
<file path=[Content_Types].xml><?xml version="1.0" encoding="utf-8"?>
<Types xmlns="http://schemas.openxmlformats.org/package/2006/content-types">
  <Default Extension="bin" ContentType="application/vnd.openxmlformats-officedocument.oleObject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3" r:id="rId1"/>
  </p:sldMasterIdLst>
  <p:notesMasterIdLst>
    <p:notesMasterId r:id="rId13"/>
  </p:notesMasterIdLst>
  <p:sldIdLst>
    <p:sldId id="283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80" r:id="rId10"/>
    <p:sldId id="281" r:id="rId11"/>
    <p:sldId id="28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315D0-E2BE-4FA7-AA70-C463AE9AF402}" type="doc">
      <dgm:prSet loTypeId="urn:microsoft.com/office/officeart/2005/8/layout/process5" loCatId="process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2FEA98-3800-4FE6-AA05-60E175B000A2}">
      <dgm:prSet/>
      <dgm:spPr/>
      <dgm:t>
        <a:bodyPr/>
        <a:lstStyle/>
        <a:p>
          <a:r>
            <a: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Gravimetrically , through quantitative isolation and purification of glycosides.</a:t>
          </a:r>
        </a:p>
      </dgm:t>
    </dgm:pt>
    <dgm:pt modelId="{255676EA-FC4B-490F-8D6E-FABE185DA10C}" type="parTrans" cxnId="{098B0921-7318-41F3-9449-9E1DCB2A47BB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308ECD-91EE-496B-BA6C-6094E1A27F39}" type="sibTrans" cxnId="{098B0921-7318-41F3-9449-9E1DCB2A47BB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CF46A9-9089-42D7-B46D-4089F0B8E89E}">
      <dgm:prSet/>
      <dgm:spPr/>
      <dgm:t>
        <a:bodyPr/>
        <a:lstStyle/>
        <a:p>
          <a:r>
            <a:rPr lang="en-US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Hydrolysis and estimation of sugar residue after acid hydrolysis.</a:t>
          </a:r>
        </a:p>
      </dgm:t>
    </dgm:pt>
    <dgm:pt modelId="{C2D43A4D-87D6-42CA-8CCE-D394BB8EE0B3}" type="parTrans" cxnId="{3A784EFD-B545-4182-95AA-C9BF9CBE5691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297B9D-3401-47DA-99D4-F64C939CF2B9}" type="sibTrans" cxnId="{3A784EFD-B545-4182-95AA-C9BF9CBE5691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232C76-A100-4426-AAA1-7E25B3F0B352}">
      <dgm:prSet/>
      <dgm:spPr/>
      <dgm:t>
        <a:bodyPr/>
        <a:lstStyle/>
        <a:p>
          <a:r>
            <a:rPr lang="en-US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Determination of aglycone part after acid hydrolysis.</a:t>
          </a:r>
        </a:p>
      </dgm:t>
    </dgm:pt>
    <dgm:pt modelId="{AE4FF986-5419-4C90-860D-2126D9549CF8}" type="parTrans" cxnId="{76475754-380B-4D75-9FF1-2400B4D678C3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B96F0A-B815-415B-8BAB-35DB23C5DE89}" type="sibTrans" cxnId="{76475754-380B-4D75-9FF1-2400B4D678C3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95764E-B2B5-4DAB-8D37-3AB2A8583767}">
      <dgm:prSet/>
      <dgm:spPr/>
      <dgm:t>
        <a:bodyPr/>
        <a:lstStyle/>
        <a:p>
          <a:r>
            <a:rPr lang="en-US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Biological methods: e.g cardiac glycosides and anthraquinones.</a:t>
          </a:r>
        </a:p>
      </dgm:t>
    </dgm:pt>
    <dgm:pt modelId="{E574A579-3C9B-421B-B61C-CFE02031D9AD}" type="parTrans" cxnId="{350A1075-C4BB-4873-82D5-77A261E2BBAD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CF557A-6CC6-426B-B59E-10CD9E53602F}" type="sibTrans" cxnId="{350A1075-C4BB-4873-82D5-77A261E2BBAD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CB8E18-538C-43FA-9B17-D4BB812AE435}">
      <dgm:prSet/>
      <dgm:spPr/>
      <dgm:t>
        <a:bodyPr/>
        <a:lstStyle/>
        <a:p>
          <a:r>
            <a:rPr lang="en-US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Biochemical methods.</a:t>
          </a:r>
        </a:p>
      </dgm:t>
    </dgm:pt>
    <dgm:pt modelId="{7C31EAEA-848B-4590-B281-17CCD1A2DD65}" type="parTrans" cxnId="{13B08E85-D5A5-49E2-8F2D-7388E84F8B38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229F19-93EA-4379-AAD4-5DDFA7DE3BF1}" type="sibTrans" cxnId="{13B08E85-D5A5-49E2-8F2D-7388E84F8B38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BECAB9-38C1-4C7D-B3BC-5A54FDBF7CE6}">
      <dgm:prSet/>
      <dgm:spPr/>
      <dgm:t>
        <a:bodyPr/>
        <a:lstStyle/>
        <a:p>
          <a:r>
            <a:rPr lang="en-US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Spectrophotometric methods:</a:t>
          </a:r>
        </a:p>
      </dgm:t>
    </dgm:pt>
    <dgm:pt modelId="{62D7B888-AA5D-4137-8FC7-095D8DEF453E}" type="parTrans" cxnId="{D70EB960-08E3-4EB3-9F44-F2E8E01B5137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B028B8-404A-4A50-9651-457A5D01F166}" type="sibTrans" cxnId="{D70EB960-08E3-4EB3-9F44-F2E8E01B5137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FDC267-84AC-4815-861A-B6E3CE122F7A}">
      <dgm:prSet/>
      <dgm:spPr/>
      <dgm:t>
        <a:bodyPr/>
        <a:lstStyle/>
        <a:p>
          <a:r>
            <a:rPr lang="en-US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Colorimetry:</a:t>
          </a:r>
        </a:p>
      </dgm:t>
    </dgm:pt>
    <dgm:pt modelId="{D1AA1A98-2CB1-48B7-A502-A50BC45BEFAA}" type="parTrans" cxnId="{FFF14321-C43D-4C6A-BBA5-3ED33FBA4B94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A42D53-285C-45BF-BB8B-515A2B6C65C3}" type="sibTrans" cxnId="{FFF14321-C43D-4C6A-BBA5-3ED33FBA4B94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89DCBD-02E5-4E49-B931-40CD61249359}">
      <dgm:prSet/>
      <dgm:spPr/>
      <dgm:t>
        <a:bodyPr/>
        <a:lstStyle/>
        <a:p>
          <a:r>
            <a:rPr lang="en-US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Flavonoids with KOH or ALCL</a:t>
          </a:r>
          <a:r>
            <a:rPr lang="en-US" b="1" i="1" baseline="-25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en-US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60AD182C-B92F-47F6-AAA8-64995527E1C0}" type="parTrans" cxnId="{C2624DDD-1393-46D4-B5C7-D7C19ABCDD3B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31F14A-212B-4A32-A3AB-BC1AD0E18F4C}" type="sibTrans" cxnId="{C2624DDD-1393-46D4-B5C7-D7C19ABCDD3B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830F95-F236-4696-B24A-09253416F185}">
      <dgm:prSet/>
      <dgm:spPr/>
      <dgm:t>
        <a:bodyPr/>
        <a:lstStyle/>
        <a:p>
          <a:r>
            <a:rPr lang="en-US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Anthraquinones glycosides with KOH.</a:t>
          </a:r>
        </a:p>
      </dgm:t>
    </dgm:pt>
    <dgm:pt modelId="{3A709969-4EF3-4742-8AC5-8F6958874CA0}" type="parTrans" cxnId="{8CA4E4D9-996A-4CD7-AA78-38BEDD51F84B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834EAF-1586-45C8-B994-D54B6F07C545}" type="sibTrans" cxnId="{8CA4E4D9-996A-4CD7-AA78-38BEDD51F84B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6C7B9D-DB16-4007-9106-B09FC136F3BC}">
      <dgm:prSet/>
      <dgm:spPr/>
      <dgm:t>
        <a:bodyPr/>
        <a:lstStyle/>
        <a:p>
          <a:r>
            <a:rPr lang="en-US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 V. spectroscopy: as flavonoids and coumarins.</a:t>
          </a:r>
        </a:p>
      </dgm:t>
    </dgm:pt>
    <dgm:pt modelId="{C880FB66-6FFD-4C65-A79E-EB4CBF23D652}" type="parTrans" cxnId="{89BBD632-E04F-4721-943D-E2F80A58AC18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42370D-3CD0-471D-8ACF-5CD82E3D2CAE}" type="sibTrans" cxnId="{89BBD632-E04F-4721-943D-E2F80A58AC18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192131-4393-4A30-A8BE-A67957B357C6}">
      <dgm:prSet/>
      <dgm:spPr/>
      <dgm:t>
        <a:bodyPr/>
        <a:lstStyle/>
        <a:p>
          <a:r>
            <a:rPr lang="en-US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Quantitative chromatographic techniques.</a:t>
          </a:r>
        </a:p>
      </dgm:t>
    </dgm:pt>
    <dgm:pt modelId="{48237E76-2F80-4E5F-A011-A981228C3BCE}" type="parTrans" cxnId="{F0D1DBAB-422E-4D7C-B725-1AF0C492C090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B2F4DB-714A-468B-B26D-9CE9DEF24E18}" type="sibTrans" cxnId="{F0D1DBAB-422E-4D7C-B725-1AF0C492C090}">
      <dgm:prSet/>
      <dgm:spPr/>
      <dgm:t>
        <a:bodyPr/>
        <a:lstStyle/>
        <a:p>
          <a:endParaRPr lang="en-US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FA954B-F7DD-4AED-A493-0260C4FE7E0E}" type="pres">
      <dgm:prSet presAssocID="{115315D0-E2BE-4FA7-AA70-C463AE9AF402}" presName="diagram" presStyleCnt="0">
        <dgm:presLayoutVars>
          <dgm:dir/>
          <dgm:resizeHandles val="exact"/>
        </dgm:presLayoutVars>
      </dgm:prSet>
      <dgm:spPr/>
    </dgm:pt>
    <dgm:pt modelId="{90BD583D-CDF5-41E6-B623-5B4BFFF11574}" type="pres">
      <dgm:prSet presAssocID="{B92FEA98-3800-4FE6-AA05-60E175B000A2}" presName="node" presStyleLbl="node1" presStyleIdx="0" presStyleCnt="9">
        <dgm:presLayoutVars>
          <dgm:bulletEnabled val="1"/>
        </dgm:presLayoutVars>
      </dgm:prSet>
      <dgm:spPr/>
    </dgm:pt>
    <dgm:pt modelId="{60D1FEAA-8848-4A99-A7EA-6DF50A60BEB8}" type="pres">
      <dgm:prSet presAssocID="{4B308ECD-91EE-496B-BA6C-6094E1A27F39}" presName="sibTrans" presStyleLbl="sibTrans2D1" presStyleIdx="0" presStyleCnt="8"/>
      <dgm:spPr/>
    </dgm:pt>
    <dgm:pt modelId="{F25C3590-7F62-4B1B-AE28-853B37B35DB8}" type="pres">
      <dgm:prSet presAssocID="{4B308ECD-91EE-496B-BA6C-6094E1A27F39}" presName="connectorText" presStyleLbl="sibTrans2D1" presStyleIdx="0" presStyleCnt="8"/>
      <dgm:spPr/>
    </dgm:pt>
    <dgm:pt modelId="{9DCF47FA-EE27-4C3D-BB55-02B57C541466}" type="pres">
      <dgm:prSet presAssocID="{8ACF46A9-9089-42D7-B46D-4089F0B8E89E}" presName="node" presStyleLbl="node1" presStyleIdx="1" presStyleCnt="9">
        <dgm:presLayoutVars>
          <dgm:bulletEnabled val="1"/>
        </dgm:presLayoutVars>
      </dgm:prSet>
      <dgm:spPr/>
    </dgm:pt>
    <dgm:pt modelId="{6A0E0DC3-EFA8-4FE8-87D5-89BD3767A6E8}" type="pres">
      <dgm:prSet presAssocID="{60297B9D-3401-47DA-99D4-F64C939CF2B9}" presName="sibTrans" presStyleLbl="sibTrans2D1" presStyleIdx="1" presStyleCnt="8"/>
      <dgm:spPr/>
    </dgm:pt>
    <dgm:pt modelId="{3F4BD284-A267-4ED5-96A2-071E47B625D7}" type="pres">
      <dgm:prSet presAssocID="{60297B9D-3401-47DA-99D4-F64C939CF2B9}" presName="connectorText" presStyleLbl="sibTrans2D1" presStyleIdx="1" presStyleCnt="8"/>
      <dgm:spPr/>
    </dgm:pt>
    <dgm:pt modelId="{AFBD6B96-1EBE-4079-982F-13E11FAD0974}" type="pres">
      <dgm:prSet presAssocID="{EA232C76-A100-4426-AAA1-7E25B3F0B352}" presName="node" presStyleLbl="node1" presStyleIdx="2" presStyleCnt="9">
        <dgm:presLayoutVars>
          <dgm:bulletEnabled val="1"/>
        </dgm:presLayoutVars>
      </dgm:prSet>
      <dgm:spPr/>
    </dgm:pt>
    <dgm:pt modelId="{6D2CA371-6675-4E96-B533-EB43A76786F0}" type="pres">
      <dgm:prSet presAssocID="{63B96F0A-B815-415B-8BAB-35DB23C5DE89}" presName="sibTrans" presStyleLbl="sibTrans2D1" presStyleIdx="2" presStyleCnt="8"/>
      <dgm:spPr/>
    </dgm:pt>
    <dgm:pt modelId="{79AEC9C8-2DBB-480F-8A6F-B112C6AE18AA}" type="pres">
      <dgm:prSet presAssocID="{63B96F0A-B815-415B-8BAB-35DB23C5DE89}" presName="connectorText" presStyleLbl="sibTrans2D1" presStyleIdx="2" presStyleCnt="8"/>
      <dgm:spPr/>
    </dgm:pt>
    <dgm:pt modelId="{6BA25104-6882-4E4D-A126-C46DE3B267A7}" type="pres">
      <dgm:prSet presAssocID="{FC95764E-B2B5-4DAB-8D37-3AB2A8583767}" presName="node" presStyleLbl="node1" presStyleIdx="3" presStyleCnt="9">
        <dgm:presLayoutVars>
          <dgm:bulletEnabled val="1"/>
        </dgm:presLayoutVars>
      </dgm:prSet>
      <dgm:spPr/>
    </dgm:pt>
    <dgm:pt modelId="{5F3DC68F-956F-4FFC-A58C-004FE10CD5E7}" type="pres">
      <dgm:prSet presAssocID="{34CF557A-6CC6-426B-B59E-10CD9E53602F}" presName="sibTrans" presStyleLbl="sibTrans2D1" presStyleIdx="3" presStyleCnt="8"/>
      <dgm:spPr/>
    </dgm:pt>
    <dgm:pt modelId="{9F52565C-BC1C-4B6D-B683-9F15A90E604A}" type="pres">
      <dgm:prSet presAssocID="{34CF557A-6CC6-426B-B59E-10CD9E53602F}" presName="connectorText" presStyleLbl="sibTrans2D1" presStyleIdx="3" presStyleCnt="8"/>
      <dgm:spPr/>
    </dgm:pt>
    <dgm:pt modelId="{DB67D7E6-A4DC-4218-AA27-F1E8A19C2335}" type="pres">
      <dgm:prSet presAssocID="{CECB8E18-538C-43FA-9B17-D4BB812AE435}" presName="node" presStyleLbl="node1" presStyleIdx="4" presStyleCnt="9">
        <dgm:presLayoutVars>
          <dgm:bulletEnabled val="1"/>
        </dgm:presLayoutVars>
      </dgm:prSet>
      <dgm:spPr/>
    </dgm:pt>
    <dgm:pt modelId="{CB259016-6BF7-4A2F-BEED-5E6C9194BFE5}" type="pres">
      <dgm:prSet presAssocID="{E8229F19-93EA-4379-AAD4-5DDFA7DE3BF1}" presName="sibTrans" presStyleLbl="sibTrans2D1" presStyleIdx="4" presStyleCnt="8"/>
      <dgm:spPr/>
    </dgm:pt>
    <dgm:pt modelId="{6DEAD997-CF66-4140-BE2B-42AA2F307501}" type="pres">
      <dgm:prSet presAssocID="{E8229F19-93EA-4379-AAD4-5DDFA7DE3BF1}" presName="connectorText" presStyleLbl="sibTrans2D1" presStyleIdx="4" presStyleCnt="8"/>
      <dgm:spPr/>
    </dgm:pt>
    <dgm:pt modelId="{0CDB4755-EC08-4784-86F9-FF47D7505504}" type="pres">
      <dgm:prSet presAssocID="{34BECAB9-38C1-4C7D-B3BC-5A54FDBF7CE6}" presName="node" presStyleLbl="node1" presStyleIdx="5" presStyleCnt="9">
        <dgm:presLayoutVars>
          <dgm:bulletEnabled val="1"/>
        </dgm:presLayoutVars>
      </dgm:prSet>
      <dgm:spPr/>
    </dgm:pt>
    <dgm:pt modelId="{FD6CC08A-E944-449D-BD14-9E5175D15029}" type="pres">
      <dgm:prSet presAssocID="{ABB028B8-404A-4A50-9651-457A5D01F166}" presName="sibTrans" presStyleLbl="sibTrans2D1" presStyleIdx="5" presStyleCnt="8"/>
      <dgm:spPr/>
    </dgm:pt>
    <dgm:pt modelId="{A9DE4160-7DB4-4A48-8285-AC0136F9704B}" type="pres">
      <dgm:prSet presAssocID="{ABB028B8-404A-4A50-9651-457A5D01F166}" presName="connectorText" presStyleLbl="sibTrans2D1" presStyleIdx="5" presStyleCnt="8"/>
      <dgm:spPr/>
    </dgm:pt>
    <dgm:pt modelId="{2F7F1B02-E424-46BB-8DBF-8A0CE4EB5B94}" type="pres">
      <dgm:prSet presAssocID="{32FDC267-84AC-4815-861A-B6E3CE122F7A}" presName="node" presStyleLbl="node1" presStyleIdx="6" presStyleCnt="9">
        <dgm:presLayoutVars>
          <dgm:bulletEnabled val="1"/>
        </dgm:presLayoutVars>
      </dgm:prSet>
      <dgm:spPr/>
    </dgm:pt>
    <dgm:pt modelId="{529F233D-F141-4E13-8332-C53B49E295EB}" type="pres">
      <dgm:prSet presAssocID="{DDA42D53-285C-45BF-BB8B-515A2B6C65C3}" presName="sibTrans" presStyleLbl="sibTrans2D1" presStyleIdx="6" presStyleCnt="8"/>
      <dgm:spPr/>
    </dgm:pt>
    <dgm:pt modelId="{DA9E2943-3426-452C-97BD-F188B0C26689}" type="pres">
      <dgm:prSet presAssocID="{DDA42D53-285C-45BF-BB8B-515A2B6C65C3}" presName="connectorText" presStyleLbl="sibTrans2D1" presStyleIdx="6" presStyleCnt="8"/>
      <dgm:spPr/>
    </dgm:pt>
    <dgm:pt modelId="{0DDABA2D-8512-4FFE-9735-BDC93682A967}" type="pres">
      <dgm:prSet presAssocID="{5E6C7B9D-DB16-4007-9106-B09FC136F3BC}" presName="node" presStyleLbl="node1" presStyleIdx="7" presStyleCnt="9">
        <dgm:presLayoutVars>
          <dgm:bulletEnabled val="1"/>
        </dgm:presLayoutVars>
      </dgm:prSet>
      <dgm:spPr/>
    </dgm:pt>
    <dgm:pt modelId="{9A43586A-EDC4-4B66-ADAC-B2F961CF2571}" type="pres">
      <dgm:prSet presAssocID="{1542370D-3CD0-471D-8ACF-5CD82E3D2CAE}" presName="sibTrans" presStyleLbl="sibTrans2D1" presStyleIdx="7" presStyleCnt="8"/>
      <dgm:spPr/>
    </dgm:pt>
    <dgm:pt modelId="{AA140742-579C-4448-A72A-8032C4600551}" type="pres">
      <dgm:prSet presAssocID="{1542370D-3CD0-471D-8ACF-5CD82E3D2CAE}" presName="connectorText" presStyleLbl="sibTrans2D1" presStyleIdx="7" presStyleCnt="8"/>
      <dgm:spPr/>
    </dgm:pt>
    <dgm:pt modelId="{344A93B5-F6F3-45DC-9A12-784390A93D50}" type="pres">
      <dgm:prSet presAssocID="{E0192131-4393-4A30-A8BE-A67957B357C6}" presName="node" presStyleLbl="node1" presStyleIdx="8" presStyleCnt="9">
        <dgm:presLayoutVars>
          <dgm:bulletEnabled val="1"/>
        </dgm:presLayoutVars>
      </dgm:prSet>
      <dgm:spPr/>
    </dgm:pt>
  </dgm:ptLst>
  <dgm:cxnLst>
    <dgm:cxn modelId="{A3BE0E0F-582E-4909-BBAD-B7D81CCC4CD1}" type="presOf" srcId="{DDA42D53-285C-45BF-BB8B-515A2B6C65C3}" destId="{DA9E2943-3426-452C-97BD-F188B0C26689}" srcOrd="1" destOrd="0" presId="urn:microsoft.com/office/officeart/2005/8/layout/process5"/>
    <dgm:cxn modelId="{E05ECF11-059E-452D-87CE-16EF2F70855B}" type="presOf" srcId="{60297B9D-3401-47DA-99D4-F64C939CF2B9}" destId="{3F4BD284-A267-4ED5-96A2-071E47B625D7}" srcOrd="1" destOrd="0" presId="urn:microsoft.com/office/officeart/2005/8/layout/process5"/>
    <dgm:cxn modelId="{C9101113-7A44-4961-AFA1-59425C254AA1}" type="presOf" srcId="{E8229F19-93EA-4379-AAD4-5DDFA7DE3BF1}" destId="{CB259016-6BF7-4A2F-BEED-5E6C9194BFE5}" srcOrd="0" destOrd="0" presId="urn:microsoft.com/office/officeart/2005/8/layout/process5"/>
    <dgm:cxn modelId="{2100D016-8BA6-4FA8-822E-7AA348744982}" type="presOf" srcId="{63B96F0A-B815-415B-8BAB-35DB23C5DE89}" destId="{79AEC9C8-2DBB-480F-8A6F-B112C6AE18AA}" srcOrd="1" destOrd="0" presId="urn:microsoft.com/office/officeart/2005/8/layout/process5"/>
    <dgm:cxn modelId="{057C871F-0277-4EBE-B9DF-C4410C97E78B}" type="presOf" srcId="{1542370D-3CD0-471D-8ACF-5CD82E3D2CAE}" destId="{AA140742-579C-4448-A72A-8032C4600551}" srcOrd="1" destOrd="0" presId="urn:microsoft.com/office/officeart/2005/8/layout/process5"/>
    <dgm:cxn modelId="{098B0921-7318-41F3-9449-9E1DCB2A47BB}" srcId="{115315D0-E2BE-4FA7-AA70-C463AE9AF402}" destId="{B92FEA98-3800-4FE6-AA05-60E175B000A2}" srcOrd="0" destOrd="0" parTransId="{255676EA-FC4B-490F-8D6E-FABE185DA10C}" sibTransId="{4B308ECD-91EE-496B-BA6C-6094E1A27F39}"/>
    <dgm:cxn modelId="{FFF14321-C43D-4C6A-BBA5-3ED33FBA4B94}" srcId="{115315D0-E2BE-4FA7-AA70-C463AE9AF402}" destId="{32FDC267-84AC-4815-861A-B6E3CE122F7A}" srcOrd="6" destOrd="0" parTransId="{D1AA1A98-2CB1-48B7-A502-A50BC45BEFAA}" sibTransId="{DDA42D53-285C-45BF-BB8B-515A2B6C65C3}"/>
    <dgm:cxn modelId="{A7BCF529-E8C4-40D7-9E49-3EE52669E010}" type="presOf" srcId="{B92FEA98-3800-4FE6-AA05-60E175B000A2}" destId="{90BD583D-CDF5-41E6-B623-5B4BFFF11574}" srcOrd="0" destOrd="0" presId="urn:microsoft.com/office/officeart/2005/8/layout/process5"/>
    <dgm:cxn modelId="{344F2030-F7B4-433F-9F85-76BB09306288}" type="presOf" srcId="{CECB8E18-538C-43FA-9B17-D4BB812AE435}" destId="{DB67D7E6-A4DC-4218-AA27-F1E8A19C2335}" srcOrd="0" destOrd="0" presId="urn:microsoft.com/office/officeart/2005/8/layout/process5"/>
    <dgm:cxn modelId="{89BBD632-E04F-4721-943D-E2F80A58AC18}" srcId="{115315D0-E2BE-4FA7-AA70-C463AE9AF402}" destId="{5E6C7B9D-DB16-4007-9106-B09FC136F3BC}" srcOrd="7" destOrd="0" parTransId="{C880FB66-6FFD-4C65-A79E-EB4CBF23D652}" sibTransId="{1542370D-3CD0-471D-8ACF-5CD82E3D2CAE}"/>
    <dgm:cxn modelId="{08DE7E3C-D420-44DD-94D3-48B96BC888F2}" type="presOf" srcId="{8ACF46A9-9089-42D7-B46D-4089F0B8E89E}" destId="{9DCF47FA-EE27-4C3D-BB55-02B57C541466}" srcOrd="0" destOrd="0" presId="urn:microsoft.com/office/officeart/2005/8/layout/process5"/>
    <dgm:cxn modelId="{85F15B3E-E4F0-4001-B1E4-6A4E4AF786EA}" type="presOf" srcId="{34CF557A-6CC6-426B-B59E-10CD9E53602F}" destId="{9F52565C-BC1C-4B6D-B683-9F15A90E604A}" srcOrd="1" destOrd="0" presId="urn:microsoft.com/office/officeart/2005/8/layout/process5"/>
    <dgm:cxn modelId="{EE8B445B-C9B5-415A-987C-5D67F5CC094F}" type="presOf" srcId="{DDA42D53-285C-45BF-BB8B-515A2B6C65C3}" destId="{529F233D-F141-4E13-8332-C53B49E295EB}" srcOrd="0" destOrd="0" presId="urn:microsoft.com/office/officeart/2005/8/layout/process5"/>
    <dgm:cxn modelId="{D70EB960-08E3-4EB3-9F44-F2E8E01B5137}" srcId="{115315D0-E2BE-4FA7-AA70-C463AE9AF402}" destId="{34BECAB9-38C1-4C7D-B3BC-5A54FDBF7CE6}" srcOrd="5" destOrd="0" parTransId="{62D7B888-AA5D-4137-8FC7-095D8DEF453E}" sibTransId="{ABB028B8-404A-4A50-9651-457A5D01F166}"/>
    <dgm:cxn modelId="{24A56642-396B-4F4F-BAD2-812A033BE5BD}" type="presOf" srcId="{E8229F19-93EA-4379-AAD4-5DDFA7DE3BF1}" destId="{6DEAD997-CF66-4140-BE2B-42AA2F307501}" srcOrd="1" destOrd="0" presId="urn:microsoft.com/office/officeart/2005/8/layout/process5"/>
    <dgm:cxn modelId="{8E142E46-86DD-4F83-9338-6D973BFFCD45}" type="presOf" srcId="{1542370D-3CD0-471D-8ACF-5CD82E3D2CAE}" destId="{9A43586A-EDC4-4B66-ADAC-B2F961CF2571}" srcOrd="0" destOrd="0" presId="urn:microsoft.com/office/officeart/2005/8/layout/process5"/>
    <dgm:cxn modelId="{76475754-380B-4D75-9FF1-2400B4D678C3}" srcId="{115315D0-E2BE-4FA7-AA70-C463AE9AF402}" destId="{EA232C76-A100-4426-AAA1-7E25B3F0B352}" srcOrd="2" destOrd="0" parTransId="{AE4FF986-5419-4C90-860D-2126D9549CF8}" sibTransId="{63B96F0A-B815-415B-8BAB-35DB23C5DE89}"/>
    <dgm:cxn modelId="{350A1075-C4BB-4873-82D5-77A261E2BBAD}" srcId="{115315D0-E2BE-4FA7-AA70-C463AE9AF402}" destId="{FC95764E-B2B5-4DAB-8D37-3AB2A8583767}" srcOrd="3" destOrd="0" parTransId="{E574A579-3C9B-421B-B61C-CFE02031D9AD}" sibTransId="{34CF557A-6CC6-426B-B59E-10CD9E53602F}"/>
    <dgm:cxn modelId="{60850657-AA92-43BC-93B0-A421DBA68C59}" type="presOf" srcId="{34CF557A-6CC6-426B-B59E-10CD9E53602F}" destId="{5F3DC68F-956F-4FFC-A58C-004FE10CD5E7}" srcOrd="0" destOrd="0" presId="urn:microsoft.com/office/officeart/2005/8/layout/process5"/>
    <dgm:cxn modelId="{13B08E85-D5A5-49E2-8F2D-7388E84F8B38}" srcId="{115315D0-E2BE-4FA7-AA70-C463AE9AF402}" destId="{CECB8E18-538C-43FA-9B17-D4BB812AE435}" srcOrd="4" destOrd="0" parTransId="{7C31EAEA-848B-4590-B281-17CCD1A2DD65}" sibTransId="{E8229F19-93EA-4379-AAD4-5DDFA7DE3BF1}"/>
    <dgm:cxn modelId="{BDDFAA8C-C110-42DC-85C8-FAE0CB03C2AF}" type="presOf" srcId="{FC95764E-B2B5-4DAB-8D37-3AB2A8583767}" destId="{6BA25104-6882-4E4D-A126-C46DE3B267A7}" srcOrd="0" destOrd="0" presId="urn:microsoft.com/office/officeart/2005/8/layout/process5"/>
    <dgm:cxn modelId="{1F10A798-E2C8-462A-9F69-D45B11E96C99}" type="presOf" srcId="{EA232C76-A100-4426-AAA1-7E25B3F0B352}" destId="{AFBD6B96-1EBE-4079-982F-13E11FAD0974}" srcOrd="0" destOrd="0" presId="urn:microsoft.com/office/officeart/2005/8/layout/process5"/>
    <dgm:cxn modelId="{1D8537A2-A003-48DE-8A16-598239920AB5}" type="presOf" srcId="{2789DCBD-02E5-4E49-B931-40CD61249359}" destId="{2F7F1B02-E424-46BB-8DBF-8A0CE4EB5B94}" srcOrd="0" destOrd="1" presId="urn:microsoft.com/office/officeart/2005/8/layout/process5"/>
    <dgm:cxn modelId="{F0D1DBAB-422E-4D7C-B725-1AF0C492C090}" srcId="{115315D0-E2BE-4FA7-AA70-C463AE9AF402}" destId="{E0192131-4393-4A30-A8BE-A67957B357C6}" srcOrd="8" destOrd="0" parTransId="{48237E76-2F80-4E5F-A011-A981228C3BCE}" sibTransId="{47B2F4DB-714A-468B-B26D-9CE9DEF24E18}"/>
    <dgm:cxn modelId="{644606AE-A880-4A97-B56B-E5F8C470DE35}" type="presOf" srcId="{32FDC267-84AC-4815-861A-B6E3CE122F7A}" destId="{2F7F1B02-E424-46BB-8DBF-8A0CE4EB5B94}" srcOrd="0" destOrd="0" presId="urn:microsoft.com/office/officeart/2005/8/layout/process5"/>
    <dgm:cxn modelId="{8EDEE4AF-5DF4-44FE-847E-455E938FE823}" type="presOf" srcId="{ABB028B8-404A-4A50-9651-457A5D01F166}" destId="{FD6CC08A-E944-449D-BD14-9E5175D15029}" srcOrd="0" destOrd="0" presId="urn:microsoft.com/office/officeart/2005/8/layout/process5"/>
    <dgm:cxn modelId="{7F8661B0-589D-4A1F-83C8-4FF740D0164E}" type="presOf" srcId="{ABB028B8-404A-4A50-9651-457A5D01F166}" destId="{A9DE4160-7DB4-4A48-8285-AC0136F9704B}" srcOrd="1" destOrd="0" presId="urn:microsoft.com/office/officeart/2005/8/layout/process5"/>
    <dgm:cxn modelId="{FACB8BB0-6B30-4B1B-9144-C5693BDA5A04}" type="presOf" srcId="{34BECAB9-38C1-4C7D-B3BC-5A54FDBF7CE6}" destId="{0CDB4755-EC08-4784-86F9-FF47D7505504}" srcOrd="0" destOrd="0" presId="urn:microsoft.com/office/officeart/2005/8/layout/process5"/>
    <dgm:cxn modelId="{B8A0B7B0-939E-4A7A-8006-5BAB12ADD246}" type="presOf" srcId="{115315D0-E2BE-4FA7-AA70-C463AE9AF402}" destId="{B8FA954B-F7DD-4AED-A493-0260C4FE7E0E}" srcOrd="0" destOrd="0" presId="urn:microsoft.com/office/officeart/2005/8/layout/process5"/>
    <dgm:cxn modelId="{E366DAB6-DD6A-4CF9-B671-1164622FC156}" type="presOf" srcId="{4B308ECD-91EE-496B-BA6C-6094E1A27F39}" destId="{F25C3590-7F62-4B1B-AE28-853B37B35DB8}" srcOrd="1" destOrd="0" presId="urn:microsoft.com/office/officeart/2005/8/layout/process5"/>
    <dgm:cxn modelId="{8647DBC7-A9FF-4F71-81D3-788D75F4C951}" type="presOf" srcId="{2F830F95-F236-4696-B24A-09253416F185}" destId="{2F7F1B02-E424-46BB-8DBF-8A0CE4EB5B94}" srcOrd="0" destOrd="2" presId="urn:microsoft.com/office/officeart/2005/8/layout/process5"/>
    <dgm:cxn modelId="{84C7ABCE-7984-4B75-B68C-08FC059CC45E}" type="presOf" srcId="{60297B9D-3401-47DA-99D4-F64C939CF2B9}" destId="{6A0E0DC3-EFA8-4FE8-87D5-89BD3767A6E8}" srcOrd="0" destOrd="0" presId="urn:microsoft.com/office/officeart/2005/8/layout/process5"/>
    <dgm:cxn modelId="{8CA4E4D9-996A-4CD7-AA78-38BEDD51F84B}" srcId="{32FDC267-84AC-4815-861A-B6E3CE122F7A}" destId="{2F830F95-F236-4696-B24A-09253416F185}" srcOrd="1" destOrd="0" parTransId="{3A709969-4EF3-4742-8AC5-8F6958874CA0}" sibTransId="{21834EAF-1586-45C8-B994-D54B6F07C545}"/>
    <dgm:cxn modelId="{C2624DDD-1393-46D4-B5C7-D7C19ABCDD3B}" srcId="{32FDC267-84AC-4815-861A-B6E3CE122F7A}" destId="{2789DCBD-02E5-4E49-B931-40CD61249359}" srcOrd="0" destOrd="0" parTransId="{60AD182C-B92F-47F6-AAA8-64995527E1C0}" sibTransId="{9131F14A-212B-4A32-A3AB-BC1AD0E18F4C}"/>
    <dgm:cxn modelId="{4630FADD-66DA-44CE-8E0A-E22FAB102701}" type="presOf" srcId="{4B308ECD-91EE-496B-BA6C-6094E1A27F39}" destId="{60D1FEAA-8848-4A99-A7EA-6DF50A60BEB8}" srcOrd="0" destOrd="0" presId="urn:microsoft.com/office/officeart/2005/8/layout/process5"/>
    <dgm:cxn modelId="{93D8E9E6-4522-4E63-9439-A6B16AF1AFEF}" type="presOf" srcId="{E0192131-4393-4A30-A8BE-A67957B357C6}" destId="{344A93B5-F6F3-45DC-9A12-784390A93D50}" srcOrd="0" destOrd="0" presId="urn:microsoft.com/office/officeart/2005/8/layout/process5"/>
    <dgm:cxn modelId="{0F49BEED-F05F-41DF-A1B3-CE304F528748}" type="presOf" srcId="{5E6C7B9D-DB16-4007-9106-B09FC136F3BC}" destId="{0DDABA2D-8512-4FFE-9735-BDC93682A967}" srcOrd="0" destOrd="0" presId="urn:microsoft.com/office/officeart/2005/8/layout/process5"/>
    <dgm:cxn modelId="{AE096FFC-5A16-4E18-A6AF-CE0CD10BDC0B}" type="presOf" srcId="{63B96F0A-B815-415B-8BAB-35DB23C5DE89}" destId="{6D2CA371-6675-4E96-B533-EB43A76786F0}" srcOrd="0" destOrd="0" presId="urn:microsoft.com/office/officeart/2005/8/layout/process5"/>
    <dgm:cxn modelId="{3A784EFD-B545-4182-95AA-C9BF9CBE5691}" srcId="{115315D0-E2BE-4FA7-AA70-C463AE9AF402}" destId="{8ACF46A9-9089-42D7-B46D-4089F0B8E89E}" srcOrd="1" destOrd="0" parTransId="{C2D43A4D-87D6-42CA-8CCE-D394BB8EE0B3}" sibTransId="{60297B9D-3401-47DA-99D4-F64C939CF2B9}"/>
    <dgm:cxn modelId="{DAADD262-4766-4BC7-9A7D-9B52B7FC974C}" type="presParOf" srcId="{B8FA954B-F7DD-4AED-A493-0260C4FE7E0E}" destId="{90BD583D-CDF5-41E6-B623-5B4BFFF11574}" srcOrd="0" destOrd="0" presId="urn:microsoft.com/office/officeart/2005/8/layout/process5"/>
    <dgm:cxn modelId="{66D341EB-EF4A-4F55-9758-09D91F34CCC8}" type="presParOf" srcId="{B8FA954B-F7DD-4AED-A493-0260C4FE7E0E}" destId="{60D1FEAA-8848-4A99-A7EA-6DF50A60BEB8}" srcOrd="1" destOrd="0" presId="urn:microsoft.com/office/officeart/2005/8/layout/process5"/>
    <dgm:cxn modelId="{3489F9DD-3FDD-4C49-A869-A0DE39E39B4E}" type="presParOf" srcId="{60D1FEAA-8848-4A99-A7EA-6DF50A60BEB8}" destId="{F25C3590-7F62-4B1B-AE28-853B37B35DB8}" srcOrd="0" destOrd="0" presId="urn:microsoft.com/office/officeart/2005/8/layout/process5"/>
    <dgm:cxn modelId="{614A1110-8B80-4CDF-82D9-656126F219E8}" type="presParOf" srcId="{B8FA954B-F7DD-4AED-A493-0260C4FE7E0E}" destId="{9DCF47FA-EE27-4C3D-BB55-02B57C541466}" srcOrd="2" destOrd="0" presId="urn:microsoft.com/office/officeart/2005/8/layout/process5"/>
    <dgm:cxn modelId="{07B15058-A3BD-4F3A-8792-830CB11EFBCB}" type="presParOf" srcId="{B8FA954B-F7DD-4AED-A493-0260C4FE7E0E}" destId="{6A0E0DC3-EFA8-4FE8-87D5-89BD3767A6E8}" srcOrd="3" destOrd="0" presId="urn:microsoft.com/office/officeart/2005/8/layout/process5"/>
    <dgm:cxn modelId="{1F138792-C081-41D8-A60C-CC63F0C6A6E0}" type="presParOf" srcId="{6A0E0DC3-EFA8-4FE8-87D5-89BD3767A6E8}" destId="{3F4BD284-A267-4ED5-96A2-071E47B625D7}" srcOrd="0" destOrd="0" presId="urn:microsoft.com/office/officeart/2005/8/layout/process5"/>
    <dgm:cxn modelId="{DFDA9524-C2F9-4DD2-BCBB-ACD889544479}" type="presParOf" srcId="{B8FA954B-F7DD-4AED-A493-0260C4FE7E0E}" destId="{AFBD6B96-1EBE-4079-982F-13E11FAD0974}" srcOrd="4" destOrd="0" presId="urn:microsoft.com/office/officeart/2005/8/layout/process5"/>
    <dgm:cxn modelId="{1CCB9B7B-1913-4E27-BFB6-83DB284FC845}" type="presParOf" srcId="{B8FA954B-F7DD-4AED-A493-0260C4FE7E0E}" destId="{6D2CA371-6675-4E96-B533-EB43A76786F0}" srcOrd="5" destOrd="0" presId="urn:microsoft.com/office/officeart/2005/8/layout/process5"/>
    <dgm:cxn modelId="{4AC48D45-B97C-417A-BF15-6AF7F1B810F3}" type="presParOf" srcId="{6D2CA371-6675-4E96-B533-EB43A76786F0}" destId="{79AEC9C8-2DBB-480F-8A6F-B112C6AE18AA}" srcOrd="0" destOrd="0" presId="urn:microsoft.com/office/officeart/2005/8/layout/process5"/>
    <dgm:cxn modelId="{433AEB82-D410-48EF-B1A4-0D64919A9329}" type="presParOf" srcId="{B8FA954B-F7DD-4AED-A493-0260C4FE7E0E}" destId="{6BA25104-6882-4E4D-A126-C46DE3B267A7}" srcOrd="6" destOrd="0" presId="urn:microsoft.com/office/officeart/2005/8/layout/process5"/>
    <dgm:cxn modelId="{63A41DDB-84D5-4F78-ABE3-FCF6FBC016F8}" type="presParOf" srcId="{B8FA954B-F7DD-4AED-A493-0260C4FE7E0E}" destId="{5F3DC68F-956F-4FFC-A58C-004FE10CD5E7}" srcOrd="7" destOrd="0" presId="urn:microsoft.com/office/officeart/2005/8/layout/process5"/>
    <dgm:cxn modelId="{913E3639-9A52-4445-B655-33DFE5C54591}" type="presParOf" srcId="{5F3DC68F-956F-4FFC-A58C-004FE10CD5E7}" destId="{9F52565C-BC1C-4B6D-B683-9F15A90E604A}" srcOrd="0" destOrd="0" presId="urn:microsoft.com/office/officeart/2005/8/layout/process5"/>
    <dgm:cxn modelId="{BB1FFAF3-652A-4C7B-AC5C-BCBAD35CDEA6}" type="presParOf" srcId="{B8FA954B-F7DD-4AED-A493-0260C4FE7E0E}" destId="{DB67D7E6-A4DC-4218-AA27-F1E8A19C2335}" srcOrd="8" destOrd="0" presId="urn:microsoft.com/office/officeart/2005/8/layout/process5"/>
    <dgm:cxn modelId="{12449A07-AF44-4394-8560-2E2B5C45B00B}" type="presParOf" srcId="{B8FA954B-F7DD-4AED-A493-0260C4FE7E0E}" destId="{CB259016-6BF7-4A2F-BEED-5E6C9194BFE5}" srcOrd="9" destOrd="0" presId="urn:microsoft.com/office/officeart/2005/8/layout/process5"/>
    <dgm:cxn modelId="{5A462D47-7F39-41AD-8C33-3B319BAF026C}" type="presParOf" srcId="{CB259016-6BF7-4A2F-BEED-5E6C9194BFE5}" destId="{6DEAD997-CF66-4140-BE2B-42AA2F307501}" srcOrd="0" destOrd="0" presId="urn:microsoft.com/office/officeart/2005/8/layout/process5"/>
    <dgm:cxn modelId="{8E35BBD8-7F2C-4262-8519-FEDB401868FE}" type="presParOf" srcId="{B8FA954B-F7DD-4AED-A493-0260C4FE7E0E}" destId="{0CDB4755-EC08-4784-86F9-FF47D7505504}" srcOrd="10" destOrd="0" presId="urn:microsoft.com/office/officeart/2005/8/layout/process5"/>
    <dgm:cxn modelId="{E9FE1DC7-7D06-41B6-B607-B9DDFF47D81B}" type="presParOf" srcId="{B8FA954B-F7DD-4AED-A493-0260C4FE7E0E}" destId="{FD6CC08A-E944-449D-BD14-9E5175D15029}" srcOrd="11" destOrd="0" presId="urn:microsoft.com/office/officeart/2005/8/layout/process5"/>
    <dgm:cxn modelId="{BF56C80E-391F-4DFD-B3D7-3BBFF5B08F11}" type="presParOf" srcId="{FD6CC08A-E944-449D-BD14-9E5175D15029}" destId="{A9DE4160-7DB4-4A48-8285-AC0136F9704B}" srcOrd="0" destOrd="0" presId="urn:microsoft.com/office/officeart/2005/8/layout/process5"/>
    <dgm:cxn modelId="{EDDB4F51-9D28-439C-B965-1AB62DFB751D}" type="presParOf" srcId="{B8FA954B-F7DD-4AED-A493-0260C4FE7E0E}" destId="{2F7F1B02-E424-46BB-8DBF-8A0CE4EB5B94}" srcOrd="12" destOrd="0" presId="urn:microsoft.com/office/officeart/2005/8/layout/process5"/>
    <dgm:cxn modelId="{379937DA-9D5F-42C0-A520-1978B6891290}" type="presParOf" srcId="{B8FA954B-F7DD-4AED-A493-0260C4FE7E0E}" destId="{529F233D-F141-4E13-8332-C53B49E295EB}" srcOrd="13" destOrd="0" presId="urn:microsoft.com/office/officeart/2005/8/layout/process5"/>
    <dgm:cxn modelId="{3CF4AAC7-1E44-45CE-B5A1-DB62FBB61A98}" type="presParOf" srcId="{529F233D-F141-4E13-8332-C53B49E295EB}" destId="{DA9E2943-3426-452C-97BD-F188B0C26689}" srcOrd="0" destOrd="0" presId="urn:microsoft.com/office/officeart/2005/8/layout/process5"/>
    <dgm:cxn modelId="{93F49753-F3E4-493B-839F-A47AEE4C2CCD}" type="presParOf" srcId="{B8FA954B-F7DD-4AED-A493-0260C4FE7E0E}" destId="{0DDABA2D-8512-4FFE-9735-BDC93682A967}" srcOrd="14" destOrd="0" presId="urn:microsoft.com/office/officeart/2005/8/layout/process5"/>
    <dgm:cxn modelId="{6C6211AD-3AD9-4762-B11A-11472FA862D0}" type="presParOf" srcId="{B8FA954B-F7DD-4AED-A493-0260C4FE7E0E}" destId="{9A43586A-EDC4-4B66-ADAC-B2F961CF2571}" srcOrd="15" destOrd="0" presId="urn:microsoft.com/office/officeart/2005/8/layout/process5"/>
    <dgm:cxn modelId="{BAA25FB0-15EE-47D9-80D7-315CA8E35F0F}" type="presParOf" srcId="{9A43586A-EDC4-4B66-ADAC-B2F961CF2571}" destId="{AA140742-579C-4448-A72A-8032C4600551}" srcOrd="0" destOrd="0" presId="urn:microsoft.com/office/officeart/2005/8/layout/process5"/>
    <dgm:cxn modelId="{5817E607-366D-4452-97C8-29F766ED20BB}" type="presParOf" srcId="{B8FA954B-F7DD-4AED-A493-0260C4FE7E0E}" destId="{344A93B5-F6F3-45DC-9A12-784390A93D50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D86DBA-D018-4694-A8FF-44CE9FDFEB2F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1400EB-4B43-45DD-A833-8EDCCB68ED5F}">
      <dgm:prSet/>
      <dgm:spPr/>
      <dgm:t>
        <a:bodyPr/>
        <a:lstStyle/>
        <a:p>
          <a:pPr algn="r"/>
          <a:r>
            <a:rPr lang="en-US">
              <a:solidFill>
                <a:schemeClr val="tx1"/>
              </a:solidFill>
            </a:rPr>
            <a:t>alc KOH,FeSO</a:t>
          </a:r>
          <a:r>
            <a:rPr lang="en-US" baseline="-25000">
              <a:solidFill>
                <a:schemeClr val="tx1"/>
              </a:solidFill>
            </a:rPr>
            <a:t>4</a:t>
          </a:r>
          <a:r>
            <a:rPr lang="en-US">
              <a:solidFill>
                <a:schemeClr val="tx1"/>
              </a:solidFill>
            </a:rPr>
            <a:t>,FeCL</a:t>
          </a:r>
          <a:r>
            <a:rPr lang="en-US" baseline="-25000">
              <a:solidFill>
                <a:schemeClr val="tx1"/>
              </a:solidFill>
            </a:rPr>
            <a:t>3,</a:t>
          </a:r>
          <a:r>
            <a:rPr lang="en-US">
              <a:solidFill>
                <a:schemeClr val="tx1"/>
              </a:solidFill>
            </a:rPr>
            <a:t>HCL </a:t>
          </a:r>
        </a:p>
        <a:p>
          <a:pPr algn="l"/>
          <a:r>
            <a:rPr lang="en-US">
              <a:solidFill>
                <a:schemeClr val="tx1"/>
              </a:solidFill>
            </a:rPr>
            <a:t> herbal extract</a:t>
          </a:r>
        </a:p>
        <a:p>
          <a:pPr algn="ctr"/>
          <a:r>
            <a:rPr lang="en-US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Prussian blue color.  </a:t>
          </a:r>
          <a:endParaRPr lang="en-US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99EECA-81C0-4802-AA35-8D719D6CD6EA}" type="parTrans" cxnId="{830E76E4-F7BD-4708-9512-CA0DBCD448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D28481-D885-4D03-B8B9-E7A035473057}" type="sibTrans" cxnId="{830E76E4-F7BD-4708-9512-CA0DBCD448B4}">
      <dgm:prSet/>
      <dgm:spPr/>
      <dgm:t>
        <a:bodyPr/>
        <a:lstStyle/>
        <a:p>
          <a:endParaRPr lang="en-US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7D2346CC-27B9-49CB-B367-6CD0404FFEDC}">
      <dgm:prSet/>
      <dgm:spPr/>
      <dgm:t>
        <a:bodyPr/>
        <a:lstStyle/>
        <a:p>
          <a:pPr algn="l"/>
          <a:r>
            <a:rPr lang="en-US">
              <a:solidFill>
                <a:schemeClr val="tx1"/>
              </a:solidFill>
            </a:rPr>
            <a:t>herbal extract</a:t>
          </a:r>
          <a:endParaRPr lang="en-US" dirty="0">
            <a:solidFill>
              <a:schemeClr val="tx1"/>
            </a:solidFill>
          </a:endParaRPr>
        </a:p>
      </dgm:t>
    </dgm:pt>
    <dgm:pt modelId="{3CBC432A-9B6C-4071-B024-C207FB25F076}" type="parTrans" cxnId="{12B93F7E-5841-4D58-BB07-2A03B21607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580703-5024-4DB3-9F6F-87EAE4DB04A2}" type="sibTrans" cxnId="{12B93F7E-5841-4D58-BB07-2A03B21607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B871F4-1EFD-4E9A-8227-3F15B7FA8960}">
      <dgm:prSet/>
      <dgm:spPr/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                                                   (Hg)</a:t>
          </a:r>
        </a:p>
      </dgm:t>
    </dgm:pt>
    <dgm:pt modelId="{53BBEE02-0791-4FB7-96A3-38D2513866A0}" type="sibTrans" cxnId="{FBCF73C4-CE4B-417D-A44B-9CC1D581012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905BB7-A956-4219-BDBE-BEF6F64E9449}" type="parTrans" cxnId="{FBCF73C4-CE4B-417D-A44B-9CC1D581012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EC0B39-FAF9-4F71-8012-F8248FF276D1}">
      <dgm:prSet/>
      <dgm:spPr/>
      <dgm:t>
        <a:bodyPr/>
        <a:lstStyle/>
        <a:p>
          <a:pPr algn="ctr"/>
          <a:r>
            <a:rPr lang="en-US">
              <a:solidFill>
                <a:schemeClr val="tx1"/>
              </a:solidFill>
            </a:rPr>
            <a:t> + mercurous nitrate                </a:t>
          </a:r>
          <a:r>
            <a:rPr lang="en-US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black ppt</a:t>
          </a:r>
          <a:endParaRPr lang="en-US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08812E-7B83-40D8-ADB2-F1F2A7C9054E}" type="parTrans" cxnId="{AB5FDCD2-C7FC-46A2-A9EB-259BD76B2A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7EDDD3-9A9D-4907-A487-D622A6BAB1C5}" type="sibTrans" cxnId="{AB5FDCD2-C7FC-46A2-A9EB-259BD76B2A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96AD4A-29F2-46C9-8F4F-31731947DD07}" type="pres">
      <dgm:prSet presAssocID="{88D86DBA-D018-4694-A8FF-44CE9FDFEB2F}" presName="outerComposite" presStyleCnt="0">
        <dgm:presLayoutVars>
          <dgm:chMax val="5"/>
          <dgm:dir/>
          <dgm:resizeHandles val="exact"/>
        </dgm:presLayoutVars>
      </dgm:prSet>
      <dgm:spPr/>
    </dgm:pt>
    <dgm:pt modelId="{5D2C1228-4C27-44CB-AAAD-FF6D54152925}" type="pres">
      <dgm:prSet presAssocID="{88D86DBA-D018-4694-A8FF-44CE9FDFEB2F}" presName="dummyMaxCanvas" presStyleCnt="0">
        <dgm:presLayoutVars/>
      </dgm:prSet>
      <dgm:spPr/>
    </dgm:pt>
    <dgm:pt modelId="{1218E708-61AB-46B3-896B-6E4438A45129}" type="pres">
      <dgm:prSet presAssocID="{88D86DBA-D018-4694-A8FF-44CE9FDFEB2F}" presName="TwoNodes_1" presStyleLbl="node1" presStyleIdx="0" presStyleCnt="2">
        <dgm:presLayoutVars>
          <dgm:bulletEnabled val="1"/>
        </dgm:presLayoutVars>
      </dgm:prSet>
      <dgm:spPr/>
    </dgm:pt>
    <dgm:pt modelId="{5E0A4D50-D153-4939-8AE6-E7805711133D}" type="pres">
      <dgm:prSet presAssocID="{88D86DBA-D018-4694-A8FF-44CE9FDFEB2F}" presName="TwoNodes_2" presStyleLbl="node1" presStyleIdx="1" presStyleCnt="2" custLinFactNeighborX="-1068" custLinFactNeighborY="-1996">
        <dgm:presLayoutVars>
          <dgm:bulletEnabled val="1"/>
        </dgm:presLayoutVars>
      </dgm:prSet>
      <dgm:spPr/>
    </dgm:pt>
    <dgm:pt modelId="{D1544FB2-3794-47D1-87AD-21C397D34A6C}" type="pres">
      <dgm:prSet presAssocID="{88D86DBA-D018-4694-A8FF-44CE9FDFEB2F}" presName="TwoConn_1-2" presStyleLbl="fgAccFollowNode1" presStyleIdx="0" presStyleCnt="1">
        <dgm:presLayoutVars>
          <dgm:bulletEnabled val="1"/>
        </dgm:presLayoutVars>
      </dgm:prSet>
      <dgm:spPr/>
    </dgm:pt>
    <dgm:pt modelId="{57508FD0-22D8-407B-A7A4-AD4BF261552C}" type="pres">
      <dgm:prSet presAssocID="{88D86DBA-D018-4694-A8FF-44CE9FDFEB2F}" presName="TwoNodes_1_text" presStyleLbl="node1" presStyleIdx="1" presStyleCnt="2">
        <dgm:presLayoutVars>
          <dgm:bulletEnabled val="1"/>
        </dgm:presLayoutVars>
      </dgm:prSet>
      <dgm:spPr/>
    </dgm:pt>
    <dgm:pt modelId="{B544CB5F-0622-445A-B5E5-E924228A191E}" type="pres">
      <dgm:prSet presAssocID="{88D86DBA-D018-4694-A8FF-44CE9FDFEB2F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F631D2E-2550-40D4-A60F-F4C9B28CE4F0}" type="presOf" srcId="{4CB871F4-1EFD-4E9A-8227-3F15B7FA8960}" destId="{B544CB5F-0622-445A-B5E5-E924228A191E}" srcOrd="1" destOrd="2" presId="urn:microsoft.com/office/officeart/2005/8/layout/vProcess5"/>
    <dgm:cxn modelId="{99DF2565-7924-4261-8354-50CD37D4FD0C}" type="presOf" srcId="{5CEC0B39-FAF9-4F71-8012-F8248FF276D1}" destId="{B544CB5F-0622-445A-B5E5-E924228A191E}" srcOrd="1" destOrd="1" presId="urn:microsoft.com/office/officeart/2005/8/layout/vProcess5"/>
    <dgm:cxn modelId="{213D9847-2DD9-4058-AD78-5A6CF09E8743}" type="presOf" srcId="{7D2346CC-27B9-49CB-B367-6CD0404FFEDC}" destId="{B544CB5F-0622-445A-B5E5-E924228A191E}" srcOrd="1" destOrd="0" presId="urn:microsoft.com/office/officeart/2005/8/layout/vProcess5"/>
    <dgm:cxn modelId="{4F90664E-9DB0-47EA-A6AB-559B0E611350}" type="presOf" srcId="{5CEC0B39-FAF9-4F71-8012-F8248FF276D1}" destId="{5E0A4D50-D153-4939-8AE6-E7805711133D}" srcOrd="0" destOrd="1" presId="urn:microsoft.com/office/officeart/2005/8/layout/vProcess5"/>
    <dgm:cxn modelId="{12B93F7E-5841-4D58-BB07-2A03B216073F}" srcId="{88D86DBA-D018-4694-A8FF-44CE9FDFEB2F}" destId="{7D2346CC-27B9-49CB-B367-6CD0404FFEDC}" srcOrd="1" destOrd="0" parTransId="{3CBC432A-9B6C-4071-B024-C207FB25F076}" sibTransId="{4C580703-5024-4DB3-9F6F-87EAE4DB04A2}"/>
    <dgm:cxn modelId="{8DF4ECBA-CD20-460D-9928-DD2FF62E7D18}" type="presOf" srcId="{CB1400EB-4B43-45DD-A833-8EDCCB68ED5F}" destId="{1218E708-61AB-46B3-896B-6E4438A45129}" srcOrd="0" destOrd="0" presId="urn:microsoft.com/office/officeart/2005/8/layout/vProcess5"/>
    <dgm:cxn modelId="{936ED6BE-2093-4018-902D-C48567AB228E}" type="presOf" srcId="{CB1400EB-4B43-45DD-A833-8EDCCB68ED5F}" destId="{57508FD0-22D8-407B-A7A4-AD4BF261552C}" srcOrd="1" destOrd="0" presId="urn:microsoft.com/office/officeart/2005/8/layout/vProcess5"/>
    <dgm:cxn modelId="{FBCF73C4-CE4B-417D-A44B-9CC1D5810121}" srcId="{7D2346CC-27B9-49CB-B367-6CD0404FFEDC}" destId="{4CB871F4-1EFD-4E9A-8227-3F15B7FA8960}" srcOrd="1" destOrd="0" parTransId="{4E905BB7-A956-4219-BDBE-BEF6F64E9449}" sibTransId="{53BBEE02-0791-4FB7-96A3-38D2513866A0}"/>
    <dgm:cxn modelId="{9CF341CD-0D95-422B-AE34-7990A129DB02}" type="presOf" srcId="{F9D28481-D885-4D03-B8B9-E7A035473057}" destId="{D1544FB2-3794-47D1-87AD-21C397D34A6C}" srcOrd="0" destOrd="0" presId="urn:microsoft.com/office/officeart/2005/8/layout/vProcess5"/>
    <dgm:cxn modelId="{AB5FDCD2-C7FC-46A2-A9EB-259BD76B2A04}" srcId="{7D2346CC-27B9-49CB-B367-6CD0404FFEDC}" destId="{5CEC0B39-FAF9-4F71-8012-F8248FF276D1}" srcOrd="0" destOrd="0" parTransId="{7C08812E-7B83-40D8-ADB2-F1F2A7C9054E}" sibTransId="{F97EDDD3-9A9D-4907-A487-D622A6BAB1C5}"/>
    <dgm:cxn modelId="{0E1F1AE0-6403-4BA6-BEA9-727BA2121A69}" type="presOf" srcId="{88D86DBA-D018-4694-A8FF-44CE9FDFEB2F}" destId="{FF96AD4A-29F2-46C9-8F4F-31731947DD07}" srcOrd="0" destOrd="0" presId="urn:microsoft.com/office/officeart/2005/8/layout/vProcess5"/>
    <dgm:cxn modelId="{830E76E4-F7BD-4708-9512-CA0DBCD448B4}" srcId="{88D86DBA-D018-4694-A8FF-44CE9FDFEB2F}" destId="{CB1400EB-4B43-45DD-A833-8EDCCB68ED5F}" srcOrd="0" destOrd="0" parTransId="{4C99EECA-81C0-4802-AA35-8D719D6CD6EA}" sibTransId="{F9D28481-D885-4D03-B8B9-E7A035473057}"/>
    <dgm:cxn modelId="{AE7D12FA-D382-455D-84BA-3D9A22A38001}" type="presOf" srcId="{7D2346CC-27B9-49CB-B367-6CD0404FFEDC}" destId="{5E0A4D50-D153-4939-8AE6-E7805711133D}" srcOrd="0" destOrd="0" presId="urn:microsoft.com/office/officeart/2005/8/layout/vProcess5"/>
    <dgm:cxn modelId="{D3B759FB-FEB6-49D3-8DAD-C87056310934}" type="presOf" srcId="{4CB871F4-1EFD-4E9A-8227-3F15B7FA8960}" destId="{5E0A4D50-D153-4939-8AE6-E7805711133D}" srcOrd="0" destOrd="2" presId="urn:microsoft.com/office/officeart/2005/8/layout/vProcess5"/>
    <dgm:cxn modelId="{6A9400A3-5511-4049-968F-EB10014E1DA4}" type="presParOf" srcId="{FF96AD4A-29F2-46C9-8F4F-31731947DD07}" destId="{5D2C1228-4C27-44CB-AAAD-FF6D54152925}" srcOrd="0" destOrd="0" presId="urn:microsoft.com/office/officeart/2005/8/layout/vProcess5"/>
    <dgm:cxn modelId="{FE7B5AAA-D1F4-4C0E-8AAF-EFF7C58B1B01}" type="presParOf" srcId="{FF96AD4A-29F2-46C9-8F4F-31731947DD07}" destId="{1218E708-61AB-46B3-896B-6E4438A45129}" srcOrd="1" destOrd="0" presId="urn:microsoft.com/office/officeart/2005/8/layout/vProcess5"/>
    <dgm:cxn modelId="{07D55E8F-560B-46E6-A18A-E851B85433F7}" type="presParOf" srcId="{FF96AD4A-29F2-46C9-8F4F-31731947DD07}" destId="{5E0A4D50-D153-4939-8AE6-E7805711133D}" srcOrd="2" destOrd="0" presId="urn:microsoft.com/office/officeart/2005/8/layout/vProcess5"/>
    <dgm:cxn modelId="{54BBDCE1-8C44-4AD9-99AC-46F674F7F8D1}" type="presParOf" srcId="{FF96AD4A-29F2-46C9-8F4F-31731947DD07}" destId="{D1544FB2-3794-47D1-87AD-21C397D34A6C}" srcOrd="3" destOrd="0" presId="urn:microsoft.com/office/officeart/2005/8/layout/vProcess5"/>
    <dgm:cxn modelId="{CC76B84C-C119-4724-8161-3060716770B5}" type="presParOf" srcId="{FF96AD4A-29F2-46C9-8F4F-31731947DD07}" destId="{57508FD0-22D8-407B-A7A4-AD4BF261552C}" srcOrd="4" destOrd="0" presId="urn:microsoft.com/office/officeart/2005/8/layout/vProcess5"/>
    <dgm:cxn modelId="{F89D998C-CF3A-4D03-9044-E7B9D3808B35}" type="presParOf" srcId="{FF96AD4A-29F2-46C9-8F4F-31731947DD07}" destId="{B544CB5F-0622-445A-B5E5-E924228A191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D583D-CDF5-41E6-B623-5B4BFFF11574}">
      <dsp:nvSpPr>
        <dsp:cNvPr id="0" name=""/>
        <dsp:cNvSpPr/>
      </dsp:nvSpPr>
      <dsp:spPr>
        <a:xfrm>
          <a:off x="1470106" y="2428"/>
          <a:ext cx="2143454" cy="1286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Gravimetrically , through quantitative isolation and purification of glycosides.</a:t>
          </a:r>
        </a:p>
      </dsp:txBody>
      <dsp:txXfrm>
        <a:off x="1507774" y="40096"/>
        <a:ext cx="2068118" cy="1210736"/>
      </dsp:txXfrm>
    </dsp:sp>
    <dsp:sp modelId="{60D1FEAA-8848-4A99-A7EA-6DF50A60BEB8}">
      <dsp:nvSpPr>
        <dsp:cNvPr id="0" name=""/>
        <dsp:cNvSpPr/>
      </dsp:nvSpPr>
      <dsp:spPr>
        <a:xfrm>
          <a:off x="3802185" y="379676"/>
          <a:ext cx="454412" cy="531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i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2185" y="485991"/>
        <a:ext cx="318088" cy="318946"/>
      </dsp:txXfrm>
    </dsp:sp>
    <dsp:sp modelId="{9DCF47FA-EE27-4C3D-BB55-02B57C541466}">
      <dsp:nvSpPr>
        <dsp:cNvPr id="0" name=""/>
        <dsp:cNvSpPr/>
      </dsp:nvSpPr>
      <dsp:spPr>
        <a:xfrm>
          <a:off x="4470943" y="2428"/>
          <a:ext cx="2143454" cy="1286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Hydrolysis and estimation of sugar residue after acid hydrolysis.</a:t>
          </a:r>
        </a:p>
      </dsp:txBody>
      <dsp:txXfrm>
        <a:off x="4508611" y="40096"/>
        <a:ext cx="2068118" cy="1210736"/>
      </dsp:txXfrm>
    </dsp:sp>
    <dsp:sp modelId="{6A0E0DC3-EFA8-4FE8-87D5-89BD3767A6E8}">
      <dsp:nvSpPr>
        <dsp:cNvPr id="0" name=""/>
        <dsp:cNvSpPr/>
      </dsp:nvSpPr>
      <dsp:spPr>
        <a:xfrm>
          <a:off x="6803022" y="379676"/>
          <a:ext cx="454412" cy="531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i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03022" y="485991"/>
        <a:ext cx="318088" cy="318946"/>
      </dsp:txXfrm>
    </dsp:sp>
    <dsp:sp modelId="{AFBD6B96-1EBE-4079-982F-13E11FAD0974}">
      <dsp:nvSpPr>
        <dsp:cNvPr id="0" name=""/>
        <dsp:cNvSpPr/>
      </dsp:nvSpPr>
      <dsp:spPr>
        <a:xfrm>
          <a:off x="7471780" y="2428"/>
          <a:ext cx="2143454" cy="1286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Determination of aglycone part after acid hydrolysis.</a:t>
          </a:r>
        </a:p>
      </dsp:txBody>
      <dsp:txXfrm>
        <a:off x="7509448" y="40096"/>
        <a:ext cx="2068118" cy="1210736"/>
      </dsp:txXfrm>
    </dsp:sp>
    <dsp:sp modelId="{6D2CA371-6675-4E96-B533-EB43A76786F0}">
      <dsp:nvSpPr>
        <dsp:cNvPr id="0" name=""/>
        <dsp:cNvSpPr/>
      </dsp:nvSpPr>
      <dsp:spPr>
        <a:xfrm rot="5400000">
          <a:off x="8316301" y="1438543"/>
          <a:ext cx="454412" cy="531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i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384034" y="1477125"/>
        <a:ext cx="318946" cy="318088"/>
      </dsp:txXfrm>
    </dsp:sp>
    <dsp:sp modelId="{6BA25104-6882-4E4D-A126-C46DE3B267A7}">
      <dsp:nvSpPr>
        <dsp:cNvPr id="0" name=""/>
        <dsp:cNvSpPr/>
      </dsp:nvSpPr>
      <dsp:spPr>
        <a:xfrm>
          <a:off x="7471780" y="2145883"/>
          <a:ext cx="2143454" cy="1286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Biological methods: e.g cardiac glycosides and anthraquinones.</a:t>
          </a:r>
        </a:p>
      </dsp:txBody>
      <dsp:txXfrm>
        <a:off x="7509448" y="2183551"/>
        <a:ext cx="2068118" cy="1210736"/>
      </dsp:txXfrm>
    </dsp:sp>
    <dsp:sp modelId="{5F3DC68F-956F-4FFC-A58C-004FE10CD5E7}">
      <dsp:nvSpPr>
        <dsp:cNvPr id="0" name=""/>
        <dsp:cNvSpPr/>
      </dsp:nvSpPr>
      <dsp:spPr>
        <a:xfrm rot="10800000">
          <a:off x="6828743" y="2523131"/>
          <a:ext cx="454412" cy="531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i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965067" y="2629446"/>
        <a:ext cx="318088" cy="318946"/>
      </dsp:txXfrm>
    </dsp:sp>
    <dsp:sp modelId="{DB67D7E6-A4DC-4218-AA27-F1E8A19C2335}">
      <dsp:nvSpPr>
        <dsp:cNvPr id="0" name=""/>
        <dsp:cNvSpPr/>
      </dsp:nvSpPr>
      <dsp:spPr>
        <a:xfrm>
          <a:off x="4470943" y="2145883"/>
          <a:ext cx="2143454" cy="1286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Biochemical methods.</a:t>
          </a:r>
        </a:p>
      </dsp:txBody>
      <dsp:txXfrm>
        <a:off x="4508611" y="2183551"/>
        <a:ext cx="2068118" cy="1210736"/>
      </dsp:txXfrm>
    </dsp:sp>
    <dsp:sp modelId="{CB259016-6BF7-4A2F-BEED-5E6C9194BFE5}">
      <dsp:nvSpPr>
        <dsp:cNvPr id="0" name=""/>
        <dsp:cNvSpPr/>
      </dsp:nvSpPr>
      <dsp:spPr>
        <a:xfrm rot="10800000">
          <a:off x="3827907" y="2523131"/>
          <a:ext cx="454412" cy="531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i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964231" y="2629446"/>
        <a:ext cx="318088" cy="318946"/>
      </dsp:txXfrm>
    </dsp:sp>
    <dsp:sp modelId="{0CDB4755-EC08-4784-86F9-FF47D7505504}">
      <dsp:nvSpPr>
        <dsp:cNvPr id="0" name=""/>
        <dsp:cNvSpPr/>
      </dsp:nvSpPr>
      <dsp:spPr>
        <a:xfrm>
          <a:off x="1470106" y="2145883"/>
          <a:ext cx="2143454" cy="1286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Spectrophotometric methods:</a:t>
          </a:r>
        </a:p>
      </dsp:txBody>
      <dsp:txXfrm>
        <a:off x="1507774" y="2183551"/>
        <a:ext cx="2068118" cy="1210736"/>
      </dsp:txXfrm>
    </dsp:sp>
    <dsp:sp modelId="{FD6CC08A-E944-449D-BD14-9E5175D15029}">
      <dsp:nvSpPr>
        <dsp:cNvPr id="0" name=""/>
        <dsp:cNvSpPr/>
      </dsp:nvSpPr>
      <dsp:spPr>
        <a:xfrm rot="5400000">
          <a:off x="2314628" y="3581998"/>
          <a:ext cx="454412" cy="531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i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382361" y="3620580"/>
        <a:ext cx="318946" cy="318088"/>
      </dsp:txXfrm>
    </dsp:sp>
    <dsp:sp modelId="{2F7F1B02-E424-46BB-8DBF-8A0CE4EB5B94}">
      <dsp:nvSpPr>
        <dsp:cNvPr id="0" name=""/>
        <dsp:cNvSpPr/>
      </dsp:nvSpPr>
      <dsp:spPr>
        <a:xfrm>
          <a:off x="1470106" y="4289338"/>
          <a:ext cx="2143454" cy="1286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Colorimetry: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i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Flavonoids with KOH or ALCL</a:t>
          </a:r>
          <a:r>
            <a:rPr lang="en-US" sz="1200" b="1" i="1" kern="1200" baseline="-25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en-US" sz="1200" b="1" i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i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Anthraquinones glycosides with KOH.</a:t>
          </a:r>
        </a:p>
      </dsp:txBody>
      <dsp:txXfrm>
        <a:off x="1507774" y="4327006"/>
        <a:ext cx="2068118" cy="1210736"/>
      </dsp:txXfrm>
    </dsp:sp>
    <dsp:sp modelId="{529F233D-F141-4E13-8332-C53B49E295EB}">
      <dsp:nvSpPr>
        <dsp:cNvPr id="0" name=""/>
        <dsp:cNvSpPr/>
      </dsp:nvSpPr>
      <dsp:spPr>
        <a:xfrm>
          <a:off x="3802185" y="4666586"/>
          <a:ext cx="454412" cy="531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i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2185" y="4772901"/>
        <a:ext cx="318088" cy="318946"/>
      </dsp:txXfrm>
    </dsp:sp>
    <dsp:sp modelId="{0DDABA2D-8512-4FFE-9735-BDC93682A967}">
      <dsp:nvSpPr>
        <dsp:cNvPr id="0" name=""/>
        <dsp:cNvSpPr/>
      </dsp:nvSpPr>
      <dsp:spPr>
        <a:xfrm>
          <a:off x="4470943" y="4289338"/>
          <a:ext cx="2143454" cy="1286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U. V. spectroscopy: as flavonoids and coumarins.</a:t>
          </a:r>
        </a:p>
      </dsp:txBody>
      <dsp:txXfrm>
        <a:off x="4508611" y="4327006"/>
        <a:ext cx="2068118" cy="1210736"/>
      </dsp:txXfrm>
    </dsp:sp>
    <dsp:sp modelId="{9A43586A-EDC4-4B66-ADAC-B2F961CF2571}">
      <dsp:nvSpPr>
        <dsp:cNvPr id="0" name=""/>
        <dsp:cNvSpPr/>
      </dsp:nvSpPr>
      <dsp:spPr>
        <a:xfrm>
          <a:off x="6803022" y="4666586"/>
          <a:ext cx="454412" cy="531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i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03022" y="4772901"/>
        <a:ext cx="318088" cy="318946"/>
      </dsp:txXfrm>
    </dsp:sp>
    <dsp:sp modelId="{344A93B5-F6F3-45DC-9A12-784390A93D50}">
      <dsp:nvSpPr>
        <dsp:cNvPr id="0" name=""/>
        <dsp:cNvSpPr/>
      </dsp:nvSpPr>
      <dsp:spPr>
        <a:xfrm>
          <a:off x="7471780" y="4289338"/>
          <a:ext cx="2143454" cy="1286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Quantitative chromatographic techniques.</a:t>
          </a:r>
        </a:p>
      </dsp:txBody>
      <dsp:txXfrm>
        <a:off x="7509448" y="4327006"/>
        <a:ext cx="2068118" cy="1210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8E708-61AB-46B3-896B-6E4438A45129}">
      <dsp:nvSpPr>
        <dsp:cNvPr id="0" name=""/>
        <dsp:cNvSpPr/>
      </dsp:nvSpPr>
      <dsp:spPr>
        <a:xfrm>
          <a:off x="0" y="0"/>
          <a:ext cx="8942017" cy="17466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alc KOH,FeSO</a:t>
          </a:r>
          <a:r>
            <a:rPr lang="en-US" sz="2800" kern="1200" baseline="-25000">
              <a:solidFill>
                <a:schemeClr val="tx1"/>
              </a:solidFill>
            </a:rPr>
            <a:t>4</a:t>
          </a:r>
          <a:r>
            <a:rPr lang="en-US" sz="2800" kern="1200">
              <a:solidFill>
                <a:schemeClr val="tx1"/>
              </a:solidFill>
            </a:rPr>
            <a:t>,FeCL</a:t>
          </a:r>
          <a:r>
            <a:rPr lang="en-US" sz="2800" kern="1200" baseline="-25000">
              <a:solidFill>
                <a:schemeClr val="tx1"/>
              </a:solidFill>
            </a:rPr>
            <a:t>3,</a:t>
          </a:r>
          <a:r>
            <a:rPr lang="en-US" sz="2800" kern="1200">
              <a:solidFill>
                <a:schemeClr val="tx1"/>
              </a:solidFill>
            </a:rPr>
            <a:t>HCL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 herbal extract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Prussian blue color.  </a:t>
          </a:r>
          <a:endParaRPr lang="en-US" sz="28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158" y="51158"/>
        <a:ext cx="7136720" cy="1644330"/>
      </dsp:txXfrm>
    </dsp:sp>
    <dsp:sp modelId="{5E0A4D50-D153-4939-8AE6-E7805711133D}">
      <dsp:nvSpPr>
        <dsp:cNvPr id="0" name=""/>
        <dsp:cNvSpPr/>
      </dsp:nvSpPr>
      <dsp:spPr>
        <a:xfrm>
          <a:off x="1482502" y="2099927"/>
          <a:ext cx="8942017" cy="1746646"/>
        </a:xfrm>
        <a:prstGeom prst="roundRect">
          <a:avLst>
            <a:gd name="adj" fmla="val 10000"/>
          </a:avLst>
        </a:prstGeom>
        <a:solidFill>
          <a:schemeClr val="accent5">
            <a:hueOff val="14211322"/>
            <a:satOff val="-28541"/>
            <a:lumOff val="1666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herbal extract</a:t>
          </a:r>
          <a:endParaRPr lang="en-US" sz="2800" kern="1200" dirty="0">
            <a:solidFill>
              <a:schemeClr val="tx1"/>
            </a:solidFill>
          </a:endParaRPr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</a:rPr>
            <a:t> + mercurous nitrate                </a:t>
          </a:r>
          <a:r>
            <a:rPr lang="en-US" sz="2200" b="1" i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black ppt</a:t>
          </a:r>
          <a:endParaRPr lang="en-US" sz="22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tx1"/>
              </a:solidFill>
            </a:rPr>
            <a:t>                                                   (Hg)</a:t>
          </a:r>
        </a:p>
      </dsp:txBody>
      <dsp:txXfrm>
        <a:off x="1533660" y="2151085"/>
        <a:ext cx="6126377" cy="1644330"/>
      </dsp:txXfrm>
    </dsp:sp>
    <dsp:sp modelId="{D1544FB2-3794-47D1-87AD-21C397D34A6C}">
      <dsp:nvSpPr>
        <dsp:cNvPr id="0" name=""/>
        <dsp:cNvSpPr/>
      </dsp:nvSpPr>
      <dsp:spPr>
        <a:xfrm>
          <a:off x="7806696" y="1373058"/>
          <a:ext cx="1135320" cy="11353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tx1"/>
            </a:solidFill>
            <a:highlight>
              <a:srgbClr val="FFFF00"/>
            </a:highlight>
          </a:endParaRPr>
        </a:p>
      </dsp:txBody>
      <dsp:txXfrm>
        <a:off x="8062143" y="1373058"/>
        <a:ext cx="624426" cy="854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DF480-178C-4BF7-802A-DD52AA42B634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95B20-EA24-41DD-B77F-E471A210F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1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4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6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80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68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089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41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43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71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9AFC7D-7457-40BD-B187-D6452C209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12F10E-57C1-435A-80D1-9FDF23A427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Rushdi01006796271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285A88-6D25-4931-958E-1298C6CD1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DB14E-D843-435B-BEBF-B57B451D0159}" type="slidenum">
              <a:rPr lang="ar-SA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03801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2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6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7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2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4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0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6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3/21/2020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Mohammed I. Rushdi01006796271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7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m4a"/><Relationship Id="rId7" Type="http://schemas.openxmlformats.org/officeDocument/2006/relationships/image" Target="../media/image9.png"/><Relationship Id="rId2" Type="http://schemas.microsoft.com/office/2007/relationships/media" Target="../media/media8.m4a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m4a"/><Relationship Id="rId7" Type="http://schemas.openxmlformats.org/officeDocument/2006/relationships/image" Target="../media/image8.png"/><Relationship Id="rId2" Type="http://schemas.microsoft.com/office/2007/relationships/media" Target="../media/media7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2FDA0-BF7F-4BEE-961A-AA2D39CA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Phytochemistry 2 -3 general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230A0-0007-4023-A403-FB3139C9F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00B3D-A493-4747-A5B5-603156EF6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47AA6-36C0-478D-AA35-AA6F8D76A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</p:spTree>
    <p:extLst>
      <p:ext uri="{BB962C8B-B14F-4D97-AF65-F5344CB8AC3E}">
        <p14:creationId xmlns:p14="http://schemas.microsoft.com/office/powerpoint/2010/main" val="94168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AB4FB91A-1F02-41CE-82E9-43C2DC353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4801"/>
            <a:ext cx="662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ar-EG" b="1">
                <a:latin typeface="Calibri" panose="020F0502020204030204" pitchFamily="34" charset="0"/>
              </a:rPr>
              <a:t>Identification of Monosaccharides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ar-EG" b="1">
                <a:latin typeface="Calibri" panose="020F0502020204030204" pitchFamily="34" charset="0"/>
              </a:rPr>
              <a:t>(Glucose &amp; Fructose)</a:t>
            </a:r>
            <a:r>
              <a:rPr lang="en-US" altLang="ar-EG" sz="400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1D696261-E3B6-4C48-89FF-CF66F7F79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EG" b="1">
                <a:latin typeface="Calibri" panose="020F0502020204030204" pitchFamily="34" charset="0"/>
              </a:rPr>
              <a:t>2- Fehling’s test:</a:t>
            </a: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1CF93282-E4CC-4F44-9E0A-D2A13F4D5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6" y="2901950"/>
            <a:ext cx="17240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ar-EG" sz="1800">
                <a:latin typeface="Calibri" panose="020F0502020204030204" pitchFamily="34" charset="0"/>
              </a:rPr>
              <a:t>1ml sugar soln.</a:t>
            </a:r>
          </a:p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ar-EG" sz="1800">
                <a:latin typeface="Calibri" panose="020F0502020204030204" pitchFamily="34" charset="0"/>
              </a:rPr>
              <a:t>1ml Fehling’s A</a:t>
            </a:r>
          </a:p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ar-EG" sz="1800">
                <a:latin typeface="Calibri" panose="020F0502020204030204" pitchFamily="34" charset="0"/>
              </a:rPr>
              <a:t>1ml Fehling’s 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EG" sz="1800">
              <a:latin typeface="Calibri" panose="020F0502020204030204" pitchFamily="34" charset="0"/>
            </a:endParaRPr>
          </a:p>
        </p:txBody>
      </p:sp>
      <p:cxnSp>
        <p:nvCxnSpPr>
          <p:cNvPr id="21518" name="AutoShape 14">
            <a:extLst>
              <a:ext uri="{FF2B5EF4-FFF2-40B4-BE49-F238E27FC236}">
                <a16:creationId xmlns:a16="http://schemas.microsoft.com/office/drawing/2014/main" id="{D31C9946-A168-4E89-864E-EC931F4EF73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90801" y="3044826"/>
            <a:ext cx="790575" cy="155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9" name="AutoShape 15">
            <a:extLst>
              <a:ext uri="{FF2B5EF4-FFF2-40B4-BE49-F238E27FC236}">
                <a16:creationId xmlns:a16="http://schemas.microsoft.com/office/drawing/2014/main" id="{41DA57E4-1035-4D48-8347-60E6A4DBE0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67001" y="3505201"/>
            <a:ext cx="714375" cy="136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AutoShape 16">
            <a:extLst>
              <a:ext uri="{FF2B5EF4-FFF2-40B4-BE49-F238E27FC236}">
                <a16:creationId xmlns:a16="http://schemas.microsoft.com/office/drawing/2014/main" id="{D68DCFC8-11E5-4A9B-AC09-A86E04EDFC2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14600" y="3886200"/>
            <a:ext cx="9144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AutoShape 17">
            <a:extLst>
              <a:ext uri="{FF2B5EF4-FFF2-40B4-BE49-F238E27FC236}">
                <a16:creationId xmlns:a16="http://schemas.microsoft.com/office/drawing/2014/main" id="{36AA2471-3C36-4663-AC2B-51ABA210AE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57801" y="3352800"/>
            <a:ext cx="202882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2" name="Text Box 18">
            <a:extLst>
              <a:ext uri="{FF2B5EF4-FFF2-40B4-BE49-F238E27FC236}">
                <a16:creationId xmlns:a16="http://schemas.microsoft.com/office/drawing/2014/main" id="{B91F2233-AB89-4EC6-8FA7-4AE9898E5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895600"/>
            <a:ext cx="2362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ar-EG" sz="1800">
                <a:latin typeface="Calibri" panose="020F0502020204030204" pitchFamily="34" charset="0"/>
              </a:rPr>
              <a:t>heat on water bath</a:t>
            </a:r>
          </a:p>
        </p:txBody>
      </p:sp>
      <p:sp>
        <p:nvSpPr>
          <p:cNvPr id="21523" name="Text Box 19">
            <a:extLst>
              <a:ext uri="{FF2B5EF4-FFF2-40B4-BE49-F238E27FC236}">
                <a16:creationId xmlns:a16="http://schemas.microsoft.com/office/drawing/2014/main" id="{37F7B0FA-E6CC-4817-9010-09368C6ED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12420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ar-EG" sz="1800">
                <a:latin typeface="Calibri" panose="020F0502020204030204" pitchFamily="34" charset="0"/>
              </a:rPr>
              <a:t>Reddish brown ppt. of Cu</a:t>
            </a:r>
            <a:r>
              <a:rPr lang="en-US" altLang="ar-EG" sz="1800" baseline="-25000">
                <a:latin typeface="Calibri" panose="020F0502020204030204" pitchFamily="34" charset="0"/>
              </a:rPr>
              <a:t>2</a:t>
            </a:r>
            <a:r>
              <a:rPr lang="en-US" altLang="ar-EG" sz="1800"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14347" name="Rectangle 21">
            <a:extLst>
              <a:ext uri="{FF2B5EF4-FFF2-40B4-BE49-F238E27FC236}">
                <a16:creationId xmlns:a16="http://schemas.microsoft.com/office/drawing/2014/main" id="{962702EA-DEAF-42E4-AA74-B3846E60B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EG" sz="1800"/>
          </a:p>
        </p:txBody>
      </p:sp>
      <p:graphicFrame>
        <p:nvGraphicFramePr>
          <p:cNvPr id="21526" name="Object 22">
            <a:extLst>
              <a:ext uri="{FF2B5EF4-FFF2-40B4-BE49-F238E27FC236}">
                <a16:creationId xmlns:a16="http://schemas.microsoft.com/office/drawing/2014/main" id="{3A1C0A96-9CF5-40C5-9C3F-939BFCEF5895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362200" y="2590801"/>
          <a:ext cx="414338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hemSketch" r:id="rId5" imgW="414528" imgH="2615184" progId="ACD.ChemSketch.20">
                  <p:embed/>
                </p:oleObj>
              </mc:Choice>
              <mc:Fallback>
                <p:oleObj name="ChemSketch" r:id="rId5" imgW="414528" imgH="2615184" progId="ACD.ChemSketch.20">
                  <p:embed/>
                  <p:pic>
                    <p:nvPicPr>
                      <p:cNvPr id="21526" name="Object 22">
                        <a:extLst>
                          <a:ext uri="{FF2B5EF4-FFF2-40B4-BE49-F238E27FC236}">
                            <a16:creationId xmlns:a16="http://schemas.microsoft.com/office/drawing/2014/main" id="{3A1C0A96-9CF5-40C5-9C3F-939BFCEF589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90801"/>
                        <a:ext cx="414338" cy="261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8" name="Text Box 24">
            <a:extLst>
              <a:ext uri="{FF2B5EF4-FFF2-40B4-BE49-F238E27FC236}">
                <a16:creationId xmlns:a16="http://schemas.microsoft.com/office/drawing/2014/main" id="{AFA3E63B-478F-411C-A56B-765FFF910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10200"/>
            <a:ext cx="876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EG" sz="2800" dirty="0">
                <a:latin typeface="Calibri" panose="020F0502020204030204" pitchFamily="34" charset="0"/>
              </a:rPr>
              <a:t>This test gives a positive result with </a:t>
            </a:r>
            <a:r>
              <a:rPr lang="en-US" altLang="ar-EG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reducing sugars </a:t>
            </a:r>
            <a:r>
              <a:rPr lang="en-US" altLang="ar-EG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ar-EG" sz="2800" dirty="0">
                <a:latin typeface="Calibri" panose="020F0502020204030204" pitchFamily="34" charset="0"/>
              </a:rPr>
              <a:t>(Monosaccharides and reducing disaccharides)</a:t>
            </a:r>
          </a:p>
        </p:txBody>
      </p:sp>
      <p:pic>
        <p:nvPicPr>
          <p:cNvPr id="14350" name="Picture 1">
            <a:extLst>
              <a:ext uri="{FF2B5EF4-FFF2-40B4-BE49-F238E27FC236}">
                <a16:creationId xmlns:a16="http://schemas.microsoft.com/office/drawing/2014/main" id="{2F7F7161-87FD-49E1-9DAE-423D70D68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490664"/>
            <a:ext cx="2286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D51C64-9B65-49E3-A287-EA0593750F2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3951" y="479474"/>
            <a:ext cx="6096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C23C8B-D676-4804-AC0A-E84FF8F40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4030" y="6344994"/>
            <a:ext cx="911939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3/21/2020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25E8F-7138-43BA-92A8-BF1DC080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198" y="6348414"/>
            <a:ext cx="6297612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Mohammed I. Rushdi01006796271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22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516" grpId="0"/>
      <p:bldP spid="21516" grpId="1"/>
      <p:bldP spid="21517" grpId="0" build="allAtOnce"/>
      <p:bldP spid="21522" grpId="0"/>
      <p:bldP spid="21522" grpId="1"/>
      <p:bldP spid="21523" grpId="0"/>
      <p:bldP spid="21523" grpId="1"/>
      <p:bldP spid="21528" grpId="0"/>
      <p:bldP spid="215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2FC7C6FD-0D69-4BE1-B190-A782DAB49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4800"/>
            <a:ext cx="6629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ar-EG" b="1">
                <a:latin typeface="Calibri" panose="020F0502020204030204" pitchFamily="34" charset="0"/>
              </a:rPr>
              <a:t>Identification of Monosaccharides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EG" b="1">
                <a:latin typeface="Calibri" panose="020F0502020204030204" pitchFamily="34" charset="0"/>
              </a:rPr>
              <a:t>(glucose &amp; fructose)</a:t>
            </a:r>
            <a:r>
              <a:rPr lang="en-US" altLang="ar-EG" sz="400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B69E4B82-CDDD-4892-A2FC-693C6C4E4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EG" b="1" dirty="0">
                <a:latin typeface="Calibri" panose="020F0502020204030204" pitchFamily="34" charset="0"/>
              </a:rPr>
              <a:t>3- </a:t>
            </a:r>
            <a:r>
              <a:rPr lang="en-US" altLang="ar-EG" b="1" dirty="0" err="1">
                <a:latin typeface="Calibri" panose="020F0502020204030204" pitchFamily="34" charset="0"/>
              </a:rPr>
              <a:t>Resorcin</a:t>
            </a:r>
            <a:r>
              <a:rPr lang="en-US" altLang="ar-EG" b="1" dirty="0">
                <a:latin typeface="Calibri" panose="020F0502020204030204" pitchFamily="34" charset="0"/>
              </a:rPr>
              <a:t> (</a:t>
            </a:r>
            <a:r>
              <a:rPr lang="en-US" altLang="ar-EG" b="1" dirty="0" err="1">
                <a:latin typeface="Calibri" panose="020F0502020204030204" pitchFamily="34" charset="0"/>
              </a:rPr>
              <a:t>Selwianoff’s</a:t>
            </a:r>
            <a:r>
              <a:rPr lang="en-US" altLang="ar-EG" b="1" dirty="0">
                <a:latin typeface="Calibri" panose="020F0502020204030204" pitchFamily="34" charset="0"/>
              </a:rPr>
              <a:t>) test:</a:t>
            </a:r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id="{73A40F91-B6CA-4B9F-AD31-BAF724F15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0"/>
            <a:ext cx="2514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ar-EG" sz="1800">
                <a:latin typeface="Calibri" panose="020F0502020204030204" pitchFamily="34" charset="0"/>
              </a:rPr>
              <a:t>2ml sugar soln.</a:t>
            </a:r>
          </a:p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ar-EG" sz="1800">
                <a:latin typeface="Calibri" panose="020F0502020204030204" pitchFamily="34" charset="0"/>
              </a:rPr>
              <a:t>2ml 12%HCl</a:t>
            </a:r>
          </a:p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ar-EG" sz="1800">
                <a:latin typeface="Calibri" panose="020F0502020204030204" pitchFamily="34" charset="0"/>
              </a:rPr>
              <a:t>Few crystals of resorcin</a:t>
            </a:r>
          </a:p>
        </p:txBody>
      </p:sp>
      <p:cxnSp>
        <p:nvCxnSpPr>
          <p:cNvPr id="26639" name="AutoShape 15">
            <a:extLst>
              <a:ext uri="{FF2B5EF4-FFF2-40B4-BE49-F238E27FC236}">
                <a16:creationId xmlns:a16="http://schemas.microsoft.com/office/drawing/2014/main" id="{51ACF4C0-26B1-4E4C-ABB2-837348CA3A6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67000" y="3276601"/>
            <a:ext cx="685800" cy="123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0" name="AutoShape 16">
            <a:extLst>
              <a:ext uri="{FF2B5EF4-FFF2-40B4-BE49-F238E27FC236}">
                <a16:creationId xmlns:a16="http://schemas.microsoft.com/office/drawing/2014/main" id="{985ED7C9-9ED5-4C1F-A25A-94165753DAA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67000" y="3657600"/>
            <a:ext cx="685800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1" name="AutoShape 17">
            <a:extLst>
              <a:ext uri="{FF2B5EF4-FFF2-40B4-BE49-F238E27FC236}">
                <a16:creationId xmlns:a16="http://schemas.microsoft.com/office/drawing/2014/main" id="{FF56CDFC-3CDC-47BA-931C-6CC62613C79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43200" y="4067176"/>
            <a:ext cx="609600" cy="200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2" name="AutoShape 18">
            <a:extLst>
              <a:ext uri="{FF2B5EF4-FFF2-40B4-BE49-F238E27FC236}">
                <a16:creationId xmlns:a16="http://schemas.microsoft.com/office/drawing/2014/main" id="{E4A2277C-ECFD-41A9-9B35-5D1BD931E4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2200" y="3733800"/>
            <a:ext cx="1504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3" name="Text Box 19">
            <a:extLst>
              <a:ext uri="{FF2B5EF4-FFF2-40B4-BE49-F238E27FC236}">
                <a16:creationId xmlns:a16="http://schemas.microsoft.com/office/drawing/2014/main" id="{19778228-C25A-4161-9F75-2ECC07EA0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76601"/>
            <a:ext cx="1752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ar-EG" sz="2000">
                <a:latin typeface="Calibri" panose="020F0502020204030204" pitchFamily="34" charset="0"/>
              </a:rPr>
              <a:t>Heat on W.B</a:t>
            </a:r>
          </a:p>
        </p:txBody>
      </p:sp>
      <p:sp>
        <p:nvSpPr>
          <p:cNvPr id="26644" name="Text Box 20">
            <a:extLst>
              <a:ext uri="{FF2B5EF4-FFF2-40B4-BE49-F238E27FC236}">
                <a16:creationId xmlns:a16="http://schemas.microsoft.com/office/drawing/2014/main" id="{D9680A9D-A137-499F-81FA-918D577F4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1" y="3429000"/>
            <a:ext cx="1990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ar-EG" sz="2000">
                <a:latin typeface="Calibri" panose="020F0502020204030204" pitchFamily="34" charset="0"/>
              </a:rPr>
              <a:t>Deep red colour </a:t>
            </a:r>
          </a:p>
        </p:txBody>
      </p:sp>
      <p:graphicFrame>
        <p:nvGraphicFramePr>
          <p:cNvPr id="26645" name="Object 21">
            <a:extLst>
              <a:ext uri="{FF2B5EF4-FFF2-40B4-BE49-F238E27FC236}">
                <a16:creationId xmlns:a16="http://schemas.microsoft.com/office/drawing/2014/main" id="{36ECDF2B-DF96-4D84-9409-8A28304A8110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438400" y="2514601"/>
          <a:ext cx="414338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hemSketch" r:id="rId3" imgW="414528" imgH="2615184" progId="ACD.ChemSketch.20">
                  <p:embed/>
                </p:oleObj>
              </mc:Choice>
              <mc:Fallback>
                <p:oleObj name="ChemSketch" r:id="rId3" imgW="414528" imgH="2615184" progId="ACD.ChemSketch.20">
                  <p:embed/>
                  <p:pic>
                    <p:nvPicPr>
                      <p:cNvPr id="26645" name="Object 21">
                        <a:extLst>
                          <a:ext uri="{FF2B5EF4-FFF2-40B4-BE49-F238E27FC236}">
                            <a16:creationId xmlns:a16="http://schemas.microsoft.com/office/drawing/2014/main" id="{36ECDF2B-DF96-4D84-9409-8A28304A811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14601"/>
                        <a:ext cx="414338" cy="261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6" name="Text Box 22">
            <a:extLst>
              <a:ext uri="{FF2B5EF4-FFF2-40B4-BE49-F238E27FC236}">
                <a16:creationId xmlns:a16="http://schemas.microsoft.com/office/drawing/2014/main" id="{7A9D69A4-7C27-43CA-B6DA-B8F921200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562600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EG" sz="2400" dirty="0">
                <a:latin typeface="Calibri" panose="020F0502020204030204" pitchFamily="34" charset="0"/>
              </a:rPr>
              <a:t>This test gives a positive result with </a:t>
            </a:r>
            <a:r>
              <a:rPr lang="en-US" altLang="ar-EG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fructose(keto sugar) but not with glucose (</a:t>
            </a:r>
            <a:r>
              <a:rPr lang="en-US" altLang="ar-EG" sz="2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aldo</a:t>
            </a:r>
            <a:r>
              <a:rPr lang="en-US" altLang="ar-EG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sugar).</a:t>
            </a:r>
          </a:p>
        </p:txBody>
      </p:sp>
      <p:pic>
        <p:nvPicPr>
          <p:cNvPr id="17421" name="Picture 1">
            <a:extLst>
              <a:ext uri="{FF2B5EF4-FFF2-40B4-BE49-F238E27FC236}">
                <a16:creationId xmlns:a16="http://schemas.microsoft.com/office/drawing/2014/main" id="{6CD1EFC5-D408-478C-8EC0-EA27B49AD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14478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B8FA65-D8FD-413B-9912-707F2181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83818" y="6433051"/>
            <a:ext cx="911939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3/21/2020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24598B-C340-4C6C-BC47-F2020FD5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688" y="6406487"/>
            <a:ext cx="6297612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Mohammed I. Rushdi01006796271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6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6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/>
      <p:bldP spid="26628" grpId="1"/>
      <p:bldP spid="26638" grpId="0" build="allAtOnce"/>
      <p:bldP spid="26643" grpId="0"/>
      <p:bldP spid="26643" grpId="1"/>
      <p:bldP spid="26644" grpId="0"/>
      <p:bldP spid="26644" grpId="1"/>
      <p:bldP spid="26646" grpId="0"/>
      <p:bldP spid="2664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C9E48-8CD6-41BC-96AF-133E04A78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2715065"/>
            <a:ext cx="4299666" cy="179938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7- Phytochemical screening and identification of carbohydrates</a:t>
            </a:r>
            <a:endParaRPr lang="en-US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DC5C86B-28CE-4597-97B7-4C09E2014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Magnifying glass">
            <a:extLst>
              <a:ext uri="{FF2B5EF4-FFF2-40B4-BE49-F238E27FC236}">
                <a16:creationId xmlns:a16="http://schemas.microsoft.com/office/drawing/2014/main" id="{6AFF2236-FBF9-40E5-BE8F-3AEA077FC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C9D9D-BF99-46B2-B557-EFDBB469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373D3A-955A-497E-9790-8E55E1C8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</p:spTree>
    <p:extLst>
      <p:ext uri="{BB962C8B-B14F-4D97-AF65-F5344CB8AC3E}">
        <p14:creationId xmlns:p14="http://schemas.microsoft.com/office/powerpoint/2010/main" val="232405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B7582-68C3-4719-B1C2-36ACDD3B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105508"/>
            <a:ext cx="8596668" cy="1320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Phytochemical screening and identification of glycosides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12414C-D759-4661-81FD-1F88881F5F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617476"/>
              </p:ext>
            </p:extLst>
          </p:nvPr>
        </p:nvGraphicFramePr>
        <p:xfrm>
          <a:off x="0" y="1280160"/>
          <a:ext cx="11085342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AA69A7-5DEE-425F-9094-435720CC65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50659" y="482991"/>
            <a:ext cx="609600" cy="6096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44F55-6209-4590-A245-CFA2FBBA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9487" y="765908"/>
            <a:ext cx="911939" cy="365125"/>
          </a:xfrm>
        </p:spPr>
        <p:txBody>
          <a:bodyPr/>
          <a:lstStyle/>
          <a:p>
            <a:r>
              <a:rPr lang="en-US" dirty="0"/>
              <a:t>3/21/2020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BFC8C-B99C-48A9-82A6-5304611C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327" y="794113"/>
            <a:ext cx="6297612" cy="365125"/>
          </a:xfrm>
        </p:spPr>
        <p:txBody>
          <a:bodyPr/>
          <a:lstStyle/>
          <a:p>
            <a:r>
              <a:rPr lang="en-US" dirty="0"/>
              <a:t>Mohammed I. Rushdi01006796271</a:t>
            </a:r>
          </a:p>
        </p:txBody>
      </p:sp>
    </p:spTree>
    <p:extLst>
      <p:ext uri="{BB962C8B-B14F-4D97-AF65-F5344CB8AC3E}">
        <p14:creationId xmlns:p14="http://schemas.microsoft.com/office/powerpoint/2010/main" val="144019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4CCF-FB4B-4167-950A-85B14AB1C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09" y="609600"/>
            <a:ext cx="4276692" cy="1320800"/>
          </a:xfrm>
        </p:spPr>
        <p:txBody>
          <a:bodyPr anchor="ctr"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Anthracene glycoside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66701-9D7E-47D4-A3F4-A6C65180A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60589"/>
            <a:ext cx="6096000" cy="4087811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extracted drug with an immiscible organic solvent </a:t>
            </a: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 ether- benzene or CH2CL2)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filter, take part of filtrate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NH4OH or NaOH or KOH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red color</a:t>
            </a:r>
            <a:endParaRPr lang="en-US" sz="3200" b="1" dirty="0"/>
          </a:p>
          <a:p>
            <a:endParaRPr lang="en-US" sz="32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3DD234-BE23-4AFF-8840-90EB5E37FC8C}"/>
              </a:ext>
            </a:extLst>
          </p:cNvPr>
          <p:cNvSpPr txBox="1">
            <a:spLocks/>
          </p:cNvSpPr>
          <p:nvPr/>
        </p:nvSpPr>
        <p:spPr>
          <a:xfrm>
            <a:off x="183814" y="609600"/>
            <a:ext cx="4276692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Phenolic Glycosides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AC22C4-9413-45C6-93C0-0896EF654C9A}"/>
              </a:ext>
            </a:extLst>
          </p:cNvPr>
          <p:cNvSpPr txBox="1">
            <a:spLocks/>
          </p:cNvSpPr>
          <p:nvPr/>
        </p:nvSpPr>
        <p:spPr>
          <a:xfrm>
            <a:off x="280510" y="2552580"/>
            <a:ext cx="5583573" cy="40878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Acid hydrolysis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extracted drug with an immiscible organic solvent 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 ether- benzene or CH2CL2)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FeCL3            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blue color.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Micro sublimation test. </a:t>
            </a:r>
          </a:p>
          <a:p>
            <a:endParaRPr lang="en-US" sz="32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E7573C9-EE7D-4349-9A1C-05CC2F51D78B}"/>
              </a:ext>
            </a:extLst>
          </p:cNvPr>
          <p:cNvCxnSpPr/>
          <p:nvPr/>
        </p:nvCxnSpPr>
        <p:spPr>
          <a:xfrm>
            <a:off x="791570" y="5527343"/>
            <a:ext cx="17469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FB316B-3018-4689-A1D5-7C4340D23BD2}"/>
              </a:ext>
            </a:extLst>
          </p:cNvPr>
          <p:cNvCxnSpPr/>
          <p:nvPr/>
        </p:nvCxnSpPr>
        <p:spPr>
          <a:xfrm>
            <a:off x="6687403" y="5527343"/>
            <a:ext cx="12555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DA7289-349F-435A-9BCB-35AE6C3C2D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67778" y="304800"/>
            <a:ext cx="609600" cy="6096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85E85C6-6901-45D2-8FA2-8246745A87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81908" y="294650"/>
            <a:ext cx="911939" cy="365125"/>
          </a:xfrm>
        </p:spPr>
        <p:txBody>
          <a:bodyPr/>
          <a:lstStyle/>
          <a:p>
            <a:r>
              <a:rPr lang="en-US" dirty="0"/>
              <a:t>3/21/2020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8C1F1B6-985D-4499-878D-FBD5125B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5604" y="6277626"/>
            <a:ext cx="6297612" cy="365125"/>
          </a:xfrm>
        </p:spPr>
        <p:txBody>
          <a:bodyPr/>
          <a:lstStyle/>
          <a:p>
            <a:r>
              <a:rPr lang="en-US" dirty="0"/>
              <a:t>Mohammed I. Rushdi01006796271</a:t>
            </a:r>
          </a:p>
        </p:txBody>
      </p:sp>
    </p:spTree>
    <p:extLst>
      <p:ext uri="{BB962C8B-B14F-4D97-AF65-F5344CB8AC3E}">
        <p14:creationId xmlns:p14="http://schemas.microsoft.com/office/powerpoint/2010/main" val="241134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EAC1-7D17-43CC-B381-0C39B6CA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Phytochemical screening and identification of Cyanogenic glycoside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90D49906-D46C-40C4-9534-0B5E221765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261897"/>
              </p:ext>
            </p:extLst>
          </p:nvPr>
        </p:nvGraphicFramePr>
        <p:xfrm>
          <a:off x="677863" y="2160588"/>
          <a:ext cx="10520020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E99C9A-4726-42B1-A502-F3F7C8976E33}"/>
              </a:ext>
            </a:extLst>
          </p:cNvPr>
          <p:cNvCxnSpPr>
            <a:cxnSpLocks/>
          </p:cNvCxnSpPr>
          <p:nvPr/>
        </p:nvCxnSpPr>
        <p:spPr>
          <a:xfrm>
            <a:off x="3384645" y="2811439"/>
            <a:ext cx="45447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FED197F1-5EEE-44A7-B27E-9D938210AA06}"/>
              </a:ext>
            </a:extLst>
          </p:cNvPr>
          <p:cNvSpPr/>
          <p:nvPr/>
        </p:nvSpPr>
        <p:spPr>
          <a:xfrm>
            <a:off x="5535264" y="5133833"/>
            <a:ext cx="805218" cy="23542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47F4DC-67DB-4661-AE03-E33655EB6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24050" y="660400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A7088-43F4-456E-8EEF-997C3DF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9C840-9858-452B-BCBB-28113C7C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</p:spTree>
    <p:extLst>
      <p:ext uri="{BB962C8B-B14F-4D97-AF65-F5344CB8AC3E}">
        <p14:creationId xmlns:p14="http://schemas.microsoft.com/office/powerpoint/2010/main" val="272645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2E2F5-6270-4394-9A1F-C030A264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pPr algn="ctr"/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Libermann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test for sterol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7AE7B-98EB-45A1-B573-025B5B6A5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048" y="2837329"/>
            <a:ext cx="6194665" cy="3317938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Solution of the glycoside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1 drop of conc H2SO4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in glacial acetic acid.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red           violet            blue       green.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9963CA9-6C83-4D09-AF2A-CE5B543FA69F}"/>
              </a:ext>
            </a:extLst>
          </p:cNvPr>
          <p:cNvSpPr txBox="1">
            <a:spLocks/>
          </p:cNvSpPr>
          <p:nvPr/>
        </p:nvSpPr>
        <p:spPr>
          <a:xfrm>
            <a:off x="287668" y="93429"/>
            <a:ext cx="4512989" cy="2227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Test for Terpenoids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12086EC-0948-46E1-804B-ECC499FD8324}"/>
              </a:ext>
            </a:extLst>
          </p:cNvPr>
          <p:cNvSpPr txBox="1">
            <a:spLocks/>
          </p:cNvSpPr>
          <p:nvPr/>
        </p:nvSpPr>
        <p:spPr>
          <a:xfrm>
            <a:off x="621476" y="2198178"/>
            <a:ext cx="4878572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2.0ml of chloroform was added with the 5 ml aqueous plant extract </a:t>
            </a:r>
          </a:p>
          <a:p>
            <a:r>
              <a:rPr lang="en-US" sz="2400" dirty="0">
                <a:solidFill>
                  <a:schemeClr val="tx1"/>
                </a:solidFill>
              </a:rPr>
              <a:t>evaporated on the water path </a:t>
            </a:r>
          </a:p>
          <a:p>
            <a:r>
              <a:rPr lang="en-US" sz="2400" dirty="0">
                <a:solidFill>
                  <a:schemeClr val="tx1"/>
                </a:solidFill>
              </a:rPr>
              <a:t>boiled with 3 ml of H2SO4 conc.</a:t>
            </a:r>
          </a:p>
          <a:p>
            <a:r>
              <a:rPr lang="en-US" sz="2400" dirty="0">
                <a:solidFill>
                  <a:schemeClr val="tx1"/>
                </a:solidFill>
              </a:rPr>
              <a:t>A grey color formed.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id="{90E2A2D8-A4F7-4830-83B1-F4574CA28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039" y="1647126"/>
            <a:ext cx="3022961" cy="161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63E283-9A82-4B11-87D0-EEF5B37CD19F}"/>
              </a:ext>
            </a:extLst>
          </p:cNvPr>
          <p:cNvCxnSpPr/>
          <p:nvPr/>
        </p:nvCxnSpPr>
        <p:spPr>
          <a:xfrm>
            <a:off x="7009542" y="5861724"/>
            <a:ext cx="7572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7E7EFF-B23F-471F-B078-347DF05FCAB4}"/>
              </a:ext>
            </a:extLst>
          </p:cNvPr>
          <p:cNvCxnSpPr/>
          <p:nvPr/>
        </p:nvCxnSpPr>
        <p:spPr>
          <a:xfrm>
            <a:off x="8752782" y="5846385"/>
            <a:ext cx="8325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49C0E1-D442-4EFE-B0F9-AE0649274F6C}"/>
              </a:ext>
            </a:extLst>
          </p:cNvPr>
          <p:cNvCxnSpPr>
            <a:cxnSpLocks/>
          </p:cNvCxnSpPr>
          <p:nvPr/>
        </p:nvCxnSpPr>
        <p:spPr>
          <a:xfrm>
            <a:off x="10194878" y="5861724"/>
            <a:ext cx="5171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0C2241-6781-47EC-8A91-8C60AA36F770}"/>
              </a:ext>
            </a:extLst>
          </p:cNvPr>
          <p:cNvCxnSpPr/>
          <p:nvPr/>
        </p:nvCxnSpPr>
        <p:spPr>
          <a:xfrm>
            <a:off x="6848472" y="3890118"/>
            <a:ext cx="0" cy="17356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5255D6-DCA6-4F13-8BB6-80A8A677F1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23296" y="316058"/>
            <a:ext cx="609600" cy="6096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29C135-C0B3-425C-BE98-6A704D275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DAB1D-A3C3-482C-A76C-F3B53763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</p:spTree>
    <p:extLst>
      <p:ext uri="{BB962C8B-B14F-4D97-AF65-F5344CB8AC3E}">
        <p14:creationId xmlns:p14="http://schemas.microsoft.com/office/powerpoint/2010/main" val="292837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9963CA9-6C83-4D09-AF2A-CE5B543FA69F}"/>
              </a:ext>
            </a:extLst>
          </p:cNvPr>
          <p:cNvSpPr txBox="1">
            <a:spLocks/>
          </p:cNvSpPr>
          <p:nvPr/>
        </p:nvSpPr>
        <p:spPr>
          <a:xfrm>
            <a:off x="4056462" y="609600"/>
            <a:ext cx="521754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spcAft>
                <a:spcPts val="600"/>
              </a:spcAft>
            </a:pPr>
            <a:r>
              <a:rPr kumimoji="0" lang="en-US" b="1" i="1" u="none" strike="noStrike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Test for </a:t>
            </a:r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coumarins</a:t>
            </a:r>
            <a:endParaRPr kumimoji="0" lang="en-US" b="1" i="1" u="none" strike="noStrike" cap="none" spc="0" normalizeH="0" baseline="0" noProof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DC19E3-01A8-4D98-B93D-EE13E9E44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3" y="1292969"/>
            <a:ext cx="3150527" cy="194259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12086EC-0948-46E1-804B-ECC499FD8324}"/>
              </a:ext>
            </a:extLst>
          </p:cNvPr>
          <p:cNvSpPr txBox="1">
            <a:spLocks/>
          </p:cNvSpPr>
          <p:nvPr/>
        </p:nvSpPr>
        <p:spPr>
          <a:xfrm>
            <a:off x="4056462" y="2160589"/>
            <a:ext cx="52175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tabLst/>
              <a:defRPr/>
            </a:pPr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lvl="0"/>
            <a:r>
              <a:rPr lang="en-US"/>
              <a:t>0.5 g of the moistened extract was taken in a test tube. </a:t>
            </a:r>
          </a:p>
          <a:p>
            <a:pPr lvl="0"/>
            <a:r>
              <a:rPr lang="en-US"/>
              <a:t>The mouth of the tube was covered with filter paper treated with 1 N NaOH solution.</a:t>
            </a:r>
          </a:p>
          <a:p>
            <a:pPr lvl="0"/>
            <a:r>
              <a:rPr lang="en-US"/>
              <a:t> Test tube was placed for few minutes in boiling water</a:t>
            </a:r>
          </a:p>
          <a:p>
            <a:pPr lvl="0"/>
            <a:r>
              <a:rPr lang="en-US"/>
              <a:t>the filter paper was removed and examined under the UV light </a:t>
            </a:r>
          </a:p>
          <a:p>
            <a:pPr lvl="0"/>
            <a:r>
              <a:rPr lang="en-US"/>
              <a:t>yellow fluorescence.</a:t>
            </a:r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074" name="Picture 2" descr="Image result for coumarins">
            <a:extLst>
              <a:ext uri="{FF2B5EF4-FFF2-40B4-BE49-F238E27FC236}">
                <a16:creationId xmlns:a16="http://schemas.microsoft.com/office/drawing/2014/main" id="{6F2339BB-FE96-4C06-80CC-F61C586CC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96" y="3439020"/>
            <a:ext cx="2819202" cy="26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28A25A-5E9B-469E-A9FA-94E79903A5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69201" y="511838"/>
            <a:ext cx="609600" cy="6096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BBC87-7F03-4FF4-B093-77C5B64E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C4996-CC54-482F-A52A-49766D53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</p:spTree>
    <p:extLst>
      <p:ext uri="{BB962C8B-B14F-4D97-AF65-F5344CB8AC3E}">
        <p14:creationId xmlns:p14="http://schemas.microsoft.com/office/powerpoint/2010/main" val="286816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9963CA9-6C83-4D09-AF2A-CE5B543FA69F}"/>
              </a:ext>
            </a:extLst>
          </p:cNvPr>
          <p:cNvSpPr txBox="1">
            <a:spLocks/>
          </p:cNvSpPr>
          <p:nvPr/>
        </p:nvSpPr>
        <p:spPr>
          <a:xfrm>
            <a:off x="287668" y="93429"/>
            <a:ext cx="10807962" cy="98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/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j-ea"/>
                <a:cs typeface="+mj-cs"/>
              </a:rPr>
              <a:t>Test for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 of alkaloids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12086EC-0948-46E1-804B-ECC499FD8324}"/>
              </a:ext>
            </a:extLst>
          </p:cNvPr>
          <p:cNvSpPr txBox="1">
            <a:spLocks/>
          </p:cNvSpPr>
          <p:nvPr/>
        </p:nvSpPr>
        <p:spPr>
          <a:xfrm>
            <a:off x="0" y="1164538"/>
            <a:ext cx="5806588" cy="53095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Clr>
                <a:srgbClr val="F496CB">
                  <a:lumMod val="75000"/>
                </a:srgbClr>
              </a:buClr>
              <a:buNone/>
              <a:defRPr/>
            </a:pPr>
            <a:r>
              <a:rPr lang="en-US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Alkaloidal precipitants</a:t>
            </a: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  <a:defRPr/>
            </a:pPr>
            <a:r>
              <a:rPr lang="en-US" sz="2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Mayer’s reagent </a:t>
            </a:r>
            <a:r>
              <a:rPr lang="en-US" sz="2400" dirty="0">
                <a:solidFill>
                  <a:prstClr val="black"/>
                </a:solidFill>
              </a:rPr>
              <a:t>(Potassium mercuric iodide soln.)</a:t>
            </a:r>
            <a:endParaRPr lang="ar-EG" sz="2400" dirty="0">
              <a:solidFill>
                <a:prstClr val="black"/>
              </a:solidFill>
            </a:endParaRP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  <a:defRPr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Dragendorff’s reagent </a:t>
            </a:r>
            <a:r>
              <a:rPr lang="en-US" sz="2400" dirty="0">
                <a:solidFill>
                  <a:prstClr val="black"/>
                </a:solidFill>
              </a:rPr>
              <a:t>( Potassium bismuth iodide)</a:t>
            </a: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  <a:defRPr/>
            </a:pPr>
            <a:r>
              <a:rPr lang="en-US" sz="2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Wagner’s reagent </a:t>
            </a:r>
            <a:r>
              <a:rPr lang="en-US" sz="2400" dirty="0">
                <a:solidFill>
                  <a:prstClr val="black"/>
                </a:solidFill>
              </a:rPr>
              <a:t>( Soln. of iodine in potassium iodide)  </a:t>
            </a: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  <a:defRPr/>
            </a:pPr>
            <a:r>
              <a:rPr lang="en-US" sz="2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Hager’s reagent </a:t>
            </a:r>
            <a:r>
              <a:rPr lang="en-US" sz="2400" dirty="0">
                <a:solidFill>
                  <a:prstClr val="black"/>
                </a:solidFill>
              </a:rPr>
              <a:t>( Saturated soln. of picric acid)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FFC1EC40-F382-40F9-A0FC-6B2B5F895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9034" y="1078173"/>
            <a:ext cx="5289042" cy="43027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Alkaloidal coloring reagents</a:t>
            </a:r>
            <a:endParaRPr lang="en-US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1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Marqui</a:t>
            </a:r>
            <a:r>
              <a:rPr lang="en-US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’</a:t>
            </a:r>
            <a:r>
              <a:rPr lang="en-US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reagent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/>
              </a:rPr>
              <a:t>(HCHO/H2SO4).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1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1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Mandalin</a:t>
            </a:r>
            <a:r>
              <a:rPr lang="en-US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’</a:t>
            </a:r>
            <a:r>
              <a:rPr lang="en-US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reagent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sulfovanidic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acid).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1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1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Erdmann</a:t>
            </a:r>
            <a:r>
              <a:rPr lang="en-US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’</a:t>
            </a:r>
            <a:r>
              <a:rPr lang="en-US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reagent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/>
              </a:rPr>
              <a:t>(HNO3/H2SO4).</a:t>
            </a:r>
          </a:p>
          <a:p>
            <a:pPr rtl="1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1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Modified</a:t>
            </a:r>
            <a:r>
              <a:rPr lang="en-US" sz="24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Dragendroff</a:t>
            </a:r>
            <a:r>
              <a:rPr lang="en-US" sz="2400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’</a:t>
            </a:r>
            <a:r>
              <a:rPr lang="en-US" sz="2400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reagent</a:t>
            </a:r>
            <a:r>
              <a:rPr lang="en-US" sz="24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7115FF-AF4B-4944-984D-42C9CFDA3A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7606" y="445388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88632A-66EA-40A8-B82E-5223C886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92372-A4C3-434C-81F5-2CF9CEFF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</p:spTree>
    <p:extLst>
      <p:ext uri="{BB962C8B-B14F-4D97-AF65-F5344CB8AC3E}">
        <p14:creationId xmlns:p14="http://schemas.microsoft.com/office/powerpoint/2010/main" val="14784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>
            <a:extLst>
              <a:ext uri="{FF2B5EF4-FFF2-40B4-BE49-F238E27FC236}">
                <a16:creationId xmlns:a16="http://schemas.microsoft.com/office/drawing/2014/main" id="{524E0902-B7CE-484A-8042-200F19D16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4800"/>
            <a:ext cx="6629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ar-EG" b="1">
                <a:solidFill>
                  <a:srgbClr val="000000"/>
                </a:solidFill>
                <a:latin typeface="Calibri" panose="020F0502020204030204" pitchFamily="34" charset="0"/>
              </a:rPr>
              <a:t>Identification of Monosaccharides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ar-EG" b="1">
                <a:solidFill>
                  <a:srgbClr val="000000"/>
                </a:solidFill>
                <a:latin typeface="Calibri" panose="020F0502020204030204" pitchFamily="34" charset="0"/>
              </a:rPr>
              <a:t>(glucose &amp; fructose)</a:t>
            </a:r>
            <a:r>
              <a:rPr lang="en-US" altLang="ar-EG" sz="4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2DE7BCE4-3C28-494D-82D2-D7B22143D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914400"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EG" b="1">
                <a:solidFill>
                  <a:srgbClr val="000000"/>
                </a:solidFill>
                <a:latin typeface="Calibri" panose="020F0502020204030204" pitchFamily="34" charset="0"/>
              </a:rPr>
              <a:t>1- Molisch’s test:</a:t>
            </a:r>
            <a:r>
              <a:rPr lang="en-US" altLang="ar-EG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4010FE6F-4560-4DE3-B4C8-80CB2E7A4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971800"/>
            <a:ext cx="3048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914400" rtl="0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ar-EG" sz="1800" dirty="0">
                <a:solidFill>
                  <a:srgbClr val="000000"/>
                </a:solidFill>
                <a:latin typeface="Calibri" panose="020F0502020204030204" pitchFamily="34" charset="0"/>
              </a:rPr>
              <a:t>1ml of the sugar soln.</a:t>
            </a:r>
          </a:p>
          <a:p>
            <a:pPr algn="l" defTabSz="914400" rtl="0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ar-EG" sz="18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2-3 drops alc.α-naphthol</a:t>
            </a:r>
            <a:endParaRPr lang="en-US" altLang="ar-EG" sz="1800" dirty="0">
              <a:solidFill>
                <a:srgbClr val="000000"/>
              </a:solidFill>
            </a:endParaRPr>
          </a:p>
          <a:p>
            <a:pPr algn="l" defTabSz="914400" rtl="0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ar-EG" sz="1800" dirty="0">
                <a:solidFill>
                  <a:srgbClr val="000000"/>
                </a:solidFill>
                <a:latin typeface="Calibri" panose="020F0502020204030204" pitchFamily="34" charset="0"/>
              </a:rPr>
              <a:t>1ml conc. H</a:t>
            </a:r>
            <a:r>
              <a:rPr lang="en-US" altLang="ar-EG" sz="18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ar-EG" sz="1800" dirty="0">
                <a:solidFill>
                  <a:srgbClr val="000000"/>
                </a:solidFill>
                <a:latin typeface="Calibri" panose="020F0502020204030204" pitchFamily="34" charset="0"/>
              </a:rPr>
              <a:t>SO</a:t>
            </a:r>
            <a:r>
              <a:rPr lang="en-US" altLang="ar-EG" sz="18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altLang="ar-EG" sz="1800" dirty="0">
                <a:solidFill>
                  <a:srgbClr val="000000"/>
                </a:solidFill>
                <a:latin typeface="Calibri" panose="020F0502020204030204" pitchFamily="34" charset="0"/>
              </a:rPr>
              <a:t> dropwise on the wall</a:t>
            </a:r>
          </a:p>
        </p:txBody>
      </p:sp>
      <p:cxnSp>
        <p:nvCxnSpPr>
          <p:cNvPr id="20487" name="AutoShape 7">
            <a:extLst>
              <a:ext uri="{FF2B5EF4-FFF2-40B4-BE49-F238E27FC236}">
                <a16:creationId xmlns:a16="http://schemas.microsoft.com/office/drawing/2014/main" id="{84319736-D154-4EE1-9AF1-DAF73CFC606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90801" y="3200400"/>
            <a:ext cx="695325" cy="76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8" name="AutoShape 8">
            <a:extLst>
              <a:ext uri="{FF2B5EF4-FFF2-40B4-BE49-F238E27FC236}">
                <a16:creationId xmlns:a16="http://schemas.microsoft.com/office/drawing/2014/main" id="{CA721C0C-74E4-429D-A58D-F01ED8A2747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90800" y="3581400"/>
            <a:ext cx="685800" cy="114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9" name="AutoShape 9">
            <a:extLst>
              <a:ext uri="{FF2B5EF4-FFF2-40B4-BE49-F238E27FC236}">
                <a16:creationId xmlns:a16="http://schemas.microsoft.com/office/drawing/2014/main" id="{F44085FB-34CE-4337-8D97-7AC4243B288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90800" y="3962400"/>
            <a:ext cx="685800" cy="133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0490" name="Object 10">
            <a:extLst>
              <a:ext uri="{FF2B5EF4-FFF2-40B4-BE49-F238E27FC236}">
                <a16:creationId xmlns:a16="http://schemas.microsoft.com/office/drawing/2014/main" id="{2AB7BDF6-7F68-4DB4-B4BC-99693DBA1B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2438400"/>
          <a:ext cx="3762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hemSketch" r:id="rId5" imgW="414528" imgH="2615184" progId="ACD.ChemSketch.20">
                  <p:embed/>
                </p:oleObj>
              </mc:Choice>
              <mc:Fallback>
                <p:oleObj name="ChemSketch" r:id="rId5" imgW="414528" imgH="2615184" progId="ACD.ChemSketch.20">
                  <p:embed/>
                  <p:pic>
                    <p:nvPicPr>
                      <p:cNvPr id="20490" name="Object 10">
                        <a:extLst>
                          <a:ext uri="{FF2B5EF4-FFF2-40B4-BE49-F238E27FC236}">
                            <a16:creationId xmlns:a16="http://schemas.microsoft.com/office/drawing/2014/main" id="{2AB7BDF6-7F68-4DB4-B4BC-99693DBA1B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38400"/>
                        <a:ext cx="37623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492" name="AutoShape 12">
            <a:extLst>
              <a:ext uri="{FF2B5EF4-FFF2-40B4-BE49-F238E27FC236}">
                <a16:creationId xmlns:a16="http://schemas.microsoft.com/office/drawing/2014/main" id="{B9357D7D-B4A5-459C-A1EE-140034200C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8400" y="3657600"/>
            <a:ext cx="8953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3" name="Text Box 13">
            <a:extLst>
              <a:ext uri="{FF2B5EF4-FFF2-40B4-BE49-F238E27FC236}">
                <a16:creationId xmlns:a16="http://schemas.microsoft.com/office/drawing/2014/main" id="{52693ABB-B998-49F9-ADD2-27BF5A0C6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352800"/>
            <a:ext cx="2819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914400" rtl="0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ar-EG" sz="1800">
                <a:solidFill>
                  <a:srgbClr val="000000"/>
                </a:solidFill>
                <a:latin typeface="Calibri" panose="020F0502020204030204" pitchFamily="34" charset="0"/>
              </a:rPr>
              <a:t>Purple ring in the junction between 2 layers</a:t>
            </a:r>
            <a:r>
              <a:rPr lang="en-US" altLang="ar-EG" sz="1800">
                <a:solidFill>
                  <a:srgbClr val="000000"/>
                </a:solidFill>
              </a:rPr>
              <a:t>.</a:t>
            </a:r>
            <a:endParaRPr lang="en-US" altLang="ar-EG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3C3CD854-8CA5-4F37-8756-0B94F32F4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334001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914400"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ar-EG" sz="2800" dirty="0">
                <a:solidFill>
                  <a:srgbClr val="000000"/>
                </a:solidFill>
                <a:latin typeface="Calibri" panose="020F0502020204030204" pitchFamily="34" charset="0"/>
              </a:rPr>
              <a:t>This test gives positive result with </a:t>
            </a:r>
            <a:r>
              <a:rPr lang="en-US" altLang="ar-EG" sz="28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all carbohydrates</a:t>
            </a:r>
            <a:r>
              <a:rPr lang="en-US" altLang="ar-EG"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altLang="ar-EG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3324" name="Picture 1">
            <a:extLst>
              <a:ext uri="{FF2B5EF4-FFF2-40B4-BE49-F238E27FC236}">
                <a16:creationId xmlns:a16="http://schemas.microsoft.com/office/drawing/2014/main" id="{C7654C18-9544-493D-95D9-F7509AC9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1179513"/>
            <a:ext cx="15303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8DDBB0-8AF2-443E-830E-7BFF293E12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91225" y="874713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6833F-31F4-48DF-903F-294671AB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83BCC-991E-45B8-BCCD-365E5563C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Rushdi01006796271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3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484" grpId="0"/>
      <p:bldP spid="20485" grpId="0"/>
      <p:bldP spid="20485" grpId="1"/>
      <p:bldP spid="20486" grpId="0" build="allAtOnce"/>
      <p:bldP spid="20493" grpId="0"/>
      <p:bldP spid="20493" grpId="1"/>
      <p:bldP spid="20494" grpId="0"/>
      <p:bldP spid="20494" grpId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</TotalTime>
  <Words>579</Words>
  <Application>Microsoft Office PowerPoint</Application>
  <PresentationFormat>Widescreen</PresentationFormat>
  <Paragraphs>120</Paragraphs>
  <Slides>11</Slides>
  <Notes>0</Notes>
  <HiddenSlides>0</HiddenSlides>
  <MMClips>8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Trebuchet MS</vt:lpstr>
      <vt:lpstr>Wingdings</vt:lpstr>
      <vt:lpstr>Wingdings 3</vt:lpstr>
      <vt:lpstr>Facet</vt:lpstr>
      <vt:lpstr>ChemSketch</vt:lpstr>
      <vt:lpstr>Phytochemistry 2 -3 general</vt:lpstr>
      <vt:lpstr>7- Phytochemical screening and identification of carbohydrates</vt:lpstr>
      <vt:lpstr>Phytochemical screening and identification of glycosides</vt:lpstr>
      <vt:lpstr>Anthracene glycoside</vt:lpstr>
      <vt:lpstr>Phytochemical screening and identification of Cyanogenic glycoside</vt:lpstr>
      <vt:lpstr>Libermann test for sterol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Phytochemical screening and identification of carbohydrates , glycosides, triterpenes , sterols, coumarins &amp; alkaloids</dc:title>
  <dc:creator>Mohammed Ismael Rushdi</dc:creator>
  <cp:lastModifiedBy>Mohammed Ismael</cp:lastModifiedBy>
  <cp:revision>18</cp:revision>
  <dcterms:created xsi:type="dcterms:W3CDTF">2018-09-07T19:20:11Z</dcterms:created>
  <dcterms:modified xsi:type="dcterms:W3CDTF">2020-03-20T11:42:21Z</dcterms:modified>
</cp:coreProperties>
</file>