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24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grpSp>
      <p:sp>
        <p:nvSpPr>
          <p:cNvPr id="32259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ar-SA" noProof="0" smtClean="0"/>
              <a:t>انقر لتحرير نمط العنوان الثانوي الرئيسي</a:t>
            </a:r>
          </a:p>
        </p:txBody>
      </p:sp>
      <p:sp>
        <p:nvSpPr>
          <p:cNvPr id="322600"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ar-SA" noProof="0" smtClean="0"/>
              <a:t>انقر لتحرير نمط العنوان الرئيسي</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0E2C7020-A770-48A4-80D2-8F9081BA2A9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705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A6DEC1A-E96F-4009-81F1-AA54DC97A92B}"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215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FB28914D-DFB7-4D23-9DF9-23A2E71C8D2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329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600200"/>
            <a:ext cx="8229600" cy="4530725"/>
          </a:xfrm>
        </p:spPr>
        <p:txBody>
          <a:bodyPr/>
          <a:lstStyle/>
          <a:p>
            <a:pPr lvl="0"/>
            <a:endParaRPr lang="ar-EG" noProof="0" smtClean="0"/>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F6CE56F3-34CA-46AA-A485-8C7955258D8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185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11D488E-83D0-47AD-AECB-A2D6FCA79DF9}"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180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BCC4B695-FF99-4F72-AC8E-324611F746B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226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4DC2AA3-CC50-4F8B-A06F-18773DA6157F}"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161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B30B3E1A-CB8D-4049-8B95-BE27DE41635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289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5F73CCE6-84A0-4F4C-8A03-F97D29C7499C}"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608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2F256AAF-F58B-41E7-9EC7-88CCBB7FEAF1}"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204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61148B3-3939-4F6C-ADE7-ED24EC05ECA6}"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52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55B28E8-1DA2-4F67-899C-1B807686BE08}" type="slidenum">
              <a:rPr lang="ar-SA">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6326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32153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2"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4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48"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49"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0"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1"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2"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3"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4"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5"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6"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7"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8"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59"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60"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61"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62"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6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6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6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66"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67"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6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6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7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r" rtl="1" fontAlgn="base">
                <a:spcBef>
                  <a:spcPct val="0"/>
                </a:spcBef>
                <a:spcAft>
                  <a:spcPct val="0"/>
                </a:spcAft>
                <a:defRPr/>
              </a:pPr>
              <a:endParaRPr lang="ar-EG">
                <a:solidFill>
                  <a:srgbClr val="FFFFFF"/>
                </a:solidFill>
              </a:endParaRPr>
            </a:p>
          </p:txBody>
        </p:sp>
        <p:sp>
          <p:nvSpPr>
            <p:cNvPr id="321571"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sp>
          <p:nvSpPr>
            <p:cNvPr id="321572"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fontAlgn="base">
                <a:spcBef>
                  <a:spcPct val="0"/>
                </a:spcBef>
                <a:spcAft>
                  <a:spcPct val="0"/>
                </a:spcAft>
                <a:defRPr/>
              </a:pPr>
              <a:endParaRPr lang="ar-EG">
                <a:solidFill>
                  <a:srgbClr val="FFFFFF"/>
                </a:solidFill>
              </a:endParaRPr>
            </a:p>
          </p:txBody>
        </p:sp>
      </p:grpSp>
      <p:sp>
        <p:nvSpPr>
          <p:cNvPr id="321573"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321574"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321575"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a:defRPr sz="1200"/>
            </a:lvl1pPr>
          </a:lstStyle>
          <a:p>
            <a:pPr fontAlgn="base">
              <a:spcBef>
                <a:spcPct val="0"/>
              </a:spcBef>
              <a:spcAft>
                <a:spcPct val="0"/>
              </a:spcAft>
              <a:defRPr/>
            </a:pPr>
            <a:endParaRPr lang="en-US">
              <a:solidFill>
                <a:srgbClr val="FFFFFF"/>
              </a:solidFill>
            </a:endParaRPr>
          </a:p>
        </p:txBody>
      </p:sp>
      <p:sp>
        <p:nvSpPr>
          <p:cNvPr id="321576"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a:defRPr sz="1200"/>
            </a:lvl1pPr>
          </a:lstStyle>
          <a:p>
            <a:pPr fontAlgn="base">
              <a:spcBef>
                <a:spcPct val="0"/>
              </a:spcBef>
              <a:spcAft>
                <a:spcPct val="0"/>
              </a:spcAft>
              <a:defRPr/>
            </a:pPr>
            <a:endParaRPr lang="en-US">
              <a:solidFill>
                <a:srgbClr val="FFFFFF"/>
              </a:solidFill>
            </a:endParaRPr>
          </a:p>
        </p:txBody>
      </p:sp>
      <p:sp>
        <p:nvSpPr>
          <p:cNvPr id="321577"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rtl="0">
              <a:defRPr sz="1200"/>
            </a:lvl1pPr>
          </a:lstStyle>
          <a:p>
            <a:pPr algn="r" fontAlgn="base">
              <a:spcBef>
                <a:spcPct val="0"/>
              </a:spcBef>
              <a:spcAft>
                <a:spcPct val="0"/>
              </a:spcAft>
              <a:defRPr/>
            </a:pPr>
            <a:fld id="{13549E9E-BC0C-4996-BA05-0D3FEC68ACC1}" type="slidenum">
              <a:rPr lang="ar-SA">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2650925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1.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lgn="l" eaLnBrk="1" hangingPunct="1">
              <a:defRPr/>
            </a:pPr>
            <a:r>
              <a:rPr lang="en-US" b="1" i="1" u="sng" smtClean="0">
                <a:solidFill>
                  <a:schemeClr val="hlink"/>
                </a:solidFill>
              </a:rPr>
              <a:t>B-Formal appraisal:</a:t>
            </a:r>
          </a:p>
        </p:txBody>
      </p:sp>
      <p:sp>
        <p:nvSpPr>
          <p:cNvPr id="147459" name="Rectangle 3"/>
          <p:cNvSpPr>
            <a:spLocks noGrp="1" noChangeArrowheads="1"/>
          </p:cNvSpPr>
          <p:nvPr>
            <p:ph type="body" idx="1"/>
          </p:nvPr>
        </p:nvSpPr>
        <p:spPr>
          <a:xfrm>
            <a:off x="0" y="1600200"/>
            <a:ext cx="9144000" cy="4530725"/>
          </a:xfrm>
        </p:spPr>
        <p:txBody>
          <a:bodyPr/>
          <a:lstStyle/>
          <a:p>
            <a:pPr algn="just" rtl="0" eaLnBrk="1" hangingPunct="1">
              <a:lnSpc>
                <a:spcPct val="110000"/>
              </a:lnSpc>
              <a:defRPr/>
            </a:pPr>
            <a:r>
              <a:rPr lang="en-US" sz="3600" dirty="0" smtClean="0"/>
              <a:t>Is conducted when there is an established system to report supervisors observations on employees job performance. It can be conducted annually (12months), semiannually(6months)or quarterly(3months)depending on the organizational policies. </a:t>
            </a:r>
          </a:p>
        </p:txBody>
      </p:sp>
      <p:pic>
        <p:nvPicPr>
          <p:cNvPr id="4" name="61E12250.wav">
            <a:hlinkClick r:id="" action="ppaction://media"/>
          </p:cNvPr>
          <p:cNvPicPr>
            <a:picLocks noChangeAspect="1"/>
          </p:cNvPicPr>
          <p:nvPr>
            <a:wavAudioFile r:embed="rId1" name="61E1E0D8.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641546"/>
      </p:ext>
    </p:extLst>
  </p:cSld>
  <p:clrMapOvr>
    <a:masterClrMapping/>
  </p:clrMapOvr>
  <p:transition spd="slow" advTm="589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n-US" b="1" smtClean="0">
                <a:solidFill>
                  <a:srgbClr val="FF6600"/>
                </a:solidFill>
              </a:rPr>
              <a:t>2)Check list Method:-</a:t>
            </a:r>
          </a:p>
        </p:txBody>
      </p:sp>
      <p:sp>
        <p:nvSpPr>
          <p:cNvPr id="261123" name="Rectangle 3"/>
          <p:cNvSpPr>
            <a:spLocks noGrp="1" noChangeArrowheads="1"/>
          </p:cNvSpPr>
          <p:nvPr>
            <p:ph type="body" idx="1"/>
          </p:nvPr>
        </p:nvSpPr>
        <p:spPr>
          <a:xfrm>
            <a:off x="395288" y="1341438"/>
            <a:ext cx="8291512" cy="4789487"/>
          </a:xfrm>
        </p:spPr>
        <p:txBody>
          <a:bodyPr/>
          <a:lstStyle/>
          <a:p>
            <a:pPr algn="just" rtl="0" eaLnBrk="1" hangingPunct="1">
              <a:lnSpc>
                <a:spcPct val="90000"/>
              </a:lnSpc>
              <a:defRPr/>
            </a:pPr>
            <a:r>
              <a:rPr lang="en-US" sz="3600" dirty="0" smtClean="0"/>
              <a:t>It</a:t>
            </a:r>
            <a:r>
              <a:rPr lang="en-US" sz="3600" b="1" dirty="0" smtClean="0"/>
              <a:t> </a:t>
            </a:r>
            <a:r>
              <a:rPr lang="en-US" sz="3600" dirty="0" smtClean="0"/>
              <a:t>is</a:t>
            </a:r>
            <a:r>
              <a:rPr lang="en-US" sz="3600" b="1" dirty="0" smtClean="0"/>
              <a:t> </a:t>
            </a:r>
            <a:r>
              <a:rPr lang="en-US" sz="3600" dirty="0" smtClean="0"/>
              <a:t>composed a series of descriptive statements in behavioral terms about the standard of job performance of the individual staff.</a:t>
            </a:r>
          </a:p>
          <a:p>
            <a:pPr algn="just" rtl="0" eaLnBrk="1" hangingPunct="1">
              <a:lnSpc>
                <a:spcPct val="90000"/>
              </a:lnSpc>
              <a:defRPr/>
            </a:pPr>
            <a:r>
              <a:rPr lang="en-US" sz="3600" dirty="0" smtClean="0"/>
              <a:t>      It is similar in appearance and use to graphic rating scale. The basic difference is in the type of judgment and in recording whether an action was taken ''yes'' or'' not'' </a:t>
            </a:r>
          </a:p>
        </p:txBody>
      </p:sp>
      <p:pic>
        <p:nvPicPr>
          <p:cNvPr id="3" name="CC063141.wav">
            <a:hlinkClick r:id="" action="ppaction://media"/>
          </p:cNvPr>
          <p:cNvPicPr>
            <a:picLocks noChangeAspect="1"/>
          </p:cNvPicPr>
          <p:nvPr>
            <a:wavAudioFile r:embed="rId1" name="CC06B0AD.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01529"/>
      </p:ext>
    </p:extLst>
  </p:cSld>
  <p:clrMapOvr>
    <a:masterClrMapping/>
  </p:clrMapOvr>
  <p:transition spd="slow" advTm="629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idx="4294967295"/>
          </p:nvPr>
        </p:nvSpPr>
        <p:spPr>
          <a:xfrm>
            <a:off x="0" y="260350"/>
            <a:ext cx="9144000" cy="5870575"/>
          </a:xfrm>
        </p:spPr>
        <p:txBody>
          <a:bodyPr/>
          <a:lstStyle/>
          <a:p>
            <a:pPr algn="just" rtl="0" eaLnBrk="1" hangingPunct="1">
              <a:lnSpc>
                <a:spcPct val="90000"/>
              </a:lnSpc>
              <a:defRPr/>
            </a:pPr>
            <a:r>
              <a:rPr lang="en-US" sz="4000" dirty="0" smtClean="0">
                <a:solidFill>
                  <a:schemeClr val="folHlink"/>
                </a:solidFill>
              </a:rPr>
              <a:t>♣ </a:t>
            </a:r>
            <a:r>
              <a:rPr lang="en-US" sz="4000" b="1" dirty="0" smtClean="0">
                <a:solidFill>
                  <a:schemeClr val="folHlink"/>
                </a:solidFill>
              </a:rPr>
              <a:t>Advantages:-</a:t>
            </a:r>
            <a:endParaRPr lang="en-US" sz="4000" dirty="0" smtClean="0">
              <a:solidFill>
                <a:schemeClr val="folHlink"/>
              </a:solidFill>
            </a:endParaRPr>
          </a:p>
          <a:p>
            <a:pPr algn="just" rtl="0" eaLnBrk="1" hangingPunct="1">
              <a:lnSpc>
                <a:spcPct val="150000"/>
              </a:lnSpc>
              <a:defRPr/>
            </a:pPr>
            <a:r>
              <a:rPr lang="en-US" sz="4000" dirty="0" smtClean="0"/>
              <a:t>Expectations of performance is clearly identified in behavioral term for the staff .</a:t>
            </a:r>
          </a:p>
          <a:p>
            <a:pPr algn="just" rtl="0" eaLnBrk="1" hangingPunct="1">
              <a:lnSpc>
                <a:spcPct val="150000"/>
              </a:lnSpc>
              <a:defRPr/>
            </a:pPr>
            <a:r>
              <a:rPr lang="en-US" sz="4000" dirty="0" smtClean="0"/>
              <a:t>Efficient </a:t>
            </a:r>
            <a:r>
              <a:rPr lang="en-US" sz="4000" dirty="0"/>
              <a:t>for evaluating larger number of </a:t>
            </a:r>
            <a:r>
              <a:rPr lang="en-US" sz="4000" dirty="0" smtClean="0"/>
              <a:t>staff.</a:t>
            </a:r>
          </a:p>
          <a:p>
            <a:pPr algn="just" rtl="0" eaLnBrk="1" hangingPunct="1">
              <a:lnSpc>
                <a:spcPct val="150000"/>
              </a:lnSpc>
              <a:defRPr/>
            </a:pPr>
            <a:r>
              <a:rPr lang="en-US" sz="4000" dirty="0" smtClean="0"/>
              <a:t>Used </a:t>
            </a:r>
            <a:r>
              <a:rPr lang="en-US" sz="4000" dirty="0"/>
              <a:t>to evaluate technical procedures . </a:t>
            </a:r>
          </a:p>
          <a:p>
            <a:pPr marL="0" indent="0" algn="just" rtl="0" eaLnBrk="1" hangingPunct="1">
              <a:lnSpc>
                <a:spcPct val="90000"/>
              </a:lnSpc>
              <a:buFont typeface="Wingdings" pitchFamily="2" charset="2"/>
              <a:buNone/>
              <a:defRPr/>
            </a:pPr>
            <a:endParaRPr lang="en-US" sz="4000" dirty="0"/>
          </a:p>
        </p:txBody>
      </p:sp>
      <p:pic>
        <p:nvPicPr>
          <p:cNvPr id="4" name="1BAE3156.wav">
            <a:hlinkClick r:id="" action="ppaction://media"/>
          </p:cNvPr>
          <p:cNvPicPr>
            <a:picLocks noChangeAspect="1"/>
          </p:cNvPicPr>
          <p:nvPr>
            <a:wavAudioFile r:embed="rId1" name="1BAEEAC6.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572293"/>
      </p:ext>
    </p:extLst>
  </p:cSld>
  <p:clrMapOvr>
    <a:masterClrMapping/>
  </p:clrMapOvr>
  <p:transition spd="slow" advTm="521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4294967295"/>
          </p:nvPr>
        </p:nvSpPr>
        <p:spPr>
          <a:xfrm>
            <a:off x="0" y="260350"/>
            <a:ext cx="8748713" cy="5870575"/>
          </a:xfrm>
        </p:spPr>
        <p:txBody>
          <a:bodyPr/>
          <a:lstStyle/>
          <a:p>
            <a:pPr marL="609600" indent="-609600" algn="just" rtl="0" eaLnBrk="1" hangingPunct="1">
              <a:lnSpc>
                <a:spcPct val="200000"/>
              </a:lnSpc>
              <a:defRPr/>
            </a:pPr>
            <a:r>
              <a:rPr lang="en-US" sz="3600" dirty="0" smtClean="0">
                <a:solidFill>
                  <a:schemeClr val="folHlink"/>
                </a:solidFill>
              </a:rPr>
              <a:t>♣ </a:t>
            </a:r>
            <a:r>
              <a:rPr lang="en-US" sz="3600" b="1" dirty="0" smtClean="0">
                <a:solidFill>
                  <a:schemeClr val="folHlink"/>
                </a:solidFill>
              </a:rPr>
              <a:t>Disadvantages:-</a:t>
            </a:r>
            <a:endParaRPr lang="en-US" sz="3600" dirty="0" smtClean="0">
              <a:solidFill>
                <a:schemeClr val="folHlink"/>
              </a:solidFill>
            </a:endParaRPr>
          </a:p>
          <a:p>
            <a:pPr marL="609600" indent="-609600" algn="just" rtl="0" eaLnBrk="1" hangingPunct="1">
              <a:lnSpc>
                <a:spcPct val="200000"/>
              </a:lnSpc>
              <a:defRPr/>
            </a:pPr>
            <a:r>
              <a:rPr lang="en-US" sz="3600" dirty="0" smtClean="0"/>
              <a:t>It does not indicate the frequency or the degree with the behavior occurs.</a:t>
            </a:r>
          </a:p>
          <a:p>
            <a:pPr marL="609600" indent="-609600" algn="just" rtl="0" eaLnBrk="1" hangingPunct="1">
              <a:lnSpc>
                <a:spcPct val="200000"/>
              </a:lnSpc>
              <a:defRPr/>
            </a:pPr>
            <a:r>
              <a:rPr lang="en-US" sz="3600" dirty="0" smtClean="0"/>
              <a:t>It needs time and effort to develop a valid check list tool.</a:t>
            </a:r>
          </a:p>
        </p:txBody>
      </p:sp>
      <p:pic>
        <p:nvPicPr>
          <p:cNvPr id="3" name="D58F3172.wav">
            <a:hlinkClick r:id="" action="ppaction://media"/>
          </p:cNvPr>
          <p:cNvPicPr>
            <a:picLocks noChangeAspect="1"/>
          </p:cNvPicPr>
          <p:nvPr>
            <a:wavAudioFile r:embed="rId1" name="D58F332B.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052653"/>
      </p:ext>
    </p:extLst>
  </p:cSld>
  <p:clrMapOvr>
    <a:masterClrMapping/>
  </p:clrMapOvr>
  <p:transition spd="slow" advTm="698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91" name="Group 47"/>
          <p:cNvGraphicFramePr>
            <a:graphicFrameLocks noGrp="1"/>
          </p:cNvGraphicFramePr>
          <p:nvPr>
            <p:ph idx="4294967295"/>
          </p:nvPr>
        </p:nvGraphicFramePr>
        <p:xfrm>
          <a:off x="179388" y="254000"/>
          <a:ext cx="8748712" cy="6288088"/>
        </p:xfrm>
        <a:graphic>
          <a:graphicData uri="http://schemas.openxmlformats.org/drawingml/2006/table">
            <a:tbl>
              <a:tblPr rtl="1"/>
              <a:tblGrid>
                <a:gridCol w="852487"/>
                <a:gridCol w="995363"/>
                <a:gridCol w="6900862"/>
              </a:tblGrid>
              <a:tr h="14732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No</a:t>
                      </a: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Yes</a:t>
                      </a: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Criterion</a:t>
                      </a: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4888">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1-Reports on duty at scheduled time </a:t>
                      </a: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2-Sorts mail daily and delivers to proper person</a:t>
                      </a: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3-Files reports and records promptly and in correct location </a:t>
                      </a: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4-Answers telephone calls courteously</a:t>
                      </a:r>
                    </a:p>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5-Cnveys telephone messages accurately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6ACF3235.wav">
            <a:hlinkClick r:id="" action="ppaction://media"/>
          </p:cNvPr>
          <p:cNvPicPr>
            <a:picLocks noChangeAspect="1"/>
          </p:cNvPicPr>
          <p:nvPr>
            <a:wavAudioFile r:embed="rId1" name="6ACFA2AD.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967436"/>
      </p:ext>
    </p:extLst>
  </p:cSld>
  <p:clrMapOvr>
    <a:masterClrMapping/>
  </p:clrMapOvr>
  <p:transition spd="slow" advTm="40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defRPr/>
            </a:pPr>
            <a:r>
              <a:rPr lang="en-US" sz="4000" b="1" smtClean="0"/>
              <a:t>Problems in performance appraisal:-</a:t>
            </a:r>
            <a:r>
              <a:rPr lang="en-US" sz="4000" smtClean="0"/>
              <a:t> </a:t>
            </a:r>
          </a:p>
        </p:txBody>
      </p:sp>
      <p:sp>
        <p:nvSpPr>
          <p:cNvPr id="212995" name="Rectangle 3"/>
          <p:cNvSpPr>
            <a:spLocks noGrp="1" noChangeArrowheads="1"/>
          </p:cNvSpPr>
          <p:nvPr>
            <p:ph type="body" idx="1"/>
          </p:nvPr>
        </p:nvSpPr>
        <p:spPr/>
        <p:txBody>
          <a:bodyPr/>
          <a:lstStyle/>
          <a:p>
            <a:pPr algn="just" rtl="0" eaLnBrk="1" hangingPunct="1">
              <a:defRPr/>
            </a:pPr>
            <a:r>
              <a:rPr lang="en-US" sz="3600" dirty="0" smtClean="0"/>
              <a:t>To achieve objectivity in evaluating subordinates, a manager must overcome 4 types of bias : halo effect, horn effect, central tendency error, and self aggrandizing effect.</a:t>
            </a:r>
          </a:p>
        </p:txBody>
      </p:sp>
      <p:pic>
        <p:nvPicPr>
          <p:cNvPr id="3" name="E65E3250.wav">
            <a:hlinkClick r:id="" action="ppaction://media"/>
          </p:cNvPr>
          <p:cNvPicPr>
            <a:picLocks noChangeAspect="1"/>
          </p:cNvPicPr>
          <p:nvPr>
            <a:wavAudioFile r:embed="rId1" name="E65E7914.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944606"/>
      </p:ext>
    </p:extLst>
  </p:cSld>
  <p:clrMapOvr>
    <a:masterClrMapping/>
  </p:clrMapOvr>
  <p:transition spd="slow" advTm="4684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p:cNvSpPr>
            <a:spLocks noGrp="1" noChangeArrowheads="1"/>
          </p:cNvSpPr>
          <p:nvPr>
            <p:ph type="body" idx="4294967295"/>
          </p:nvPr>
        </p:nvSpPr>
        <p:spPr>
          <a:xfrm>
            <a:off x="179388" y="333375"/>
            <a:ext cx="8229600" cy="4530725"/>
          </a:xfrm>
        </p:spPr>
        <p:txBody>
          <a:bodyPr/>
          <a:lstStyle/>
          <a:p>
            <a:pPr algn="just" rtl="0" eaLnBrk="1" hangingPunct="1">
              <a:lnSpc>
                <a:spcPct val="150000"/>
              </a:lnSpc>
              <a:defRPr/>
            </a:pPr>
            <a:r>
              <a:rPr lang="en-US" sz="3600" b="1" u="sng" dirty="0" smtClean="0">
                <a:solidFill>
                  <a:schemeClr val="hlink"/>
                </a:solidFill>
              </a:rPr>
              <a:t>1-Halo effect :</a:t>
            </a:r>
            <a:r>
              <a:rPr lang="en-US" sz="3600" b="1" dirty="0" smtClean="0"/>
              <a:t> </a:t>
            </a:r>
            <a:r>
              <a:rPr lang="en-US" sz="3600" dirty="0">
                <a:solidFill>
                  <a:srgbClr val="FFFFFF"/>
                </a:solidFill>
              </a:rPr>
              <a:t> (Overemphasizes a positive event, overrates total performance</a:t>
            </a:r>
            <a:r>
              <a:rPr lang="en-US" sz="3600" dirty="0" smtClean="0">
                <a:solidFill>
                  <a:srgbClr val="FFFFFF"/>
                </a:solidFill>
              </a:rPr>
              <a:t>).</a:t>
            </a:r>
          </a:p>
          <a:p>
            <a:pPr algn="just" rtl="0" eaLnBrk="1" hangingPunct="1">
              <a:lnSpc>
                <a:spcPct val="150000"/>
              </a:lnSpc>
              <a:defRPr/>
            </a:pPr>
            <a:r>
              <a:rPr lang="en-US" sz="3600" dirty="0" smtClean="0"/>
              <a:t>is the tendency to overrate a persons performance for one of the following reasons .</a:t>
            </a:r>
            <a:endParaRPr lang="en-US" sz="3600" b="1" dirty="0" smtClean="0"/>
          </a:p>
          <a:p>
            <a:pPr marL="0" indent="0" algn="just" rtl="0" eaLnBrk="1" hangingPunct="1">
              <a:lnSpc>
                <a:spcPct val="150000"/>
              </a:lnSpc>
              <a:buFont typeface="Wingdings" pitchFamily="2" charset="2"/>
              <a:buNone/>
              <a:defRPr/>
            </a:pPr>
            <a:endParaRPr lang="en-US" sz="3600" dirty="0" smtClean="0"/>
          </a:p>
        </p:txBody>
      </p:sp>
      <p:pic>
        <p:nvPicPr>
          <p:cNvPr id="6" name="14FD3281.wav">
            <a:hlinkClick r:id="" action="ppaction://media"/>
          </p:cNvPr>
          <p:cNvPicPr>
            <a:picLocks noChangeAspect="1"/>
          </p:cNvPicPr>
          <p:nvPr>
            <a:wavAudioFile r:embed="rId1" name="14FD678D.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07969"/>
      </p:ext>
    </p:extLst>
  </p:cSld>
  <p:clrMapOvr>
    <a:masterClrMapping/>
  </p:clrMapOvr>
  <p:transition spd="slow" advTm="389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4294967295"/>
          </p:nvPr>
        </p:nvSpPr>
        <p:spPr>
          <a:xfrm>
            <a:off x="179388" y="333375"/>
            <a:ext cx="8229600" cy="6191250"/>
          </a:xfrm>
        </p:spPr>
        <p:txBody>
          <a:bodyPr/>
          <a:lstStyle/>
          <a:p>
            <a:pPr algn="just" rtl="0" eaLnBrk="1" hangingPunct="1">
              <a:lnSpc>
                <a:spcPct val="200000"/>
              </a:lnSpc>
              <a:defRPr/>
            </a:pPr>
            <a:r>
              <a:rPr lang="en-US" sz="3600" dirty="0" smtClean="0"/>
              <a:t>-</a:t>
            </a:r>
            <a:r>
              <a:rPr lang="en-US" sz="3600" dirty="0">
                <a:solidFill>
                  <a:srgbClr val="FFFFFF"/>
                </a:solidFill>
              </a:rPr>
              <a:t> an employee with pleasing personality or strong social skills is likely to receive a higher performance rating than work quality warrants</a:t>
            </a:r>
            <a:endParaRPr lang="en-US" sz="3600" dirty="0" smtClean="0"/>
          </a:p>
          <a:p>
            <a:pPr algn="just" rtl="0" eaLnBrk="1" hangingPunct="1">
              <a:lnSpc>
                <a:spcPct val="200000"/>
              </a:lnSpc>
              <a:defRPr/>
            </a:pPr>
            <a:endParaRPr lang="en-US" sz="3600" dirty="0"/>
          </a:p>
          <a:p>
            <a:pPr algn="just" rtl="0" eaLnBrk="1" hangingPunct="1">
              <a:lnSpc>
                <a:spcPct val="200000"/>
              </a:lnSpc>
              <a:defRPr/>
            </a:pPr>
            <a:r>
              <a:rPr lang="en-US" sz="3600" dirty="0" smtClean="0"/>
              <a:t> </a:t>
            </a:r>
            <a:endParaRPr lang="en-US" sz="3600" b="1" u="sng" dirty="0" smtClean="0"/>
          </a:p>
        </p:txBody>
      </p:sp>
      <p:pic>
        <p:nvPicPr>
          <p:cNvPr id="5" name="95B13297.wav">
            <a:hlinkClick r:id="" action="ppaction://media"/>
          </p:cNvPr>
          <p:cNvPicPr>
            <a:picLocks noChangeAspect="1"/>
          </p:cNvPicPr>
          <p:nvPr>
            <a:wavAudioFile r:embed="rId1" name="95B1B6C0.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147333"/>
      </p:ext>
    </p:extLst>
  </p:cSld>
  <p:clrMapOvr>
    <a:masterClrMapping/>
  </p:clrMapOvr>
  <p:transition spd="slow" advTm="439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4294967295"/>
          </p:nvPr>
        </p:nvSpPr>
        <p:spPr>
          <a:xfrm>
            <a:off x="179388" y="476250"/>
            <a:ext cx="8424862" cy="5654675"/>
          </a:xfrm>
        </p:spPr>
        <p:txBody>
          <a:bodyPr/>
          <a:lstStyle/>
          <a:p>
            <a:pPr algn="just" rtl="0" eaLnBrk="1" hangingPunct="1">
              <a:defRPr/>
            </a:pPr>
            <a:r>
              <a:rPr lang="en-US" sz="3600" b="1" u="sng" dirty="0" smtClean="0">
                <a:solidFill>
                  <a:schemeClr val="hlink"/>
                </a:solidFill>
              </a:rPr>
              <a:t>2-Horn effect :</a:t>
            </a:r>
            <a:r>
              <a:rPr lang="en-US" sz="3600" dirty="0" smtClean="0"/>
              <a:t> is a tendency to rate an employee lower than performance warrants for the following reasons .</a:t>
            </a:r>
          </a:p>
          <a:p>
            <a:pPr marL="0" indent="0" algn="just" rtl="0" eaLnBrk="1" hangingPunct="1">
              <a:buFont typeface="Wingdings" pitchFamily="2" charset="2"/>
              <a:buNone/>
              <a:defRPr/>
            </a:pPr>
            <a:endParaRPr lang="en-US" sz="3600" dirty="0" smtClean="0"/>
          </a:p>
          <a:p>
            <a:pPr algn="just" rtl="0" eaLnBrk="1" hangingPunct="1">
              <a:defRPr/>
            </a:pPr>
            <a:r>
              <a:rPr lang="en-US" sz="3600" dirty="0"/>
              <a:t>( Overemphasizes a negative event, underrates total performance).</a:t>
            </a:r>
          </a:p>
          <a:p>
            <a:pPr marL="0" indent="0" algn="just" rtl="0" eaLnBrk="1" hangingPunct="1">
              <a:buFont typeface="Wingdings" pitchFamily="2" charset="2"/>
              <a:buNone/>
              <a:defRPr/>
            </a:pPr>
            <a:endParaRPr lang="en-US" sz="3600" dirty="0" smtClean="0"/>
          </a:p>
        </p:txBody>
      </p:sp>
      <p:pic>
        <p:nvPicPr>
          <p:cNvPr id="5" name="A6463313.wav">
            <a:hlinkClick r:id="" action="ppaction://media"/>
          </p:cNvPr>
          <p:cNvPicPr>
            <a:picLocks noChangeAspect="1"/>
          </p:cNvPicPr>
          <p:nvPr>
            <a:wavAudioFile r:embed="rId1" name="A646C0C1.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45066"/>
      </p:ext>
    </p:extLst>
  </p:cSld>
  <p:clrMapOvr>
    <a:masterClrMapping/>
  </p:clrMapOvr>
  <p:transition spd="slow" advTm="4169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3"/>
          <p:cNvSpPr>
            <a:spLocks noGrp="1" noChangeArrowheads="1"/>
          </p:cNvSpPr>
          <p:nvPr>
            <p:ph type="body" idx="4294967295"/>
          </p:nvPr>
        </p:nvSpPr>
        <p:spPr>
          <a:xfrm>
            <a:off x="250825" y="260350"/>
            <a:ext cx="8229600" cy="4530725"/>
          </a:xfrm>
        </p:spPr>
        <p:txBody>
          <a:bodyPr/>
          <a:lstStyle/>
          <a:p>
            <a:pPr algn="just" rtl="0" eaLnBrk="1" hangingPunct="1">
              <a:lnSpc>
                <a:spcPct val="90000"/>
              </a:lnSpc>
              <a:defRPr/>
            </a:pPr>
            <a:r>
              <a:rPr lang="en-US" sz="3600" b="1" u="sng" dirty="0" smtClean="0">
                <a:solidFill>
                  <a:schemeClr val="hlink"/>
                </a:solidFill>
              </a:rPr>
              <a:t>3- The central tendency error</a:t>
            </a:r>
            <a:r>
              <a:rPr lang="en-US" sz="3600" b="1" dirty="0" smtClean="0">
                <a:solidFill>
                  <a:schemeClr val="hlink"/>
                </a:solidFill>
              </a:rPr>
              <a:t>: </a:t>
            </a:r>
          </a:p>
          <a:p>
            <a:pPr algn="just" rtl="0" eaLnBrk="1" hangingPunct="1">
              <a:lnSpc>
                <a:spcPct val="90000"/>
              </a:lnSpc>
              <a:defRPr/>
            </a:pPr>
            <a:r>
              <a:rPr lang="en-US" sz="3600" dirty="0" smtClean="0"/>
              <a:t>is the inclination of the manager who does not understand or has not observed a subordinates activities to rate the worker in the middle of the range for each job dimension, </a:t>
            </a:r>
          </a:p>
          <a:p>
            <a:pPr algn="just" rtl="0" eaLnBrk="1" hangingPunct="1">
              <a:lnSpc>
                <a:spcPct val="90000"/>
              </a:lnSpc>
              <a:defRPr/>
            </a:pPr>
            <a:r>
              <a:rPr lang="en-US" sz="3600" dirty="0"/>
              <a:t>Performance is not observed, median rating for all tasks. </a:t>
            </a:r>
            <a:endParaRPr lang="en-US" sz="3600" dirty="0" smtClean="0"/>
          </a:p>
        </p:txBody>
      </p:sp>
      <p:pic>
        <p:nvPicPr>
          <p:cNvPr id="5" name="0C5B3344.wav">
            <a:hlinkClick r:id="" action="ppaction://media"/>
          </p:cNvPr>
          <p:cNvPicPr>
            <a:picLocks noChangeAspect="1"/>
          </p:cNvPicPr>
          <p:nvPr>
            <a:wavAudioFile r:embed="rId1" name="0C5B6FA9.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8376"/>
      </p:ext>
    </p:extLst>
  </p:cSld>
  <p:clrMapOvr>
    <a:masterClrMapping/>
  </p:clrMapOvr>
  <p:transition spd="slow" advTm="566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type="body" idx="4294967295"/>
          </p:nvPr>
        </p:nvSpPr>
        <p:spPr>
          <a:xfrm>
            <a:off x="250825" y="404813"/>
            <a:ext cx="8229600" cy="4530725"/>
          </a:xfrm>
        </p:spPr>
        <p:txBody>
          <a:bodyPr/>
          <a:lstStyle/>
          <a:p>
            <a:pPr algn="just" rtl="0" eaLnBrk="1" hangingPunct="1">
              <a:defRPr/>
            </a:pPr>
            <a:endParaRPr lang="en-US" sz="3600" u="sng" dirty="0" smtClean="0"/>
          </a:p>
          <a:p>
            <a:pPr algn="just" rtl="0" eaLnBrk="1" hangingPunct="1">
              <a:lnSpc>
                <a:spcPct val="200000"/>
              </a:lnSpc>
              <a:defRPr/>
            </a:pPr>
            <a:r>
              <a:rPr lang="en-US" sz="3600" b="1" u="sng" dirty="0" smtClean="0">
                <a:solidFill>
                  <a:schemeClr val="hlink"/>
                </a:solidFill>
              </a:rPr>
              <a:t>4- Self aggrandizing effect (Similarly error) </a:t>
            </a:r>
            <a:r>
              <a:rPr lang="en-US" sz="3600" b="1" dirty="0" smtClean="0">
                <a:solidFill>
                  <a:schemeClr val="hlink"/>
                </a:solidFill>
              </a:rPr>
              <a:t> :</a:t>
            </a:r>
            <a:r>
              <a:rPr lang="en-US" sz="3600" b="1" dirty="0" smtClean="0"/>
              <a:t> </a:t>
            </a:r>
            <a:r>
              <a:rPr lang="en-US" sz="3600" dirty="0" smtClean="0"/>
              <a:t>The most serious problem in performance appraisal</a:t>
            </a:r>
          </a:p>
        </p:txBody>
      </p:sp>
      <p:pic>
        <p:nvPicPr>
          <p:cNvPr id="4" name="3C2C3360.wav">
            <a:hlinkClick r:id="" action="ppaction://media"/>
          </p:cNvPr>
          <p:cNvPicPr>
            <a:picLocks noChangeAspect="1"/>
          </p:cNvPicPr>
          <p:nvPr>
            <a:wavAudioFile r:embed="rId1" name="3C2C4856.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643743"/>
      </p:ext>
    </p:extLst>
  </p:cSld>
  <p:clrMapOvr>
    <a:masterClrMapping/>
  </p:clrMapOvr>
  <p:transition spd="slow" advTm="147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sz="4000" b="1" smtClean="0"/>
              <a:t>Methods for Appraising Staff performance</a:t>
            </a:r>
          </a:p>
        </p:txBody>
      </p:sp>
      <p:sp>
        <p:nvSpPr>
          <p:cNvPr id="152579" name="Rectangle 3"/>
          <p:cNvSpPr>
            <a:spLocks noGrp="1" noChangeArrowheads="1"/>
          </p:cNvSpPr>
          <p:nvPr>
            <p:ph type="body" idx="1"/>
          </p:nvPr>
        </p:nvSpPr>
        <p:spPr/>
        <p:txBody>
          <a:bodyPr/>
          <a:lstStyle/>
          <a:p>
            <a:pPr algn="just" rtl="0" eaLnBrk="1" hangingPunct="1">
              <a:lnSpc>
                <a:spcPct val="150000"/>
              </a:lnSpc>
              <a:defRPr/>
            </a:pPr>
            <a:r>
              <a:rPr lang="en-US" dirty="0" smtClean="0"/>
              <a:t>There is no one-performance appraisal system, which will work equally well in all work settings. The nursing service department must decide on what be measured in terms of performance and what method of measurement is considered the best</a:t>
            </a:r>
          </a:p>
        </p:txBody>
      </p:sp>
      <p:pic>
        <p:nvPicPr>
          <p:cNvPr id="3" name="8E552266.wav">
            <a:hlinkClick r:id="" action="ppaction://media"/>
          </p:cNvPr>
          <p:cNvPicPr>
            <a:picLocks noChangeAspect="1"/>
          </p:cNvPicPr>
          <p:nvPr>
            <a:wavAudioFile r:embed="rId1" name="8E55A891.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97929"/>
      </p:ext>
    </p:extLst>
  </p:cSld>
  <p:clrMapOvr>
    <a:masterClrMapping/>
  </p:clrMapOvr>
  <p:transition spd="slow" advTm="670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a:xfrm>
            <a:off x="250825" y="260350"/>
            <a:ext cx="8229600" cy="5797550"/>
          </a:xfrm>
        </p:spPr>
        <p:txBody>
          <a:bodyPr/>
          <a:lstStyle/>
          <a:p>
            <a:pPr algn="just" rtl="0" eaLnBrk="1" hangingPunct="1">
              <a:lnSpc>
                <a:spcPct val="150000"/>
              </a:lnSpc>
              <a:defRPr/>
            </a:pPr>
            <a:r>
              <a:rPr lang="en-US" sz="3600" dirty="0" smtClean="0"/>
              <a:t>Some managers give high ratings to all subordinates to demonstrate their own superior motivational and training abilities; some give low ratings to all subordinates to demonstrate a tough approach toward obtaining maximum employee productivity.</a:t>
            </a:r>
          </a:p>
        </p:txBody>
      </p:sp>
      <p:pic>
        <p:nvPicPr>
          <p:cNvPr id="4" name="AAA83406.wav">
            <a:hlinkClick r:id="" action="ppaction://media"/>
          </p:cNvPr>
          <p:cNvPicPr>
            <a:picLocks noChangeAspect="1"/>
          </p:cNvPicPr>
          <p:nvPr>
            <a:wavAudioFile r:embed="rId1" name="AAA83310.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859879"/>
      </p:ext>
    </p:extLst>
  </p:cSld>
  <p:clrMapOvr>
    <a:masterClrMapping/>
  </p:clrMapOvr>
  <p:transition spd="slow" advTm="900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4"/>
          <p:cNvSpPr>
            <a:spLocks noChangeArrowheads="1" noChangeShapeType="1" noTextEdit="1"/>
          </p:cNvSpPr>
          <p:nvPr/>
        </p:nvSpPr>
        <p:spPr bwMode="auto">
          <a:xfrm>
            <a:off x="395288" y="2565400"/>
            <a:ext cx="7848600" cy="1655763"/>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4000" b="1" kern="10" smtClean="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THANK YOU</a:t>
            </a:r>
            <a:endParaRPr lang="ar-EG" sz="4000" b="1" kern="10" smtClean="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endParaRPr>
          </a:p>
        </p:txBody>
      </p:sp>
      <p:pic>
        <p:nvPicPr>
          <p:cNvPr id="2" name="EDAB3516.wav">
            <a:hlinkClick r:id="" action="ppaction://media"/>
          </p:cNvPr>
          <p:cNvPicPr>
            <a:picLocks noChangeAspect="1"/>
          </p:cNvPicPr>
          <p:nvPr>
            <a:wavAudioFile r:embed="rId1" name="EDAB882B.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1816"/>
      </p:ext>
    </p:extLst>
  </p:cSld>
  <p:clrMapOvr>
    <a:masterClrMapping/>
  </p:clrMapOvr>
  <p:transition spd="slow" advTm="208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type="body" idx="4294967295"/>
          </p:nvPr>
        </p:nvSpPr>
        <p:spPr>
          <a:xfrm>
            <a:off x="395288" y="404813"/>
            <a:ext cx="8748712" cy="5754687"/>
          </a:xfrm>
        </p:spPr>
        <p:txBody>
          <a:bodyPr/>
          <a:lstStyle/>
          <a:p>
            <a:pPr algn="just" rtl="0" eaLnBrk="1" hangingPunct="1">
              <a:buFont typeface="Wingdings" pitchFamily="2" charset="2"/>
              <a:buNone/>
              <a:defRPr/>
            </a:pPr>
            <a:r>
              <a:rPr lang="en-US" sz="3600" b="1" dirty="0" smtClean="0">
                <a:solidFill>
                  <a:srgbClr val="FF0000"/>
                </a:solidFill>
              </a:rPr>
              <a:t>Rating Methods</a:t>
            </a:r>
            <a:endParaRPr lang="en-US" sz="3600" dirty="0" smtClean="0">
              <a:solidFill>
                <a:srgbClr val="FF0000"/>
              </a:solidFill>
            </a:endParaRPr>
          </a:p>
          <a:p>
            <a:pPr algn="just" rtl="0" eaLnBrk="1" hangingPunct="1">
              <a:defRPr/>
            </a:pPr>
            <a:r>
              <a:rPr lang="en-US" sz="3600" dirty="0" smtClean="0"/>
              <a:t>1-Grapgic rating scales</a:t>
            </a:r>
          </a:p>
          <a:p>
            <a:pPr algn="just" rtl="0" eaLnBrk="1" hangingPunct="1">
              <a:defRPr/>
            </a:pPr>
            <a:r>
              <a:rPr lang="en-US" sz="3600" dirty="0" smtClean="0"/>
              <a:t>2-Check list</a:t>
            </a:r>
          </a:p>
          <a:p>
            <a:pPr algn="just" rtl="0" eaLnBrk="1" hangingPunct="1">
              <a:defRPr/>
            </a:pPr>
            <a:r>
              <a:rPr lang="en-US" sz="3600" dirty="0" smtClean="0"/>
              <a:t>3-Numerical rating scale</a:t>
            </a:r>
          </a:p>
          <a:p>
            <a:pPr algn="just" rtl="0" eaLnBrk="1" hangingPunct="1">
              <a:defRPr/>
            </a:pPr>
            <a:r>
              <a:rPr lang="en-US" sz="3600" dirty="0" smtClean="0"/>
              <a:t>4-Forced choice</a:t>
            </a:r>
          </a:p>
        </p:txBody>
      </p:sp>
      <p:sp>
        <p:nvSpPr>
          <p:cNvPr id="27651" name="Rectangle 4"/>
          <p:cNvSpPr>
            <a:spLocks noChangeArrowheads="1"/>
          </p:cNvSpPr>
          <p:nvPr/>
        </p:nvSpPr>
        <p:spPr bwMode="auto">
          <a:xfrm>
            <a:off x="684213" y="5006975"/>
            <a:ext cx="4824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endParaRPr lang="en-US" sz="3200" smtClean="0">
              <a:solidFill>
                <a:srgbClr val="FFFFFF"/>
              </a:solidFill>
              <a:latin typeface="Verdana" pitchFamily="34" charset="0"/>
            </a:endParaRPr>
          </a:p>
        </p:txBody>
      </p:sp>
      <p:pic>
        <p:nvPicPr>
          <p:cNvPr id="2" name="E8E42281.wav">
            <a:hlinkClick r:id="" action="ppaction://media"/>
          </p:cNvPr>
          <p:cNvPicPr>
            <a:picLocks noChangeAspect="1"/>
          </p:cNvPicPr>
          <p:nvPr>
            <a:wavAudioFile r:embed="rId1" name="E8E45D5E.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19495"/>
      </p:ext>
    </p:extLst>
  </p:cSld>
  <p:clrMapOvr>
    <a:masterClrMapping/>
  </p:clrMapOvr>
  <p:transition spd="slow" advTm="1778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79388" y="260350"/>
            <a:ext cx="8507412" cy="1157288"/>
          </a:xfrm>
        </p:spPr>
        <p:txBody>
          <a:bodyPr/>
          <a:lstStyle/>
          <a:p>
            <a:pPr algn="l" eaLnBrk="1" hangingPunct="1">
              <a:defRPr/>
            </a:pPr>
            <a:r>
              <a:rPr lang="en-US" b="1" smtClean="0">
                <a:solidFill>
                  <a:srgbClr val="FF0000"/>
                </a:solidFill>
              </a:rPr>
              <a:t>I -Rating Methods:</a:t>
            </a:r>
          </a:p>
        </p:txBody>
      </p:sp>
      <p:sp>
        <p:nvSpPr>
          <p:cNvPr id="153603" name="Rectangle 3"/>
          <p:cNvSpPr>
            <a:spLocks noGrp="1" noChangeArrowheads="1"/>
          </p:cNvSpPr>
          <p:nvPr>
            <p:ph type="body" idx="1"/>
          </p:nvPr>
        </p:nvSpPr>
        <p:spPr/>
        <p:txBody>
          <a:bodyPr/>
          <a:lstStyle/>
          <a:p>
            <a:pPr algn="just" rtl="0" eaLnBrk="1" hangingPunct="1">
              <a:defRPr/>
            </a:pPr>
            <a:r>
              <a:rPr lang="en-US" sz="3600" dirty="0" smtClean="0"/>
              <a:t>A rating  scales allow the evaluator to make a choice from among a quantitative or qualitative range of options for every criterion being assessed. Such options may include, for example:</a:t>
            </a:r>
          </a:p>
          <a:p>
            <a:pPr algn="just" rtl="0" eaLnBrk="1" hangingPunct="1">
              <a:defRPr/>
            </a:pPr>
            <a:r>
              <a:rPr lang="en-US" sz="3600" dirty="0" smtClean="0"/>
              <a:t>Excellent-good-fair and poor</a:t>
            </a:r>
          </a:p>
          <a:p>
            <a:pPr algn="just" rtl="0" eaLnBrk="1" hangingPunct="1">
              <a:defRPr/>
            </a:pPr>
            <a:r>
              <a:rPr lang="en-US" sz="3600" dirty="0" smtClean="0"/>
              <a:t>Above average-average-and below average.</a:t>
            </a:r>
          </a:p>
        </p:txBody>
      </p:sp>
      <p:pic>
        <p:nvPicPr>
          <p:cNvPr id="5" name="312C2313.wav">
            <a:hlinkClick r:id="" action="ppaction://media"/>
          </p:cNvPr>
          <p:cNvPicPr>
            <a:picLocks noChangeAspect="1"/>
          </p:cNvPicPr>
          <p:nvPr>
            <a:wavAudioFile r:embed="rId1" name="312CE6E1.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729329"/>
      </p:ext>
    </p:extLst>
  </p:cSld>
  <p:clrMapOvr>
    <a:masterClrMapping/>
  </p:clrMapOvr>
  <p:transition spd="slow" advTm="1316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23850" y="0"/>
            <a:ext cx="8362950" cy="1417638"/>
          </a:xfrm>
        </p:spPr>
        <p:txBody>
          <a:bodyPr/>
          <a:lstStyle/>
          <a:p>
            <a:pPr eaLnBrk="1" hangingPunct="1">
              <a:defRPr/>
            </a:pPr>
            <a:r>
              <a:rPr lang="en-US" b="1" smtClean="0">
                <a:solidFill>
                  <a:srgbClr val="FF6600"/>
                </a:solidFill>
              </a:rPr>
              <a:t>1)Graphic Rating Scale Method:-</a:t>
            </a:r>
          </a:p>
        </p:txBody>
      </p:sp>
      <p:sp>
        <p:nvSpPr>
          <p:cNvPr id="154627" name="Rectangle 3"/>
          <p:cNvSpPr>
            <a:spLocks noGrp="1" noChangeArrowheads="1"/>
          </p:cNvSpPr>
          <p:nvPr>
            <p:ph type="body" idx="1"/>
          </p:nvPr>
        </p:nvSpPr>
        <p:spPr>
          <a:xfrm>
            <a:off x="0" y="1628775"/>
            <a:ext cx="8893175" cy="4646613"/>
          </a:xfrm>
        </p:spPr>
        <p:txBody>
          <a:bodyPr/>
          <a:lstStyle/>
          <a:p>
            <a:pPr algn="just" rtl="0" eaLnBrk="1" hangingPunct="1">
              <a:lnSpc>
                <a:spcPct val="80000"/>
              </a:lnSpc>
              <a:defRPr/>
            </a:pPr>
            <a:r>
              <a:rPr lang="en-US" sz="3600" dirty="0" smtClean="0"/>
              <a:t>It is the popular and widely used, because it is relatively easy to develop and use. The form lists a number of traits or characteristics to be related to high performance outcome in a given job  (job knowledge, quality of work </a:t>
            </a:r>
            <a:r>
              <a:rPr lang="en-US" sz="3600" dirty="0" err="1" smtClean="0"/>
              <a:t>etc</a:t>
            </a:r>
            <a:r>
              <a:rPr lang="en-US" sz="3600" dirty="0" smtClean="0"/>
              <a:t>)</a:t>
            </a:r>
          </a:p>
          <a:p>
            <a:pPr algn="just" rtl="0" eaLnBrk="1" hangingPunct="1">
              <a:lnSpc>
                <a:spcPct val="80000"/>
              </a:lnSpc>
              <a:defRPr/>
            </a:pPr>
            <a:endParaRPr lang="en-US" sz="3600" dirty="0" smtClean="0"/>
          </a:p>
        </p:txBody>
      </p:sp>
      <p:pic>
        <p:nvPicPr>
          <p:cNvPr id="5" name="B68B2328.wav">
            <a:hlinkClick r:id="" action="ppaction://media"/>
          </p:cNvPr>
          <p:cNvPicPr>
            <a:picLocks noChangeAspect="1"/>
          </p:cNvPicPr>
          <p:nvPr>
            <a:wavAudioFile r:embed="rId1" name="B68BE57D.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941493"/>
      </p:ext>
    </p:extLst>
  </p:cSld>
  <p:clrMapOvr>
    <a:masterClrMapping/>
  </p:clrMapOvr>
  <p:transition spd="slow" advTm="707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4294967295"/>
          </p:nvPr>
        </p:nvSpPr>
        <p:spPr>
          <a:xfrm>
            <a:off x="0" y="908050"/>
            <a:ext cx="8893175" cy="5222875"/>
          </a:xfrm>
        </p:spPr>
        <p:txBody>
          <a:bodyPr/>
          <a:lstStyle/>
          <a:p>
            <a:pPr algn="just" rtl="0" eaLnBrk="1" hangingPunct="1">
              <a:lnSpc>
                <a:spcPct val="90000"/>
              </a:lnSpc>
              <a:defRPr/>
            </a:pPr>
            <a:r>
              <a:rPr lang="en-US" sz="3600" dirty="0" smtClean="0"/>
              <a:t>Then the raters rate the individual on each trait by circling or checking the score that best describe the staff level of performance for each trait, the circled value for each is then added up and totaled (figure2).</a:t>
            </a:r>
          </a:p>
        </p:txBody>
      </p:sp>
      <p:pic>
        <p:nvPicPr>
          <p:cNvPr id="5" name="A33C2703.wav">
            <a:hlinkClick r:id="" action="ppaction://media"/>
          </p:cNvPr>
          <p:cNvPicPr>
            <a:picLocks noChangeAspect="1"/>
          </p:cNvPicPr>
          <p:nvPr>
            <a:wavAudioFile r:embed="rId1" name="A33C4D47.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103919"/>
      </p:ext>
    </p:extLst>
  </p:cSld>
  <p:clrMapOvr>
    <a:masterClrMapping/>
  </p:clrMapOvr>
  <p:transition spd="slow" advTm="635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65" name="Rectangle 37"/>
          <p:cNvSpPr>
            <a:spLocks noGrp="1" noChangeArrowheads="1"/>
          </p:cNvSpPr>
          <p:nvPr>
            <p:ph type="title"/>
          </p:nvPr>
        </p:nvSpPr>
        <p:spPr/>
        <p:txBody>
          <a:bodyPr/>
          <a:lstStyle/>
          <a:p>
            <a:pPr eaLnBrk="1" hangingPunct="1">
              <a:defRPr/>
            </a:pPr>
            <a:r>
              <a:rPr lang="en-US" sz="2800" b="1" smtClean="0"/>
              <a:t>Fig(2) Example of typical graphic rating scale:</a:t>
            </a:r>
          </a:p>
        </p:txBody>
      </p:sp>
      <p:graphicFrame>
        <p:nvGraphicFramePr>
          <p:cNvPr id="253024" name="Group 96"/>
          <p:cNvGraphicFramePr>
            <a:graphicFrameLocks noGrp="1"/>
          </p:cNvGraphicFramePr>
          <p:nvPr>
            <p:ph idx="1"/>
          </p:nvPr>
        </p:nvGraphicFramePr>
        <p:xfrm>
          <a:off x="457200" y="1600200"/>
          <a:ext cx="8147050" cy="4837114"/>
        </p:xfrm>
        <a:graphic>
          <a:graphicData uri="http://schemas.openxmlformats.org/drawingml/2006/table">
            <a:tbl>
              <a:tblPr rtl="1"/>
              <a:tblGrid>
                <a:gridCol w="936625"/>
                <a:gridCol w="627062"/>
                <a:gridCol w="668338"/>
                <a:gridCol w="720725"/>
                <a:gridCol w="1079500"/>
                <a:gridCol w="4114800"/>
              </a:tblGrid>
              <a:tr h="1133122">
                <a:tc gridSpan="6">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rPr>
                        <a:t>*Name</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rPr>
                        <a:t>: - ------------ </a:t>
                      </a:r>
                      <a:r>
                        <a:rPr kumimoji="0" lang="en-US" sz="24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cs typeface="Arial" pitchFamily="34" charset="0"/>
                        </a:rPr>
                        <a:t>Dept</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rPr>
                        <a:t>:-----------  Date:---</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c hMerge="1">
                  <a:txBody>
                    <a:bodyPr/>
                    <a:lstStyle/>
                    <a:p>
                      <a:pPr rtl="1"/>
                      <a:endParaRPr lang="ar-EG"/>
                    </a:p>
                  </a:txBody>
                  <a:tcPr/>
                </a:tc>
              </a:tr>
              <a:tr h="1131536">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Unsatisfactory</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Fair</a:t>
                      </a: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Satisfactory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Good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Out</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standing</a:t>
                      </a: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Item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6228">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Quantity of work:-</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-Volume of acceptable work under normal conditions. </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-Comments:</a:t>
                      </a: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6228">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Quality of work:-</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-Thoroughness, neatness, and accuracy of work.</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-Comments</a:t>
                      </a:r>
                      <a:r>
                        <a:rPr kumimoji="0" lang="en-US" sz="28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rPr>
                        <a:t>: </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F28C3047.wav">
            <a:hlinkClick r:id="" action="ppaction://media"/>
          </p:cNvPr>
          <p:cNvPicPr>
            <a:picLocks noChangeAspect="1"/>
          </p:cNvPicPr>
          <p:nvPr>
            <a:wavAudioFile r:embed="rId1" name="F28CDC55.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800538"/>
      </p:ext>
    </p:extLst>
  </p:cSld>
  <p:clrMapOvr>
    <a:masterClrMapping/>
  </p:clrMapOvr>
  <p:transition spd="slow" advTm="1526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body" idx="4294967295"/>
          </p:nvPr>
        </p:nvSpPr>
        <p:spPr>
          <a:xfrm>
            <a:off x="250825" y="692150"/>
            <a:ext cx="8229600" cy="4530725"/>
          </a:xfrm>
        </p:spPr>
        <p:txBody>
          <a:bodyPr/>
          <a:lstStyle/>
          <a:p>
            <a:pPr algn="just" rtl="0" eaLnBrk="1" hangingPunct="1">
              <a:defRPr/>
            </a:pPr>
            <a:r>
              <a:rPr lang="en-US" sz="4000" dirty="0" smtClean="0">
                <a:solidFill>
                  <a:schemeClr val="folHlink"/>
                </a:solidFill>
              </a:rPr>
              <a:t>♣ </a:t>
            </a:r>
            <a:r>
              <a:rPr lang="en-US" sz="4000" b="1" dirty="0" smtClean="0">
                <a:solidFill>
                  <a:schemeClr val="folHlink"/>
                </a:solidFill>
              </a:rPr>
              <a:t>Advantages:-</a:t>
            </a:r>
            <a:endParaRPr lang="en-US" sz="4000" dirty="0" smtClean="0">
              <a:solidFill>
                <a:schemeClr val="folHlink"/>
              </a:solidFill>
            </a:endParaRPr>
          </a:p>
          <a:p>
            <a:pPr algn="just" rtl="0" eaLnBrk="1" hangingPunct="1">
              <a:defRPr/>
            </a:pPr>
            <a:r>
              <a:rPr lang="en-US" sz="4000" dirty="0" smtClean="0"/>
              <a:t>Easy to construct.</a:t>
            </a:r>
          </a:p>
          <a:p>
            <a:pPr algn="just" rtl="0" eaLnBrk="1" hangingPunct="1">
              <a:defRPr/>
            </a:pPr>
            <a:r>
              <a:rPr lang="en-US" sz="4000" dirty="0" smtClean="0"/>
              <a:t>Quick and easy to complete.</a:t>
            </a:r>
          </a:p>
          <a:p>
            <a:pPr algn="just" rtl="0" eaLnBrk="1" hangingPunct="1">
              <a:defRPr/>
            </a:pPr>
            <a:r>
              <a:rPr lang="en-US" sz="4000" dirty="0" smtClean="0"/>
              <a:t>Acceptable to raters.</a:t>
            </a:r>
          </a:p>
          <a:p>
            <a:pPr algn="just" rtl="0" eaLnBrk="1" hangingPunct="1">
              <a:defRPr/>
            </a:pPr>
            <a:r>
              <a:rPr lang="en-US" sz="4000" dirty="0" smtClean="0"/>
              <a:t>Specifies qualities that are known to be important </a:t>
            </a:r>
          </a:p>
          <a:p>
            <a:pPr eaLnBrk="1" hangingPunct="1">
              <a:defRPr/>
            </a:pPr>
            <a:endParaRPr lang="en-US" dirty="0" smtClean="0"/>
          </a:p>
        </p:txBody>
      </p:sp>
      <p:pic>
        <p:nvPicPr>
          <p:cNvPr id="4" name="C5043078.wav">
            <a:hlinkClick r:id="" action="ppaction://media"/>
          </p:cNvPr>
          <p:cNvPicPr>
            <a:picLocks noChangeAspect="1"/>
          </p:cNvPicPr>
          <p:nvPr>
            <a:wavAudioFile r:embed="rId1" name="C504E1C3.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014336"/>
      </p:ext>
    </p:extLst>
  </p:cSld>
  <p:clrMapOvr>
    <a:masterClrMapping/>
  </p:clrMapOvr>
  <p:transition spd="slow" advTm="497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4294967295"/>
          </p:nvPr>
        </p:nvSpPr>
        <p:spPr>
          <a:xfrm>
            <a:off x="323850" y="333375"/>
            <a:ext cx="8589963" cy="5797550"/>
          </a:xfrm>
        </p:spPr>
        <p:txBody>
          <a:bodyPr/>
          <a:lstStyle/>
          <a:p>
            <a:pPr algn="just" rtl="0" eaLnBrk="1" hangingPunct="1">
              <a:defRPr/>
            </a:pPr>
            <a:r>
              <a:rPr lang="en-US" sz="3600" dirty="0" smtClean="0">
                <a:solidFill>
                  <a:schemeClr val="folHlink"/>
                </a:solidFill>
              </a:rPr>
              <a:t>♣ </a:t>
            </a:r>
            <a:r>
              <a:rPr lang="en-US" sz="3600" b="1" dirty="0" smtClean="0">
                <a:solidFill>
                  <a:schemeClr val="folHlink"/>
                </a:solidFill>
              </a:rPr>
              <a:t>Disadvantages:-</a:t>
            </a:r>
            <a:endParaRPr lang="en-US" sz="3600" dirty="0" smtClean="0">
              <a:solidFill>
                <a:schemeClr val="folHlink"/>
              </a:solidFill>
            </a:endParaRPr>
          </a:p>
          <a:p>
            <a:pPr algn="just" rtl="0" eaLnBrk="1" hangingPunct="1">
              <a:defRPr/>
            </a:pPr>
            <a:r>
              <a:rPr lang="en-US" sz="3600" dirty="0" smtClean="0"/>
              <a:t>Their reliability and validity are questionable, because the categories and scores are subject to varying interpretations.</a:t>
            </a:r>
          </a:p>
          <a:p>
            <a:pPr algn="just" rtl="0" eaLnBrk="1" hangingPunct="1">
              <a:defRPr/>
            </a:pPr>
            <a:r>
              <a:rPr lang="en-US" sz="3600" dirty="0" smtClean="0"/>
              <a:t>Raters differ in their standards of judgment.</a:t>
            </a:r>
          </a:p>
          <a:p>
            <a:pPr algn="just" rtl="0" eaLnBrk="1" hangingPunct="1">
              <a:defRPr/>
            </a:pPr>
            <a:r>
              <a:rPr lang="en-US" sz="3600" dirty="0" smtClean="0"/>
              <a:t> Raters tend to remember recent or negative event.</a:t>
            </a:r>
          </a:p>
          <a:p>
            <a:pPr algn="just" rtl="0" eaLnBrk="1" hangingPunct="1">
              <a:defRPr/>
            </a:pPr>
            <a:r>
              <a:rPr lang="en-US" sz="3600" dirty="0" smtClean="0"/>
              <a:t>Staff are not involved in the process </a:t>
            </a:r>
          </a:p>
        </p:txBody>
      </p:sp>
      <p:pic>
        <p:nvPicPr>
          <p:cNvPr id="4" name="46FA3110.wav">
            <a:hlinkClick r:id="" action="ppaction://media"/>
          </p:cNvPr>
          <p:cNvPicPr>
            <a:picLocks noChangeAspect="1"/>
          </p:cNvPicPr>
          <p:nvPr>
            <a:wavAudioFile r:embed="rId1" name="46FA0E9A.wav"/>
          </p:nvPr>
        </p:nvPicPr>
        <p:blipFill>
          <a:blip r:embed="rId3">
            <a:extLst>
              <a:ext uri="{28A0092B-C50C-407E-A947-70E740481C1C}">
                <a14:useLocalDpi xmlns:a14="http://schemas.microsoft.com/office/drawing/2010/main" val="0"/>
              </a:ext>
            </a:extLst>
          </a:blip>
          <a:srcRect/>
          <a:stretch>
            <a:fillRect/>
          </a:stretch>
        </p:blipFill>
        <p:spPr bwMode="auto">
          <a:xfrm>
            <a:off x="8440738" y="61547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768089"/>
      </p:ext>
    </p:extLst>
  </p:cSld>
  <p:clrMapOvr>
    <a:masterClrMapping/>
  </p:clrMapOvr>
  <p:transition spd="slow" advTm="1540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lance">
  <a:themeElements>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737</Words>
  <Application>Microsoft Office PowerPoint</Application>
  <PresentationFormat>On-screen Show (4:3)</PresentationFormat>
  <Paragraphs>76</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Balance</vt:lpstr>
      <vt:lpstr>B-Formal appraisal:</vt:lpstr>
      <vt:lpstr>Methods for Appraising Staff performance</vt:lpstr>
      <vt:lpstr>PowerPoint Presentation</vt:lpstr>
      <vt:lpstr>I -Rating Methods:</vt:lpstr>
      <vt:lpstr>1)Graphic Rating Scale Method:-</vt:lpstr>
      <vt:lpstr>PowerPoint Presentation</vt:lpstr>
      <vt:lpstr>Fig(2) Example of typical graphic rating scale:</vt:lpstr>
      <vt:lpstr>PowerPoint Presentation</vt:lpstr>
      <vt:lpstr>PowerPoint Presentation</vt:lpstr>
      <vt:lpstr>2)Check list Method:-</vt:lpstr>
      <vt:lpstr>PowerPoint Presentation</vt:lpstr>
      <vt:lpstr>PowerPoint Presentation</vt:lpstr>
      <vt:lpstr>PowerPoint Presentation</vt:lpstr>
      <vt:lpstr>Problems in performance appraisal:-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B-Formal appraisal:</dc:title>
  <dc:creator>Vista</dc:creator>
  <cp:lastModifiedBy>Windows User</cp:lastModifiedBy>
  <cp:revision>1</cp:revision>
  <dcterms:created xsi:type="dcterms:W3CDTF">2006-08-16T00:00:00Z</dcterms:created>
  <dcterms:modified xsi:type="dcterms:W3CDTF">2020-03-26T09:54:59Z</dcterms:modified>
</cp:coreProperties>
</file>