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4" r:id="rId6"/>
    <p:sldId id="260" r:id="rId7"/>
    <p:sldId id="261" r:id="rId8"/>
    <p:sldId id="265"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DD23BF00-FD34-44CA-BC9B-0183B1BFE43F}" type="datetimeFigureOut">
              <a:rPr lang="ar-EG" smtClean="0"/>
              <a:t>28/07/1441</a:t>
            </a:fld>
            <a:endParaRPr lang="ar-EG"/>
          </a:p>
        </p:txBody>
      </p:sp>
      <p:sp>
        <p:nvSpPr>
          <p:cNvPr id="17" name="Footer Placeholder 16"/>
          <p:cNvSpPr>
            <a:spLocks noGrp="1"/>
          </p:cNvSpPr>
          <p:nvPr>
            <p:ph type="ftr" sz="quarter" idx="11"/>
          </p:nvPr>
        </p:nvSpPr>
        <p:spPr/>
        <p:txBody>
          <a:bodyPr/>
          <a:lstStyle/>
          <a:p>
            <a:endParaRPr lang="ar-EG"/>
          </a:p>
        </p:txBody>
      </p:sp>
      <p:sp>
        <p:nvSpPr>
          <p:cNvPr id="29" name="Slide Number Placeholder 28"/>
          <p:cNvSpPr>
            <a:spLocks noGrp="1"/>
          </p:cNvSpPr>
          <p:nvPr>
            <p:ph type="sldNum" sz="quarter" idx="12"/>
          </p:nvPr>
        </p:nvSpPr>
        <p:spPr/>
        <p:txBody>
          <a:bodyPr/>
          <a:lstStyle/>
          <a:p>
            <a:fld id="{25796303-A87F-4572-BE8C-277D100D56D0}" type="slidenum">
              <a:rPr lang="ar-EG" smtClean="0"/>
              <a:t>‹#›</a:t>
            </a:fld>
            <a:endParaRPr lang="ar-EG"/>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D23BF00-FD34-44CA-BC9B-0183B1BFE43F}" type="datetimeFigureOut">
              <a:rPr lang="ar-EG" smtClean="0"/>
              <a:t>28/07/1441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D23BF00-FD34-44CA-BC9B-0183B1BFE43F}" type="datetimeFigureOut">
              <a:rPr lang="ar-EG" smtClean="0"/>
              <a:t>28/07/1441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D23BF00-FD34-44CA-BC9B-0183B1BFE43F}" type="datetimeFigureOut">
              <a:rPr lang="ar-EG" smtClean="0"/>
              <a:t>28/07/1441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D23BF00-FD34-44CA-BC9B-0183B1BFE43F}" type="datetimeFigureOut">
              <a:rPr lang="ar-EG" smtClean="0"/>
              <a:t>28/07/1441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a:xfrm>
            <a:off x="7924800" y="6416675"/>
            <a:ext cx="762000" cy="365125"/>
          </a:xfrm>
        </p:spPr>
        <p:txBody>
          <a:bodyPr/>
          <a:lstStyle/>
          <a:p>
            <a:fld id="{25796303-A87F-4572-BE8C-277D100D56D0}" type="slidenum">
              <a:rPr lang="ar-EG" smtClean="0"/>
              <a:t>‹#›</a:t>
            </a:fld>
            <a:endParaRPr lang="ar-EG"/>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D23BF00-FD34-44CA-BC9B-0183B1BFE43F}" type="datetimeFigureOut">
              <a:rPr lang="ar-EG" smtClean="0"/>
              <a:t>28/07/1441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D23BF00-FD34-44CA-BC9B-0183B1BFE43F}" type="datetimeFigureOut">
              <a:rPr lang="ar-EG" smtClean="0"/>
              <a:t>28/07/1441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D23BF00-FD34-44CA-BC9B-0183B1BFE43F}" type="datetimeFigureOut">
              <a:rPr lang="ar-EG" smtClean="0"/>
              <a:t>28/07/1441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23BF00-FD34-44CA-BC9B-0183B1BFE43F}" type="datetimeFigureOut">
              <a:rPr lang="ar-EG" smtClean="0"/>
              <a:t>28/07/1441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D23BF00-FD34-44CA-BC9B-0183B1BFE43F}" type="datetimeFigureOut">
              <a:rPr lang="ar-EG" smtClean="0"/>
              <a:t>28/07/1441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D23BF00-FD34-44CA-BC9B-0183B1BFE43F}" type="datetimeFigureOut">
              <a:rPr lang="ar-EG" smtClean="0"/>
              <a:t>28/07/1441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5796303-A87F-4572-BE8C-277D100D56D0}"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D23BF00-FD34-44CA-BC9B-0183B1BFE43F}" type="datetimeFigureOut">
              <a:rPr lang="ar-EG" smtClean="0"/>
              <a:t>28/07/1441</a:t>
            </a:fld>
            <a:endParaRPr lang="ar-EG"/>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EG"/>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25796303-A87F-4572-BE8C-277D100D56D0}" type="slidenum">
              <a:rPr lang="ar-EG" smtClean="0"/>
              <a:t>‹#›</a:t>
            </a:fld>
            <a:endParaRPr lang="ar-EG"/>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EG" dirty="0"/>
              <a:t>فى الإحصاء الحيوي</a:t>
            </a:r>
          </a:p>
        </p:txBody>
      </p:sp>
      <p:sp>
        <p:nvSpPr>
          <p:cNvPr id="3" name="Subtitle 2"/>
          <p:cNvSpPr>
            <a:spLocks noGrp="1"/>
          </p:cNvSpPr>
          <p:nvPr>
            <p:ph type="subTitle" idx="1"/>
          </p:nvPr>
        </p:nvSpPr>
        <p:spPr/>
        <p:txBody>
          <a:bodyPr/>
          <a:lstStyle/>
          <a:p>
            <a:endParaRPr lang="ar-EG"/>
          </a:p>
        </p:txBody>
      </p:sp>
    </p:spTree>
    <p:extLst>
      <p:ext uri="{BB962C8B-B14F-4D97-AF65-F5344CB8AC3E}">
        <p14:creationId xmlns:p14="http://schemas.microsoft.com/office/powerpoint/2010/main" val="1876920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i="1" dirty="0"/>
              <a:t>II- Non-registered data(studies):</a:t>
            </a:r>
            <a:endParaRPr lang="ar-EG" dirty="0"/>
          </a:p>
        </p:txBody>
      </p:sp>
      <p:sp>
        <p:nvSpPr>
          <p:cNvPr id="3" name="Content Placeholder 2"/>
          <p:cNvSpPr>
            <a:spLocks noGrp="1"/>
          </p:cNvSpPr>
          <p:nvPr>
            <p:ph idx="1"/>
          </p:nvPr>
        </p:nvSpPr>
        <p:spPr/>
        <p:txBody>
          <a:bodyPr>
            <a:normAutofit/>
          </a:bodyPr>
          <a:lstStyle/>
          <a:p>
            <a:pPr marL="137160" indent="0">
              <a:buNone/>
            </a:pPr>
            <a:endParaRPr lang="en-US" dirty="0"/>
          </a:p>
          <a:p>
            <a:pPr algn="l" rtl="0"/>
            <a:r>
              <a:rPr lang="en-US" i="1" dirty="0"/>
              <a:t>II- Non-registered data(studies): in collection of non -available data we use different statistical methods</a:t>
            </a:r>
            <a:r>
              <a:rPr lang="en-US" dirty="0"/>
              <a:t>.</a:t>
            </a:r>
          </a:p>
          <a:p>
            <a:pPr algn="l" rtl="0"/>
            <a:r>
              <a:rPr lang="en-US" dirty="0"/>
              <a:t>before we start it is better to decide the following:</a:t>
            </a:r>
          </a:p>
          <a:p>
            <a:pPr marL="137160" indent="0" algn="l" rtl="0">
              <a:buNone/>
            </a:pPr>
            <a:r>
              <a:rPr lang="en-US" dirty="0"/>
              <a:t>1) Aim of study</a:t>
            </a:r>
          </a:p>
          <a:p>
            <a:pPr marL="137160" indent="0" algn="l" rtl="0">
              <a:buNone/>
            </a:pPr>
            <a:r>
              <a:rPr lang="en-US" dirty="0"/>
              <a:t>* Research study such as Descriptive Analytic And Intervention .</a:t>
            </a:r>
            <a:endParaRPr lang="ar-EG" dirty="0"/>
          </a:p>
        </p:txBody>
      </p:sp>
    </p:spTree>
    <p:extLst>
      <p:ext uri="{BB962C8B-B14F-4D97-AF65-F5344CB8AC3E}">
        <p14:creationId xmlns:p14="http://schemas.microsoft.com/office/powerpoint/2010/main" val="358966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lnSpcReduction="10000"/>
          </a:bodyPr>
          <a:lstStyle/>
          <a:p>
            <a:pPr algn="l" rtl="0"/>
            <a:r>
              <a:rPr lang="en-US" b="1" u="sng" dirty="0"/>
              <a:t>2) Studied population</a:t>
            </a:r>
            <a:endParaRPr lang="en-US" u="sng" dirty="0"/>
          </a:p>
          <a:p>
            <a:pPr marL="137160" indent="0" algn="l" rtl="0">
              <a:buNone/>
            </a:pPr>
            <a:r>
              <a:rPr lang="en-US" b="1" dirty="0"/>
              <a:t>Either total or sample according to objectives of the study. </a:t>
            </a:r>
            <a:endParaRPr lang="en-US" dirty="0"/>
          </a:p>
          <a:p>
            <a:pPr marL="137160" indent="0" algn="l" rtl="0">
              <a:buNone/>
            </a:pPr>
            <a:r>
              <a:rPr lang="en-US" b="1" dirty="0"/>
              <a:t>a) Comprehensive survey: Study the whole population as in:</a:t>
            </a:r>
            <a:endParaRPr lang="en-US" dirty="0"/>
          </a:p>
          <a:p>
            <a:pPr marL="137160" indent="0" algn="l" rtl="0">
              <a:buNone/>
            </a:pPr>
            <a:r>
              <a:rPr lang="en-US" dirty="0"/>
              <a:t>1- Tuberculosis survey where we need to know all sick individuals to treat them. </a:t>
            </a:r>
          </a:p>
          <a:p>
            <a:pPr marL="137160" indent="0" algn="l" rtl="0">
              <a:buNone/>
            </a:pPr>
            <a:r>
              <a:rPr lang="en-US" dirty="0"/>
              <a:t>2-In case of epidemic of cholera and we want to know the carriers to control them.</a:t>
            </a:r>
          </a:p>
          <a:p>
            <a:pPr marL="137160" indent="0" algn="l" rtl="0">
              <a:buNone/>
            </a:pPr>
            <a:r>
              <a:rPr lang="en-US" dirty="0"/>
              <a:t> 3-Census.</a:t>
            </a:r>
          </a:p>
          <a:p>
            <a:pPr marL="137160" indent="0" algn="l" rtl="0">
              <a:buNone/>
            </a:pPr>
            <a:r>
              <a:rPr lang="en-US" dirty="0"/>
              <a:t>4-Cancer breast.</a:t>
            </a:r>
          </a:p>
          <a:p>
            <a:pPr algn="l" rtl="0"/>
            <a:endParaRPr lang="ar-EG" dirty="0"/>
          </a:p>
        </p:txBody>
      </p:sp>
    </p:spTree>
    <p:extLst>
      <p:ext uri="{BB962C8B-B14F-4D97-AF65-F5344CB8AC3E}">
        <p14:creationId xmlns:p14="http://schemas.microsoft.com/office/powerpoint/2010/main" val="2899059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pPr algn="l" rtl="0"/>
            <a:r>
              <a:rPr lang="en-US" b="1" dirty="0"/>
              <a:t>Disadvantage:</a:t>
            </a:r>
          </a:p>
          <a:p>
            <a:pPr marL="137160" indent="0" algn="l" rtl="0">
              <a:buNone/>
            </a:pPr>
            <a:r>
              <a:rPr lang="en-US" dirty="0"/>
              <a:t>1-Expensive, time consuming. </a:t>
            </a:r>
          </a:p>
          <a:p>
            <a:pPr marL="137160" indent="0" algn="l" rtl="0">
              <a:buNone/>
            </a:pPr>
            <a:r>
              <a:rPr lang="en-US" dirty="0"/>
              <a:t>2-Difficult to control the quality of data. </a:t>
            </a:r>
          </a:p>
          <a:p>
            <a:pPr marL="137160" indent="0" algn="l" rtl="0">
              <a:buNone/>
            </a:pPr>
            <a:r>
              <a:rPr lang="en-US" dirty="0"/>
              <a:t>3-We may be obliged to use less qualified personnel to cover the heavy load of work.</a:t>
            </a:r>
          </a:p>
          <a:p>
            <a:pPr marL="137160" indent="0" algn="l" rtl="0">
              <a:buNone/>
            </a:pPr>
            <a:r>
              <a:rPr lang="en-US" b="1" u="sng" dirty="0"/>
              <a:t> b) Sampling survey:</a:t>
            </a:r>
            <a:endParaRPr lang="en-US" dirty="0"/>
          </a:p>
          <a:p>
            <a:pPr algn="l" rtl="0"/>
            <a:r>
              <a:rPr lang="en-US" dirty="0"/>
              <a:t>When we are interest to study some characteristic of population e.g. weight &amp; height of normal children and adults in our population</a:t>
            </a:r>
            <a:endParaRPr lang="ar-EG" dirty="0"/>
          </a:p>
        </p:txBody>
      </p:sp>
    </p:spTree>
    <p:extLst>
      <p:ext uri="{BB962C8B-B14F-4D97-AF65-F5344CB8AC3E}">
        <p14:creationId xmlns:p14="http://schemas.microsoft.com/office/powerpoint/2010/main" val="1787029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dirty="0"/>
              <a:t>Questionnaire</a:t>
            </a:r>
            <a:endParaRPr lang="ar-EG" dirty="0"/>
          </a:p>
        </p:txBody>
      </p:sp>
      <p:sp>
        <p:nvSpPr>
          <p:cNvPr id="3" name="Content Placeholder 2"/>
          <p:cNvSpPr>
            <a:spLocks noGrp="1"/>
          </p:cNvSpPr>
          <p:nvPr>
            <p:ph idx="1"/>
          </p:nvPr>
        </p:nvSpPr>
        <p:spPr/>
        <p:txBody>
          <a:bodyPr/>
          <a:lstStyle/>
          <a:p>
            <a:pPr lvl="0" algn="l" rtl="0"/>
            <a:r>
              <a:rPr lang="en-US" i="1" dirty="0"/>
              <a:t>Questionnaire</a:t>
            </a:r>
            <a:r>
              <a:rPr lang="en-US" dirty="0"/>
              <a:t> : </a:t>
            </a:r>
            <a:r>
              <a:rPr lang="en-US" i="1" dirty="0"/>
              <a:t>It is the set of questions that prepared by researcher.</a:t>
            </a:r>
            <a:endParaRPr lang="en-US" dirty="0"/>
          </a:p>
          <a:p>
            <a:pPr algn="l" rtl="0"/>
            <a:r>
              <a:rPr lang="en-US" dirty="0"/>
              <a:t>Types of questionnaire</a:t>
            </a:r>
          </a:p>
          <a:p>
            <a:pPr marL="137160" indent="0" algn="l" rtl="0">
              <a:buNone/>
            </a:pPr>
            <a:r>
              <a:rPr lang="en-US" dirty="0"/>
              <a:t> 1-Closed ended questionnaire </a:t>
            </a:r>
          </a:p>
          <a:p>
            <a:pPr marL="137160" indent="0" algn="l" rtl="0">
              <a:buNone/>
            </a:pPr>
            <a:r>
              <a:rPr lang="en-US" dirty="0"/>
              <a:t>2-Open end questionnaires </a:t>
            </a:r>
          </a:p>
          <a:p>
            <a:pPr marL="137160" indent="0" algn="l" rtl="0">
              <a:buNone/>
            </a:pPr>
            <a:r>
              <a:rPr lang="en-US" dirty="0"/>
              <a:t>3-Likert scale </a:t>
            </a:r>
          </a:p>
          <a:p>
            <a:pPr marL="137160" indent="0" algn="l" rtl="0">
              <a:buNone/>
            </a:pPr>
            <a:r>
              <a:rPr lang="en-US" dirty="0"/>
              <a:t>4-Bipolar scale</a:t>
            </a:r>
          </a:p>
          <a:p>
            <a:pPr algn="l" rtl="0"/>
            <a:endParaRPr lang="ar-EG" dirty="0"/>
          </a:p>
        </p:txBody>
      </p:sp>
    </p:spTree>
    <p:extLst>
      <p:ext uri="{BB962C8B-B14F-4D97-AF65-F5344CB8AC3E}">
        <p14:creationId xmlns:p14="http://schemas.microsoft.com/office/powerpoint/2010/main" val="3161802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Closed-ended questionnaire</a:t>
            </a:r>
            <a:br>
              <a:rPr lang="en-US" dirty="0"/>
            </a:br>
            <a:endParaRPr lang="ar-EG" dirty="0"/>
          </a:p>
        </p:txBody>
      </p:sp>
      <p:sp>
        <p:nvSpPr>
          <p:cNvPr id="3" name="Content Placeholder 2"/>
          <p:cNvSpPr>
            <a:spLocks noGrp="1"/>
          </p:cNvSpPr>
          <p:nvPr>
            <p:ph idx="1"/>
          </p:nvPr>
        </p:nvSpPr>
        <p:spPr>
          <a:xfrm>
            <a:off x="457200" y="1340768"/>
            <a:ext cx="8229600" cy="4968592"/>
          </a:xfrm>
        </p:spPr>
        <p:txBody>
          <a:bodyPr>
            <a:normAutofit fontScale="92500" lnSpcReduction="20000"/>
          </a:bodyPr>
          <a:lstStyle/>
          <a:p>
            <a:pPr algn="l" rtl="0"/>
            <a:r>
              <a:rPr lang="en-US" b="1" dirty="0"/>
              <a:t>It the most common method</a:t>
            </a:r>
            <a:endParaRPr lang="en-US" dirty="0"/>
          </a:p>
          <a:p>
            <a:pPr algn="l" rtl="0"/>
            <a:r>
              <a:rPr lang="en-US" dirty="0"/>
              <a:t>Advantage:</a:t>
            </a:r>
          </a:p>
          <a:p>
            <a:pPr marL="137160" indent="0" algn="l" rtl="0">
              <a:buNone/>
            </a:pPr>
            <a:r>
              <a:rPr lang="en-US" dirty="0"/>
              <a:t> -Using in large surveys </a:t>
            </a:r>
          </a:p>
          <a:p>
            <a:pPr marL="137160" indent="0" algn="l" rtl="0">
              <a:buNone/>
            </a:pPr>
            <a:r>
              <a:rPr lang="en-US" dirty="0"/>
              <a:t>-Easy to administrated </a:t>
            </a:r>
          </a:p>
          <a:p>
            <a:pPr marL="137160" indent="0" algn="l" rtl="0">
              <a:buNone/>
            </a:pPr>
            <a:r>
              <a:rPr lang="en-US" dirty="0"/>
              <a:t>-Can be analyzed using quantitative means "Less time consuming” than qualitative</a:t>
            </a:r>
          </a:p>
          <a:p>
            <a:pPr marL="137160" indent="0" algn="l" rtl="0">
              <a:buNone/>
            </a:pPr>
            <a:r>
              <a:rPr lang="en-US" dirty="0"/>
              <a:t> -More measurable </a:t>
            </a:r>
          </a:p>
          <a:p>
            <a:pPr algn="l" rtl="0"/>
            <a:r>
              <a:rPr lang="en-US" dirty="0"/>
              <a:t>Disadvantage :</a:t>
            </a:r>
          </a:p>
          <a:p>
            <a:pPr marL="137160" indent="0" algn="l" rtl="0">
              <a:buNone/>
            </a:pPr>
            <a:r>
              <a:rPr lang="en-US" dirty="0"/>
              <a:t>-May be expensive and difficulty </a:t>
            </a:r>
          </a:p>
          <a:p>
            <a:pPr marL="137160" indent="0" algn="l" rtl="0">
              <a:buNone/>
            </a:pPr>
            <a:r>
              <a:rPr lang="en-US" dirty="0"/>
              <a:t>-May be susceptible to response set bias</a:t>
            </a:r>
          </a:p>
          <a:p>
            <a:pPr marL="137160" indent="0" algn="l" rtl="0">
              <a:buNone/>
            </a:pPr>
            <a:r>
              <a:rPr lang="en-US" dirty="0"/>
              <a:t>-Respondents must be able to read &amp; write</a:t>
            </a:r>
          </a:p>
          <a:p>
            <a:pPr marL="137160" indent="0" algn="l" rtl="0">
              <a:buNone/>
            </a:pPr>
            <a:r>
              <a:rPr lang="en-US" dirty="0"/>
              <a:t> -Time consuming procedure</a:t>
            </a:r>
          </a:p>
          <a:p>
            <a:pPr algn="l" rtl="0"/>
            <a:endParaRPr lang="ar-EG" dirty="0"/>
          </a:p>
        </p:txBody>
      </p:sp>
    </p:spTree>
    <p:extLst>
      <p:ext uri="{BB962C8B-B14F-4D97-AF65-F5344CB8AC3E}">
        <p14:creationId xmlns:p14="http://schemas.microsoft.com/office/powerpoint/2010/main" val="2600034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Opened-ended questionnaire</a:t>
            </a:r>
            <a:br>
              <a:rPr lang="en-US" dirty="0"/>
            </a:b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dirty="0"/>
              <a:t>are less frequently used Advantage Used to elicit meaning full data pattern in qualitative research</a:t>
            </a:r>
          </a:p>
          <a:p>
            <a:pPr marL="137160" indent="0" algn="l" rtl="0">
              <a:buNone/>
            </a:pPr>
            <a:r>
              <a:rPr lang="en-US" dirty="0"/>
              <a:t> -Most effective when </a:t>
            </a:r>
            <a:r>
              <a:rPr lang="en-US" dirty="0" err="1"/>
              <a:t>the'skill</a:t>
            </a:r>
            <a:r>
              <a:rPr lang="en-US" dirty="0"/>
              <a:t> full interviewer is present</a:t>
            </a:r>
          </a:p>
          <a:p>
            <a:pPr algn="l" rtl="0"/>
            <a:r>
              <a:rPr lang="en-US" dirty="0"/>
              <a:t>Liker scale:</a:t>
            </a:r>
          </a:p>
          <a:p>
            <a:pPr marL="137160" indent="0" algn="l" rtl="0">
              <a:buNone/>
            </a:pPr>
            <a:r>
              <a:rPr lang="en-US" dirty="0"/>
              <a:t> It frequently use to evaluate or analyzing attitudes or feeling -The respondent is presented with a statement is asked to indicate degree of five alternative responses</a:t>
            </a:r>
          </a:p>
          <a:p>
            <a:pPr algn="l" rtl="0"/>
            <a:r>
              <a:rPr lang="en-US" dirty="0"/>
              <a:t>Bipolar scales : These scales are often referred to as graphic rating scales. </a:t>
            </a:r>
            <a:endParaRPr lang="ar-EG" dirty="0"/>
          </a:p>
        </p:txBody>
      </p:sp>
    </p:spTree>
    <p:extLst>
      <p:ext uri="{BB962C8B-B14F-4D97-AF65-F5344CB8AC3E}">
        <p14:creationId xmlns:p14="http://schemas.microsoft.com/office/powerpoint/2010/main" val="4280802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-Interview </a:t>
            </a:r>
            <a:endParaRPr lang="ar-EG" dirty="0"/>
          </a:p>
        </p:txBody>
      </p:sp>
      <p:sp>
        <p:nvSpPr>
          <p:cNvPr id="3" name="Content Placeholder 2"/>
          <p:cNvSpPr>
            <a:spLocks noGrp="1"/>
          </p:cNvSpPr>
          <p:nvPr>
            <p:ph idx="1"/>
          </p:nvPr>
        </p:nvSpPr>
        <p:spPr/>
        <p:txBody>
          <a:bodyPr>
            <a:normAutofit/>
          </a:bodyPr>
          <a:lstStyle/>
          <a:p>
            <a:pPr algn="l" rtl="0"/>
            <a:r>
              <a:rPr lang="en-US" dirty="0">
                <a:solidFill>
                  <a:schemeClr val="bg1"/>
                </a:solidFill>
              </a:rPr>
              <a:t>1-Personal interview; </a:t>
            </a:r>
          </a:p>
          <a:p>
            <a:pPr marL="137160" indent="0" algn="l" rtl="0">
              <a:buNone/>
            </a:pPr>
            <a:r>
              <a:rPr lang="en-US" dirty="0"/>
              <a:t>-Face-to-face</a:t>
            </a:r>
          </a:p>
          <a:p>
            <a:pPr algn="l" rtl="0">
              <a:buFontTx/>
              <a:buChar char="-"/>
            </a:pPr>
            <a:r>
              <a:rPr lang="en-US" dirty="0"/>
              <a:t>Telephone</a:t>
            </a:r>
          </a:p>
          <a:p>
            <a:pPr algn="l" rtl="0">
              <a:buFontTx/>
              <a:buChar char="-"/>
            </a:pPr>
            <a:r>
              <a:rPr lang="en-US" dirty="0"/>
              <a:t>Computer Assisted Personal Interviewing .</a:t>
            </a:r>
          </a:p>
          <a:p>
            <a:pPr algn="l" rtl="0"/>
            <a:r>
              <a:rPr lang="en-US" dirty="0"/>
              <a:t> </a:t>
            </a:r>
            <a:r>
              <a:rPr lang="en-US" dirty="0">
                <a:solidFill>
                  <a:schemeClr val="bg1"/>
                </a:solidFill>
              </a:rPr>
              <a:t>2-Observation</a:t>
            </a:r>
          </a:p>
          <a:p>
            <a:pPr marL="137160" indent="0" algn="l" rtl="0">
              <a:buNone/>
            </a:pPr>
            <a:r>
              <a:rPr lang="en-US" dirty="0"/>
              <a:t>These methods are divided in 2 major methods as:</a:t>
            </a:r>
          </a:p>
          <a:p>
            <a:pPr marL="137160" indent="0" algn="l" rtl="0">
              <a:buNone/>
            </a:pPr>
            <a:r>
              <a:rPr lang="en-US" dirty="0"/>
              <a:t>1-Direct or structured observation</a:t>
            </a:r>
          </a:p>
          <a:p>
            <a:pPr marL="137160" indent="0" algn="l" rtl="0">
              <a:buNone/>
            </a:pPr>
            <a:r>
              <a:rPr lang="en-US" dirty="0"/>
              <a:t> 2-Particepant observation. </a:t>
            </a:r>
            <a:endParaRPr lang="ar-EG" dirty="0"/>
          </a:p>
        </p:txBody>
      </p:sp>
    </p:spTree>
    <p:extLst>
      <p:ext uri="{BB962C8B-B14F-4D97-AF65-F5344CB8AC3E}">
        <p14:creationId xmlns:p14="http://schemas.microsoft.com/office/powerpoint/2010/main" val="3063055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i="1" dirty="0"/>
              <a:t>Sampling</a:t>
            </a: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dirty="0"/>
              <a:t>It is the study of a portion of population selected in a certain way to ensure that we deal with a cross-section of population concerned representative sample.</a:t>
            </a:r>
          </a:p>
          <a:p>
            <a:pPr algn="l" rtl="0"/>
            <a:r>
              <a:rPr lang="en-US" dirty="0"/>
              <a:t> </a:t>
            </a:r>
            <a:r>
              <a:rPr lang="en-US" dirty="0">
                <a:solidFill>
                  <a:schemeClr val="bg1"/>
                </a:solidFill>
              </a:rPr>
              <a:t>Advantage of sampling over whole study of population (comprehensive survey).</a:t>
            </a:r>
          </a:p>
          <a:p>
            <a:pPr marL="137160" indent="0" algn="l" rtl="0">
              <a:buNone/>
            </a:pPr>
            <a:r>
              <a:rPr lang="en-US" dirty="0"/>
              <a:t>1-less time consumed, less expensive, and less effort.</a:t>
            </a:r>
          </a:p>
          <a:p>
            <a:pPr marL="137160" indent="0" algn="l" rtl="0">
              <a:buNone/>
            </a:pPr>
            <a:r>
              <a:rPr lang="en-US" dirty="0"/>
              <a:t> 2-fewer observers are needed so they can be more qualified and efficient.</a:t>
            </a:r>
          </a:p>
          <a:p>
            <a:pPr marL="137160" indent="0" algn="l" rtl="0">
              <a:buNone/>
            </a:pPr>
            <a:r>
              <a:rPr lang="en-US" dirty="0"/>
              <a:t> 3-More accuracy and errors can be controlled-more effectively. </a:t>
            </a:r>
          </a:p>
          <a:p>
            <a:pPr algn="l" rtl="0"/>
            <a:endParaRPr lang="ar-EG" dirty="0"/>
          </a:p>
        </p:txBody>
      </p:sp>
    </p:spTree>
    <p:extLst>
      <p:ext uri="{BB962C8B-B14F-4D97-AF65-F5344CB8AC3E}">
        <p14:creationId xmlns:p14="http://schemas.microsoft.com/office/powerpoint/2010/main" val="30424493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lnSpcReduction="10000"/>
          </a:bodyPr>
          <a:lstStyle/>
          <a:p>
            <a:pPr algn="l" rtl="0"/>
            <a:r>
              <a:rPr lang="en-US" dirty="0">
                <a:solidFill>
                  <a:schemeClr val="bg1"/>
                </a:solidFill>
              </a:rPr>
              <a:t>Il-unit of a sample: </a:t>
            </a:r>
            <a:r>
              <a:rPr lang="en-US" dirty="0"/>
              <a:t>represents individuals or population groups of the sample.</a:t>
            </a:r>
          </a:p>
          <a:p>
            <a:pPr algn="l" rtl="0"/>
            <a:r>
              <a:rPr lang="en-US" dirty="0">
                <a:solidFill>
                  <a:schemeClr val="bg1"/>
                </a:solidFill>
              </a:rPr>
              <a:t>III- size of sample: </a:t>
            </a:r>
            <a:r>
              <a:rPr lang="en-US" dirty="0"/>
              <a:t>It is determined by:</a:t>
            </a:r>
          </a:p>
          <a:p>
            <a:pPr marL="651510" indent="-514350" algn="l" rtl="0">
              <a:buAutoNum type="arabicPeriod"/>
            </a:pPr>
            <a:r>
              <a:rPr lang="en-US" dirty="0"/>
              <a:t>Homogeneity of the population and more </a:t>
            </a:r>
          </a:p>
          <a:p>
            <a:pPr marL="651510" indent="-514350" algn="l" rtl="0">
              <a:buAutoNum type="arabicPeriod"/>
            </a:pPr>
            <a:r>
              <a:rPr lang="en-US" dirty="0"/>
              <a:t> 2Sampling errors </a:t>
            </a:r>
          </a:p>
          <a:p>
            <a:pPr marL="651510" indent="-514350" algn="l" rtl="0">
              <a:buAutoNum type="arabicPeriod"/>
            </a:pPr>
            <a:r>
              <a:rPr lang="en-US" dirty="0"/>
              <a:t>Difficult or obstacles facing us in the collection of data:</a:t>
            </a:r>
          </a:p>
          <a:p>
            <a:pPr marL="651510" indent="-514350" algn="l" rtl="0">
              <a:buAutoNum type="arabicPeriod"/>
            </a:pPr>
            <a:r>
              <a:rPr lang="en-US" dirty="0"/>
              <a:t> Problem of non-response if 2-3% from total sample, it neglected. </a:t>
            </a:r>
          </a:p>
          <a:p>
            <a:pPr marL="651510" indent="-514350" algn="l" rtl="0">
              <a:buAutoNum type="arabicPeriod"/>
            </a:pPr>
            <a:r>
              <a:rPr lang="en-US" dirty="0"/>
              <a:t> If more we make sub sample &amp; compare with original sample &amp; see the difference. </a:t>
            </a:r>
          </a:p>
          <a:p>
            <a:pPr algn="l" rtl="0"/>
            <a:endParaRPr lang="ar-EG" dirty="0"/>
          </a:p>
        </p:txBody>
      </p:sp>
    </p:spTree>
    <p:extLst>
      <p:ext uri="{BB962C8B-B14F-4D97-AF65-F5344CB8AC3E}">
        <p14:creationId xmlns:p14="http://schemas.microsoft.com/office/powerpoint/2010/main" val="2926566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Sampling technique &amp; types:</a:t>
            </a:r>
            <a:br>
              <a:rPr lang="en-US" dirty="0"/>
            </a:br>
            <a:endParaRPr lang="ar-EG" dirty="0"/>
          </a:p>
        </p:txBody>
      </p:sp>
      <p:sp>
        <p:nvSpPr>
          <p:cNvPr id="3" name="Content Placeholder 2"/>
          <p:cNvSpPr>
            <a:spLocks noGrp="1"/>
          </p:cNvSpPr>
          <p:nvPr>
            <p:ph idx="1"/>
          </p:nvPr>
        </p:nvSpPr>
        <p:spPr/>
        <p:txBody>
          <a:bodyPr/>
          <a:lstStyle/>
          <a:p>
            <a:pPr algn="l" rtl="0"/>
            <a:r>
              <a:rPr lang="en-US" dirty="0"/>
              <a:t>1) Non probability or non random or purposive samples: This is sample chosen according to the person's own judgment so result cannot be generalized to the whole population.</a:t>
            </a:r>
          </a:p>
          <a:p>
            <a:pPr algn="l" rtl="0"/>
            <a:r>
              <a:rPr lang="en-US" dirty="0"/>
              <a:t> II) Probability or random sample:</a:t>
            </a:r>
          </a:p>
          <a:p>
            <a:pPr algn="l" rtl="0"/>
            <a:r>
              <a:rPr lang="en-US" dirty="0"/>
              <a:t>It is a sample which is chosen so that every member of the population is equally likely to be a member of the sample</a:t>
            </a:r>
          </a:p>
          <a:p>
            <a:endParaRPr lang="ar-EG" dirty="0"/>
          </a:p>
        </p:txBody>
      </p:sp>
    </p:spTree>
    <p:extLst>
      <p:ext uri="{BB962C8B-B14F-4D97-AF65-F5344CB8AC3E}">
        <p14:creationId xmlns:p14="http://schemas.microsoft.com/office/powerpoint/2010/main" val="1337889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Definition of statistics:</a:t>
            </a:r>
            <a:endParaRPr lang="ar-EG" dirty="0"/>
          </a:p>
        </p:txBody>
      </p:sp>
      <p:sp>
        <p:nvSpPr>
          <p:cNvPr id="3" name="Content Placeholder 2"/>
          <p:cNvSpPr>
            <a:spLocks noGrp="1"/>
          </p:cNvSpPr>
          <p:nvPr>
            <p:ph idx="1"/>
          </p:nvPr>
        </p:nvSpPr>
        <p:spPr/>
        <p:txBody>
          <a:bodyPr/>
          <a:lstStyle/>
          <a:p>
            <a:pPr algn="l" rtl="0"/>
            <a:r>
              <a:rPr lang="en-US" dirty="0"/>
              <a:t>It is the science of numerical and quantitative description of biological, social , economical and all forms of data and different factors, which may influence them .</a:t>
            </a:r>
          </a:p>
          <a:p>
            <a:pPr algn="l" rtl="0"/>
            <a:r>
              <a:rPr lang="en-US" dirty="0"/>
              <a:t>It is the way to get information from data .</a:t>
            </a:r>
          </a:p>
          <a:p>
            <a:pPr algn="l" rtl="0"/>
            <a:r>
              <a:rPr lang="en-US" dirty="0"/>
              <a:t>The branch of mathematical dealing with the collection of probabilities .</a:t>
            </a:r>
            <a:endParaRPr lang="ar-EG" dirty="0"/>
          </a:p>
        </p:txBody>
      </p:sp>
    </p:spTree>
    <p:extLst>
      <p:ext uri="{BB962C8B-B14F-4D97-AF65-F5344CB8AC3E}">
        <p14:creationId xmlns:p14="http://schemas.microsoft.com/office/powerpoint/2010/main" val="4053043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i="1" dirty="0"/>
              <a:t>1- Simple random sample:</a:t>
            </a:r>
            <a:endParaRPr lang="en-US" dirty="0"/>
          </a:p>
        </p:txBody>
      </p:sp>
      <p:sp>
        <p:nvSpPr>
          <p:cNvPr id="3" name="Content Placeholder 2"/>
          <p:cNvSpPr>
            <a:spLocks noGrp="1"/>
          </p:cNvSpPr>
          <p:nvPr>
            <p:ph idx="1"/>
          </p:nvPr>
        </p:nvSpPr>
        <p:spPr/>
        <p:txBody>
          <a:bodyPr>
            <a:normAutofit/>
          </a:bodyPr>
          <a:lstStyle/>
          <a:p>
            <a:pPr algn="l" rtl="0"/>
            <a:r>
              <a:rPr lang="en-US" b="1" dirty="0"/>
              <a:t>This is a sample drawn in such away that every: population has an equal chance of appearing in the sample.</a:t>
            </a:r>
            <a:endParaRPr lang="en-US" dirty="0"/>
          </a:p>
          <a:p>
            <a:pPr marL="137160" indent="0" algn="l" rtl="0">
              <a:buNone/>
            </a:pPr>
            <a:r>
              <a:rPr lang="en-US" dirty="0"/>
              <a:t>Disadvantage:</a:t>
            </a:r>
          </a:p>
          <a:p>
            <a:pPr marL="137160" indent="0" algn="l" rtl="0">
              <a:buNone/>
            </a:pPr>
            <a:r>
              <a:rPr lang="en-US" dirty="0"/>
              <a:t>You have to list all the individuals in the original population. Very extreme samples can occur by chance.</a:t>
            </a:r>
          </a:p>
          <a:p>
            <a:endParaRPr lang="ar-EG" dirty="0"/>
          </a:p>
        </p:txBody>
      </p:sp>
    </p:spTree>
    <p:extLst>
      <p:ext uri="{BB962C8B-B14F-4D97-AF65-F5344CB8AC3E}">
        <p14:creationId xmlns:p14="http://schemas.microsoft.com/office/powerpoint/2010/main" val="3705571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pPr algn="l" rtl="0"/>
            <a:r>
              <a:rPr lang="en-US" dirty="0">
                <a:solidFill>
                  <a:schemeClr val="bg1"/>
                </a:solidFill>
              </a:rPr>
              <a:t>2- Stratified random sample:</a:t>
            </a:r>
          </a:p>
          <a:p>
            <a:pPr marL="137160" indent="0" algn="l" rtl="0">
              <a:buNone/>
            </a:pPr>
            <a:r>
              <a:rPr lang="en-US" u="sng" dirty="0"/>
              <a:t>Advantage:</a:t>
            </a:r>
            <a:endParaRPr lang="en-US" dirty="0"/>
          </a:p>
          <a:p>
            <a:pPr marL="137160" indent="0" algn="l" rtl="0">
              <a:buNone/>
            </a:pPr>
            <a:r>
              <a:rPr lang="en-US" dirty="0"/>
              <a:t>if the condition under study is not uniformly distributed within different variables, stratification of the target population into homogeneous groups for getting a final representative sample </a:t>
            </a:r>
          </a:p>
          <a:p>
            <a:pPr algn="l" rtl="0"/>
            <a:r>
              <a:rPr lang="en-US" dirty="0">
                <a:solidFill>
                  <a:schemeClr val="bg1"/>
                </a:solidFill>
              </a:rPr>
              <a:t>3- Systematic random sample:</a:t>
            </a:r>
          </a:p>
          <a:p>
            <a:pPr marL="137160" indent="0" algn="l" rtl="0">
              <a:buNone/>
            </a:pPr>
            <a:r>
              <a:rPr lang="en-US" dirty="0"/>
              <a:t>In this case we choose every Nth individual e.g. every - 5th, 10'", etc. the first one to be included should be randomly selected.</a:t>
            </a:r>
          </a:p>
          <a:p>
            <a:pPr algn="l" rtl="0"/>
            <a:endParaRPr lang="ar-EG" dirty="0"/>
          </a:p>
        </p:txBody>
      </p:sp>
    </p:spTree>
    <p:extLst>
      <p:ext uri="{BB962C8B-B14F-4D97-AF65-F5344CB8AC3E}">
        <p14:creationId xmlns:p14="http://schemas.microsoft.com/office/powerpoint/2010/main" val="22718895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395536" y="1484784"/>
            <a:ext cx="8229600" cy="4709160"/>
          </a:xfrm>
        </p:spPr>
        <p:txBody>
          <a:bodyPr>
            <a:normAutofit fontScale="85000" lnSpcReduction="20000"/>
          </a:bodyPr>
          <a:lstStyle/>
          <a:p>
            <a:pPr algn="l" rtl="0"/>
            <a:r>
              <a:rPr lang="en-US" dirty="0"/>
              <a:t>Advantage: </a:t>
            </a:r>
          </a:p>
          <a:p>
            <a:pPr marL="137160" indent="0" algn="l" rtl="0">
              <a:buNone/>
            </a:pPr>
            <a:r>
              <a:rPr lang="en-US" dirty="0"/>
              <a:t>It is an easy method for field workers to use and in outpatient clinics.</a:t>
            </a:r>
          </a:p>
          <a:p>
            <a:pPr algn="l" rtl="0"/>
            <a:r>
              <a:rPr lang="en-US" dirty="0"/>
              <a:t>Disadvantage:</a:t>
            </a:r>
          </a:p>
          <a:p>
            <a:pPr marL="137160" indent="0" algn="l" rtl="0">
              <a:buNone/>
            </a:pPr>
            <a:r>
              <a:rPr lang="en-US" b="1" dirty="0"/>
              <a:t>It can lead to bias if the studied population or some data of them have cyclic or periodic variation.</a:t>
            </a:r>
            <a:endParaRPr lang="en-US" dirty="0"/>
          </a:p>
          <a:p>
            <a:pPr algn="l" rtl="0"/>
            <a:r>
              <a:rPr lang="en-US" dirty="0">
                <a:solidFill>
                  <a:schemeClr val="bg1"/>
                </a:solidFill>
              </a:rPr>
              <a:t>4- Cluster sample</a:t>
            </a:r>
          </a:p>
          <a:p>
            <a:pPr marL="137160" indent="0" algn="l" rtl="0">
              <a:buNone/>
            </a:pPr>
            <a:r>
              <a:rPr lang="en-US" dirty="0"/>
              <a:t>In this case the population is divided into clusters or groups as a sample units rather than individuals e.g. households, schools ...etc. and the sample is selected from these clusters by simple random method.</a:t>
            </a:r>
          </a:p>
          <a:p>
            <a:pPr algn="l" rtl="0"/>
            <a:r>
              <a:rPr lang="en-US" b="1" u="sng" dirty="0"/>
              <a:t>Advantage:</a:t>
            </a:r>
            <a:endParaRPr lang="en-US" dirty="0"/>
          </a:p>
          <a:p>
            <a:pPr marL="137160" indent="0" algn="l" rtl="0">
              <a:buNone/>
            </a:pPr>
            <a:r>
              <a:rPr lang="en-US" dirty="0"/>
              <a:t> It is preferred in field study such as vaccination coverage</a:t>
            </a:r>
            <a:endParaRPr lang="ar-EG" dirty="0"/>
          </a:p>
        </p:txBody>
      </p:sp>
    </p:spTree>
    <p:extLst>
      <p:ext uri="{BB962C8B-B14F-4D97-AF65-F5344CB8AC3E}">
        <p14:creationId xmlns:p14="http://schemas.microsoft.com/office/powerpoint/2010/main" val="16501244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lgn="l" rtl="0"/>
            <a:r>
              <a:rPr lang="en-US" b="1" dirty="0">
                <a:solidFill>
                  <a:schemeClr val="bg1"/>
                </a:solidFill>
              </a:rPr>
              <a:t>5 - Sampling by stages: (Multistage).</a:t>
            </a:r>
          </a:p>
          <a:p>
            <a:pPr marL="137160" indent="0" algn="l" rtl="0">
              <a:buNone/>
            </a:pPr>
            <a:r>
              <a:rPr lang="en-US" b="1" dirty="0"/>
              <a:t>Sometimes a strictly random sample may be very difficult indeed to draw and it is better to take the required sample in a series of stages (this is known as multi-stage sampling)</a:t>
            </a:r>
            <a:endParaRPr lang="en-US" dirty="0"/>
          </a:p>
          <a:p>
            <a:pPr algn="l" rtl="0"/>
            <a:endParaRPr lang="ar-EG" dirty="0"/>
          </a:p>
        </p:txBody>
      </p:sp>
    </p:spTree>
    <p:extLst>
      <p:ext uri="{BB962C8B-B14F-4D97-AF65-F5344CB8AC3E}">
        <p14:creationId xmlns:p14="http://schemas.microsoft.com/office/powerpoint/2010/main" val="1490959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i="1" u="sng" dirty="0"/>
              <a:t>Systematic errors</a:t>
            </a:r>
            <a:br>
              <a:rPr lang="en-US" dirty="0"/>
            </a:br>
            <a:endParaRPr lang="ar-EG" dirty="0"/>
          </a:p>
        </p:txBody>
      </p:sp>
      <p:sp>
        <p:nvSpPr>
          <p:cNvPr id="3" name="Content Placeholder 2"/>
          <p:cNvSpPr>
            <a:spLocks noGrp="1"/>
          </p:cNvSpPr>
          <p:nvPr>
            <p:ph idx="1"/>
          </p:nvPr>
        </p:nvSpPr>
        <p:spPr/>
        <p:txBody>
          <a:bodyPr>
            <a:normAutofit fontScale="85000" lnSpcReduction="20000"/>
          </a:bodyPr>
          <a:lstStyle/>
          <a:p>
            <a:pPr algn="l" rtl="0"/>
            <a:r>
              <a:rPr lang="en-US" b="1" i="1" u="sng" dirty="0">
                <a:solidFill>
                  <a:schemeClr val="bg1"/>
                </a:solidFill>
              </a:rPr>
              <a:t>1) Selection bias</a:t>
            </a:r>
            <a:endParaRPr lang="en-US" b="1" dirty="0">
              <a:solidFill>
                <a:schemeClr val="bg1"/>
              </a:solidFill>
            </a:endParaRPr>
          </a:p>
          <a:p>
            <a:pPr marL="137160" indent="0" algn="l" rtl="0">
              <a:buNone/>
            </a:pPr>
            <a:r>
              <a:rPr lang="en-US" dirty="0"/>
              <a:t>Occurs when comparisons are made between a differ with respect to the determinants of outcome under study</a:t>
            </a:r>
          </a:p>
          <a:p>
            <a:pPr algn="l" rtl="0"/>
            <a:r>
              <a:rPr lang="en-US" dirty="0"/>
              <a:t> </a:t>
            </a:r>
            <a:r>
              <a:rPr lang="en-US" b="1" i="1" u="sng" dirty="0">
                <a:solidFill>
                  <a:schemeClr val="bg1"/>
                </a:solidFill>
              </a:rPr>
              <a:t>2) Measurement bias</a:t>
            </a:r>
          </a:p>
          <a:p>
            <a:pPr marL="137160" indent="0" algn="l" rtl="0">
              <a:buNone/>
            </a:pPr>
            <a:r>
              <a:rPr lang="en-US" dirty="0"/>
              <a:t>Occurs when the methods of measurement are dissimilar among groups of patients e.g. recall bias occur wash in one group are more likely to remember past events than in control groups.</a:t>
            </a:r>
          </a:p>
          <a:p>
            <a:pPr algn="l" rtl="0"/>
            <a:r>
              <a:rPr lang="en-US" b="1" i="1" u="sng" dirty="0">
                <a:solidFill>
                  <a:schemeClr val="bg1"/>
                </a:solidFill>
              </a:rPr>
              <a:t>3) Confounding bias</a:t>
            </a:r>
          </a:p>
          <a:p>
            <a:pPr marL="137160" indent="0" algn="l" rtl="0">
              <a:buNone/>
            </a:pPr>
            <a:r>
              <a:rPr lang="en-US" dirty="0"/>
              <a:t>Occurs when two factors travel together and the effect of confused or distorted by the other.</a:t>
            </a:r>
          </a:p>
          <a:p>
            <a:pPr marL="137160" indent="0" algn="l" rtl="0">
              <a:buNone/>
            </a:pPr>
            <a:r>
              <a:rPr lang="en-US" dirty="0"/>
              <a:t> </a:t>
            </a:r>
            <a:r>
              <a:rPr lang="en-US" b="1" dirty="0">
                <a:solidFill>
                  <a:schemeClr val="accent1"/>
                </a:solidFill>
              </a:rPr>
              <a:t>B) Random Errors:  </a:t>
            </a:r>
            <a:r>
              <a:rPr lang="en-US" dirty="0"/>
              <a:t>Such errors are determined by heterogeneity of the population and sample size. </a:t>
            </a:r>
            <a:endParaRPr lang="ar-EG" dirty="0"/>
          </a:p>
        </p:txBody>
      </p:sp>
    </p:spTree>
    <p:extLst>
      <p:ext uri="{BB962C8B-B14F-4D97-AF65-F5344CB8AC3E}">
        <p14:creationId xmlns:p14="http://schemas.microsoft.com/office/powerpoint/2010/main" val="2298759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Types of statistics:</a:t>
            </a:r>
            <a:endParaRPr lang="ar-EG" dirty="0"/>
          </a:p>
        </p:txBody>
      </p:sp>
      <p:sp>
        <p:nvSpPr>
          <p:cNvPr id="3" name="Content Placeholder 2"/>
          <p:cNvSpPr>
            <a:spLocks noGrp="1"/>
          </p:cNvSpPr>
          <p:nvPr>
            <p:ph idx="1"/>
          </p:nvPr>
        </p:nvSpPr>
        <p:spPr/>
        <p:txBody>
          <a:bodyPr/>
          <a:lstStyle/>
          <a:p>
            <a:pPr algn="l" rtl="0"/>
            <a:r>
              <a:rPr lang="en-US" dirty="0"/>
              <a:t>1- Social </a:t>
            </a:r>
          </a:p>
          <a:p>
            <a:pPr algn="l" rtl="0"/>
            <a:r>
              <a:rPr lang="en-US" dirty="0"/>
              <a:t>2- Economic</a:t>
            </a:r>
          </a:p>
          <a:p>
            <a:pPr algn="l" rtl="0"/>
            <a:r>
              <a:rPr lang="en-US" dirty="0"/>
              <a:t>3-Medical statistics deals with medical science. </a:t>
            </a:r>
          </a:p>
          <a:p>
            <a:pPr algn="l" rtl="0"/>
            <a:r>
              <a:rPr lang="en-US" dirty="0"/>
              <a:t>It include:</a:t>
            </a:r>
          </a:p>
          <a:p>
            <a:pPr marL="651510" indent="-514350" algn="l" rtl="0">
              <a:buAutoNum type="alphaLcParenR"/>
            </a:pPr>
            <a:r>
              <a:rPr lang="en-US" dirty="0"/>
              <a:t>Biostatistics.</a:t>
            </a:r>
          </a:p>
          <a:p>
            <a:pPr marL="651510" indent="-514350" algn="l" rtl="0">
              <a:buAutoNum type="alphaLcParenR"/>
            </a:pPr>
            <a:r>
              <a:rPr lang="en-US" dirty="0"/>
              <a:t>Demography &amp; population dynamics .</a:t>
            </a:r>
            <a:endParaRPr lang="ar-EG" dirty="0"/>
          </a:p>
        </p:txBody>
      </p:sp>
    </p:spTree>
    <p:extLst>
      <p:ext uri="{BB962C8B-B14F-4D97-AF65-F5344CB8AC3E}">
        <p14:creationId xmlns:p14="http://schemas.microsoft.com/office/powerpoint/2010/main" val="1258439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Another classification:</a:t>
            </a: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sz="3000" b="1" u="sng" dirty="0">
                <a:solidFill>
                  <a:schemeClr val="bg1"/>
                </a:solidFill>
              </a:rPr>
              <a:t>Descriptive statistics</a:t>
            </a:r>
          </a:p>
          <a:p>
            <a:pPr marL="137160" indent="0" algn="l" rtl="0">
              <a:buNone/>
            </a:pPr>
            <a:r>
              <a:rPr lang="en-US" dirty="0"/>
              <a:t>It is a </a:t>
            </a:r>
            <a:r>
              <a:rPr lang="en-US" dirty="0" err="1"/>
              <a:t>statical</a:t>
            </a:r>
            <a:r>
              <a:rPr lang="en-US" dirty="0"/>
              <a:t> methods which can be used to summarize or describe a collection of data .</a:t>
            </a:r>
          </a:p>
          <a:p>
            <a:pPr marL="137160" indent="0" algn="l" rtl="0">
              <a:buNone/>
            </a:pPr>
            <a:endParaRPr lang="en-US" dirty="0"/>
          </a:p>
          <a:p>
            <a:pPr lvl="0" algn="l" rtl="0">
              <a:buClr>
                <a:prstClr val="white">
                  <a:shade val="95000"/>
                </a:prstClr>
              </a:buClr>
            </a:pPr>
            <a:r>
              <a:rPr lang="en-US" u="sng" dirty="0">
                <a:solidFill>
                  <a:schemeClr val="bg1"/>
                </a:solidFill>
              </a:rPr>
              <a:t>Steps in descriptive statistics</a:t>
            </a:r>
          </a:p>
          <a:p>
            <a:pPr marL="137160" indent="0" algn="l" rtl="0">
              <a:buNone/>
            </a:pPr>
            <a:r>
              <a:rPr lang="en-US" dirty="0"/>
              <a:t>1- Collect data.</a:t>
            </a:r>
          </a:p>
          <a:p>
            <a:pPr marL="137160" indent="0" algn="l" rtl="0">
              <a:buNone/>
            </a:pPr>
            <a:r>
              <a:rPr lang="en-US" dirty="0"/>
              <a:t>2- Classify data.</a:t>
            </a:r>
          </a:p>
          <a:p>
            <a:pPr marL="137160" indent="0" algn="l" rtl="0">
              <a:buNone/>
            </a:pPr>
            <a:r>
              <a:rPr lang="en-US" dirty="0"/>
              <a:t>3- </a:t>
            </a:r>
            <a:r>
              <a:rPr lang="en-US" dirty="0" err="1"/>
              <a:t>Simmarize</a:t>
            </a:r>
            <a:r>
              <a:rPr lang="en-US" dirty="0"/>
              <a:t> data.</a:t>
            </a:r>
          </a:p>
          <a:p>
            <a:pPr marL="137160" indent="0" algn="l" rtl="0">
              <a:buNone/>
            </a:pPr>
            <a:r>
              <a:rPr lang="en-US" dirty="0"/>
              <a:t>4- Present data.</a:t>
            </a:r>
          </a:p>
          <a:p>
            <a:pPr marL="137160" indent="0" algn="l" rtl="0">
              <a:buNone/>
            </a:pPr>
            <a:r>
              <a:rPr lang="en-US" dirty="0"/>
              <a:t>5-Proceed to inferential statistics if there is enough data to draw a conclusion .</a:t>
            </a:r>
          </a:p>
          <a:p>
            <a:pPr marL="137160" indent="0" algn="l" rtl="0">
              <a:buNone/>
            </a:pPr>
            <a:endParaRPr lang="ar-EG" dirty="0"/>
          </a:p>
        </p:txBody>
      </p:sp>
    </p:spTree>
    <p:extLst>
      <p:ext uri="{BB962C8B-B14F-4D97-AF65-F5344CB8AC3E}">
        <p14:creationId xmlns:p14="http://schemas.microsoft.com/office/powerpoint/2010/main" val="972100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lgn="l" rtl="0"/>
            <a:r>
              <a:rPr lang="en-US" dirty="0"/>
              <a:t>Inferential Statistics:</a:t>
            </a:r>
          </a:p>
          <a:p>
            <a:pPr marL="137160" indent="0" algn="l" rtl="0">
              <a:buNone/>
            </a:pPr>
            <a:r>
              <a:rPr lang="en-US" dirty="0"/>
              <a:t>Process of drawing information from sampled observations of a population and making conclusions about the population .</a:t>
            </a:r>
          </a:p>
          <a:p>
            <a:pPr marL="137160" indent="0" algn="l" rtl="0">
              <a:buNone/>
            </a:pPr>
            <a:r>
              <a:rPr lang="en-US" dirty="0"/>
              <a:t>Applied</a:t>
            </a:r>
            <a:r>
              <a:rPr lang="en-US" dirty="0">
                <a:solidFill>
                  <a:prstClr val="white"/>
                </a:solidFill>
              </a:rPr>
              <a:t> Statistics:</a:t>
            </a:r>
          </a:p>
          <a:p>
            <a:pPr marL="137160" indent="0" algn="l" rtl="0">
              <a:buNone/>
            </a:pPr>
            <a:r>
              <a:rPr lang="en-US" dirty="0">
                <a:solidFill>
                  <a:prstClr val="white"/>
                </a:solidFill>
              </a:rPr>
              <a:t>Both descriptive and inferential Statistics</a:t>
            </a:r>
            <a:r>
              <a:rPr lang="en-US" dirty="0"/>
              <a:t> can be considered part of applied </a:t>
            </a:r>
            <a:r>
              <a:rPr lang="en-US" dirty="0">
                <a:solidFill>
                  <a:prstClr val="white"/>
                </a:solidFill>
              </a:rPr>
              <a:t>Statistics It is the use of Statistics and Statistical theory in real –life situation s .</a:t>
            </a:r>
            <a:endParaRPr lang="en-US" dirty="0"/>
          </a:p>
        </p:txBody>
      </p:sp>
    </p:spTree>
    <p:extLst>
      <p:ext uri="{BB962C8B-B14F-4D97-AF65-F5344CB8AC3E}">
        <p14:creationId xmlns:p14="http://schemas.microsoft.com/office/powerpoint/2010/main" val="258364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algn="l" rtl="0"/>
            <a:r>
              <a:rPr lang="en-US" dirty="0"/>
              <a:t>Uses of medical </a:t>
            </a:r>
            <a:r>
              <a:rPr lang="en-US" dirty="0">
                <a:solidFill>
                  <a:prstClr val="white"/>
                </a:solidFill>
              </a:rPr>
              <a:t>Statistics :</a:t>
            </a:r>
          </a:p>
          <a:p>
            <a:pPr marL="137160" indent="0" algn="l" rtl="0">
              <a:buNone/>
            </a:pPr>
            <a:r>
              <a:rPr lang="en-US" dirty="0">
                <a:solidFill>
                  <a:prstClr val="white"/>
                </a:solidFill>
              </a:rPr>
              <a:t>1- for diagnosis of community health </a:t>
            </a:r>
            <a:r>
              <a:rPr lang="en-US" dirty="0" err="1">
                <a:solidFill>
                  <a:prstClr val="white"/>
                </a:solidFill>
              </a:rPr>
              <a:t>prpblem</a:t>
            </a:r>
            <a:r>
              <a:rPr lang="en-US" dirty="0">
                <a:solidFill>
                  <a:prstClr val="white"/>
                </a:solidFill>
              </a:rPr>
              <a:t>.</a:t>
            </a:r>
          </a:p>
          <a:p>
            <a:pPr marL="137160" indent="0" algn="l" rtl="0">
              <a:buNone/>
            </a:pPr>
            <a:r>
              <a:rPr lang="en-US" dirty="0">
                <a:solidFill>
                  <a:prstClr val="white"/>
                </a:solidFill>
              </a:rPr>
              <a:t>2- for planning of public health program .</a:t>
            </a:r>
          </a:p>
          <a:p>
            <a:pPr marL="137160" indent="0" algn="l" rtl="0">
              <a:buNone/>
            </a:pPr>
            <a:r>
              <a:rPr lang="en-US" dirty="0">
                <a:solidFill>
                  <a:prstClr val="white"/>
                </a:solidFill>
              </a:rPr>
              <a:t>3- for </a:t>
            </a:r>
            <a:r>
              <a:rPr lang="en-US" dirty="0" err="1">
                <a:solidFill>
                  <a:prstClr val="white"/>
                </a:solidFill>
              </a:rPr>
              <a:t>comparision</a:t>
            </a:r>
            <a:r>
              <a:rPr lang="en-US" dirty="0">
                <a:solidFill>
                  <a:prstClr val="white"/>
                </a:solidFill>
              </a:rPr>
              <a:t> between health status in countries and within one country allover year.</a:t>
            </a:r>
          </a:p>
          <a:p>
            <a:pPr marL="137160" indent="0" algn="l" rtl="0">
              <a:buNone/>
            </a:pPr>
            <a:r>
              <a:rPr lang="en-US" dirty="0">
                <a:solidFill>
                  <a:prstClr val="white"/>
                </a:solidFill>
              </a:rPr>
              <a:t>4- Evaluation.</a:t>
            </a:r>
            <a:endParaRPr lang="ar-EG" dirty="0"/>
          </a:p>
        </p:txBody>
      </p:sp>
    </p:spTree>
    <p:extLst>
      <p:ext uri="{BB962C8B-B14F-4D97-AF65-F5344CB8AC3E}">
        <p14:creationId xmlns:p14="http://schemas.microsoft.com/office/powerpoint/2010/main" val="1710845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Data in Statistics </a:t>
            </a: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dirty="0">
                <a:solidFill>
                  <a:schemeClr val="bg1"/>
                </a:solidFill>
              </a:rPr>
              <a:t>Data either :</a:t>
            </a:r>
          </a:p>
          <a:p>
            <a:pPr marL="137160" indent="0" algn="l" rtl="0">
              <a:buNone/>
            </a:pPr>
            <a:r>
              <a:rPr lang="en-US" dirty="0"/>
              <a:t>1- Constant                             2- variable</a:t>
            </a:r>
          </a:p>
          <a:p>
            <a:pPr marL="137160" indent="0" algn="l" rtl="0">
              <a:buNone/>
            </a:pPr>
            <a:r>
              <a:rPr lang="en-US" dirty="0">
                <a:solidFill>
                  <a:schemeClr val="bg1"/>
                </a:solidFill>
              </a:rPr>
              <a:t>Variable either:</a:t>
            </a:r>
          </a:p>
          <a:p>
            <a:pPr marL="137160" indent="0" algn="l" rtl="0">
              <a:buNone/>
            </a:pPr>
            <a:r>
              <a:rPr lang="en-US" dirty="0"/>
              <a:t>1- quantitative                          2- qualitative</a:t>
            </a:r>
          </a:p>
          <a:p>
            <a:pPr marL="137160" indent="0" algn="l" rtl="0">
              <a:buNone/>
            </a:pPr>
            <a:r>
              <a:rPr lang="en-US" dirty="0" err="1">
                <a:solidFill>
                  <a:schemeClr val="bg1"/>
                </a:solidFill>
              </a:rPr>
              <a:t>Quantitstive</a:t>
            </a:r>
            <a:r>
              <a:rPr lang="en-US" dirty="0">
                <a:solidFill>
                  <a:schemeClr val="bg1"/>
                </a:solidFill>
              </a:rPr>
              <a:t> variable: </a:t>
            </a:r>
          </a:p>
          <a:p>
            <a:pPr marL="137160" indent="0" algn="l" rtl="0">
              <a:buNone/>
            </a:pPr>
            <a:r>
              <a:rPr lang="en-US" dirty="0"/>
              <a:t>(Which can be numerically measured ) either</a:t>
            </a:r>
          </a:p>
          <a:p>
            <a:pPr marL="137160" indent="0" algn="l" rtl="0">
              <a:buNone/>
            </a:pPr>
            <a:r>
              <a:rPr lang="en-US" dirty="0"/>
              <a:t>1- </a:t>
            </a:r>
            <a:r>
              <a:rPr lang="en-US" dirty="0" err="1"/>
              <a:t>Continous</a:t>
            </a:r>
            <a:endParaRPr lang="en-US" dirty="0"/>
          </a:p>
          <a:p>
            <a:pPr marL="137160" indent="0" algn="l" rtl="0">
              <a:buNone/>
            </a:pPr>
            <a:r>
              <a:rPr lang="en-US" dirty="0"/>
              <a:t>Interval between any two variables.</a:t>
            </a:r>
          </a:p>
          <a:p>
            <a:pPr marL="137160" indent="0" algn="l" rtl="0">
              <a:buNone/>
            </a:pPr>
            <a:r>
              <a:rPr lang="en-US" dirty="0"/>
              <a:t>2- Discrete</a:t>
            </a:r>
          </a:p>
          <a:p>
            <a:pPr marL="137160" indent="0" algn="l" rtl="0">
              <a:buNone/>
            </a:pPr>
            <a:r>
              <a:rPr lang="en-US" dirty="0"/>
              <a:t>(No fraction) This variable often represents counts.</a:t>
            </a:r>
            <a:endParaRPr lang="ar-EG" dirty="0"/>
          </a:p>
        </p:txBody>
      </p:sp>
    </p:spTree>
    <p:extLst>
      <p:ext uri="{BB962C8B-B14F-4D97-AF65-F5344CB8AC3E}">
        <p14:creationId xmlns:p14="http://schemas.microsoft.com/office/powerpoint/2010/main" val="10999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a:xfrm>
            <a:off x="457200" y="1052736"/>
            <a:ext cx="8229600" cy="5805264"/>
          </a:xfrm>
        </p:spPr>
        <p:txBody>
          <a:bodyPr>
            <a:normAutofit fontScale="92500" lnSpcReduction="20000"/>
          </a:bodyPr>
          <a:lstStyle/>
          <a:p>
            <a:pPr algn="l" rtl="0"/>
            <a:r>
              <a:rPr lang="en-US" dirty="0">
                <a:solidFill>
                  <a:schemeClr val="bg1"/>
                </a:solidFill>
              </a:rPr>
              <a:t>Qualitative variable:</a:t>
            </a:r>
          </a:p>
          <a:p>
            <a:pPr marL="137160" indent="0" algn="l" rtl="0">
              <a:buNone/>
            </a:pPr>
            <a:r>
              <a:rPr lang="en-US" dirty="0"/>
              <a:t>This variable which can`t be measured numerically either:</a:t>
            </a:r>
          </a:p>
          <a:p>
            <a:pPr marL="137160" indent="0" algn="l" rtl="0">
              <a:buNone/>
            </a:pPr>
            <a:r>
              <a:rPr lang="en-US" dirty="0"/>
              <a:t>a)- Ordinal :denote differences in degree &amp; can be ordered or ranked , has more than 2 categories, exclusive &amp; ordered. </a:t>
            </a:r>
          </a:p>
          <a:p>
            <a:pPr marL="137160" indent="0" algn="l" rtl="0">
              <a:buNone/>
            </a:pPr>
            <a:r>
              <a:rPr lang="en-US" dirty="0"/>
              <a:t>E.g. Disease stage : mild, moderate, sever.</a:t>
            </a:r>
          </a:p>
          <a:p>
            <a:pPr marL="137160" indent="0" algn="l" rtl="0">
              <a:buNone/>
            </a:pPr>
            <a:r>
              <a:rPr lang="en-US" dirty="0"/>
              <a:t>b) Nominal data:</a:t>
            </a:r>
          </a:p>
          <a:p>
            <a:pPr marL="137160" indent="0" algn="l" rtl="0">
              <a:buNone/>
            </a:pPr>
            <a:r>
              <a:rPr lang="en-US" dirty="0"/>
              <a:t>Refer to difference in kind words, mutually exclusive &amp; unordered.</a:t>
            </a:r>
          </a:p>
          <a:p>
            <a:pPr marL="137160" indent="0" algn="l" rtl="0">
              <a:buNone/>
            </a:pPr>
            <a:r>
              <a:rPr lang="en-US" dirty="0"/>
              <a:t>E.g. Blood group: A,B,AB,O.</a:t>
            </a:r>
          </a:p>
          <a:p>
            <a:pPr marL="137160" indent="0" algn="l" rtl="0">
              <a:buNone/>
            </a:pPr>
            <a:r>
              <a:rPr lang="en-US" dirty="0"/>
              <a:t>c) Dichotomous (Binary): This variable has only 2 possible categories (mutually </a:t>
            </a:r>
            <a:r>
              <a:rPr lang="en-US" dirty="0" err="1"/>
              <a:t>axclusive</a:t>
            </a:r>
            <a:r>
              <a:rPr lang="en-US" dirty="0"/>
              <a:t>).</a:t>
            </a:r>
          </a:p>
          <a:p>
            <a:pPr marL="137160" indent="0" algn="l" rtl="0">
              <a:buNone/>
            </a:pPr>
            <a:r>
              <a:rPr lang="en-US" dirty="0"/>
              <a:t>E.g. Result : Success/ failure .</a:t>
            </a:r>
          </a:p>
          <a:p>
            <a:pPr marL="137160" indent="0" algn="l" rtl="0">
              <a:buNone/>
            </a:pPr>
            <a:r>
              <a:rPr lang="en-US" dirty="0"/>
              <a:t>       Gender: Male/ Female.</a:t>
            </a:r>
          </a:p>
        </p:txBody>
      </p:sp>
    </p:spTree>
    <p:extLst>
      <p:ext uri="{BB962C8B-B14F-4D97-AF65-F5344CB8AC3E}">
        <p14:creationId xmlns:p14="http://schemas.microsoft.com/office/powerpoint/2010/main" val="705525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i="1" u="sng" dirty="0"/>
              <a:t>Sources and methods for collection of data:</a:t>
            </a:r>
            <a:br>
              <a:rPr lang="en-US" dirty="0"/>
            </a:br>
            <a:endParaRPr lang="ar-EG" dirty="0"/>
          </a:p>
        </p:txBody>
      </p:sp>
      <p:sp>
        <p:nvSpPr>
          <p:cNvPr id="3" name="Content Placeholder 2"/>
          <p:cNvSpPr>
            <a:spLocks noGrp="1"/>
          </p:cNvSpPr>
          <p:nvPr>
            <p:ph idx="1"/>
          </p:nvPr>
        </p:nvSpPr>
        <p:spPr/>
        <p:txBody>
          <a:bodyPr>
            <a:normAutofit fontScale="92500" lnSpcReduction="10000"/>
          </a:bodyPr>
          <a:lstStyle/>
          <a:p>
            <a:pPr algn="l" rtl="0"/>
            <a:r>
              <a:rPr lang="en-US" u="sng" dirty="0">
                <a:solidFill>
                  <a:schemeClr val="bg1"/>
                </a:solidFill>
              </a:rPr>
              <a:t>1- Registered data:</a:t>
            </a:r>
            <a:endParaRPr lang="en-US" dirty="0">
              <a:solidFill>
                <a:schemeClr val="bg1"/>
              </a:solidFill>
            </a:endParaRPr>
          </a:p>
          <a:p>
            <a:pPr marL="137160" indent="0" algn="l" rtl="0">
              <a:buNone/>
            </a:pPr>
            <a:r>
              <a:rPr lang="en-US" b="1" u="sng" dirty="0"/>
              <a:t>A-Census data </a:t>
            </a:r>
            <a:r>
              <a:rPr lang="en-US" b="1" dirty="0"/>
              <a:t>; It gives us data about structure and demographic characteristics of population .</a:t>
            </a:r>
          </a:p>
          <a:p>
            <a:pPr marL="137160" indent="0" algn="l" rtl="0">
              <a:buNone/>
            </a:pPr>
            <a:r>
              <a:rPr lang="en-US" u="sng" dirty="0"/>
              <a:t>B-Health facility:</a:t>
            </a:r>
            <a:endParaRPr lang="en-US" dirty="0"/>
          </a:p>
          <a:p>
            <a:pPr marL="137160" indent="0" algn="l" rtl="0">
              <a:buNone/>
            </a:pPr>
            <a:r>
              <a:rPr lang="en-US" dirty="0"/>
              <a:t>a) Data from records of a health facilities such as: *Vital rate records e.g. Morbidity data</a:t>
            </a:r>
          </a:p>
          <a:p>
            <a:pPr marL="137160" indent="0" algn="l" rtl="0">
              <a:buNone/>
            </a:pPr>
            <a:r>
              <a:rPr lang="en-US" dirty="0"/>
              <a:t>Mortality data </a:t>
            </a:r>
          </a:p>
          <a:p>
            <a:pPr marL="137160" indent="0" algn="l" rtl="0">
              <a:buNone/>
            </a:pPr>
            <a:r>
              <a:rPr lang="en-US" dirty="0"/>
              <a:t>b) Hospital data ; from hospital records such as:</a:t>
            </a:r>
          </a:p>
          <a:p>
            <a:pPr marL="137160" indent="0" algn="l" rtl="0">
              <a:buNone/>
            </a:pPr>
            <a:r>
              <a:rPr lang="en-US" dirty="0"/>
              <a:t>* Out-patients data ,In-patients data</a:t>
            </a:r>
          </a:p>
          <a:p>
            <a:pPr marL="137160" indent="0" algn="l" rtl="0">
              <a:buNone/>
            </a:pPr>
            <a:r>
              <a:rPr lang="en-US" dirty="0"/>
              <a:t> c) References -Existing published data National or International e.g. Magazine -Text books</a:t>
            </a:r>
          </a:p>
          <a:p>
            <a:pPr marL="137160" indent="0" algn="l" rtl="0">
              <a:buNone/>
            </a:pPr>
            <a:endParaRPr lang="ar-EG" dirty="0"/>
          </a:p>
        </p:txBody>
      </p:sp>
    </p:spTree>
    <p:extLst>
      <p:ext uri="{BB962C8B-B14F-4D97-AF65-F5344CB8AC3E}">
        <p14:creationId xmlns:p14="http://schemas.microsoft.com/office/powerpoint/2010/main" val="3360324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121</TotalTime>
  <Words>1415</Words>
  <Application>Microsoft Office PowerPoint</Application>
  <PresentationFormat>عرض على الشاشة (4:3)</PresentationFormat>
  <Paragraphs>158</Paragraphs>
  <Slides>24</Slides>
  <Notes>0</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Apex</vt:lpstr>
      <vt:lpstr>فى الإحصاء الحيوي</vt:lpstr>
      <vt:lpstr>Definition of statistics:</vt:lpstr>
      <vt:lpstr>Types of statistics:</vt:lpstr>
      <vt:lpstr>Another classification:</vt:lpstr>
      <vt:lpstr>عرض تقديمي في PowerPoint</vt:lpstr>
      <vt:lpstr>عرض تقديمي في PowerPoint</vt:lpstr>
      <vt:lpstr>Data in Statistics </vt:lpstr>
      <vt:lpstr>عرض تقديمي في PowerPoint</vt:lpstr>
      <vt:lpstr>Sources and methods for collection of data: </vt:lpstr>
      <vt:lpstr>II- Non-registered data(studies):</vt:lpstr>
      <vt:lpstr>عرض تقديمي في PowerPoint</vt:lpstr>
      <vt:lpstr>عرض تقديمي في PowerPoint</vt:lpstr>
      <vt:lpstr>Questionnaire</vt:lpstr>
      <vt:lpstr>Closed-ended questionnaire </vt:lpstr>
      <vt:lpstr>Opened-ended questionnaire </vt:lpstr>
      <vt:lpstr>-Interview </vt:lpstr>
      <vt:lpstr>Sampling</vt:lpstr>
      <vt:lpstr>عرض تقديمي في PowerPoint</vt:lpstr>
      <vt:lpstr>Sampling technique &amp; types: </vt:lpstr>
      <vt:lpstr>1- Simple random sample:</vt:lpstr>
      <vt:lpstr>عرض تقديمي في PowerPoint</vt:lpstr>
      <vt:lpstr>عرض تقديمي في PowerPoint</vt:lpstr>
      <vt:lpstr>عرض تقديمي في PowerPoint</vt:lpstr>
      <vt:lpstr>Systematic errors </vt:lpstr>
    </vt:vector>
  </TitlesOfParts>
  <Company>Nothing1010.blogspot.com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فى الإحصاء الحيوي</dc:title>
  <dc:creator>Nothing</dc:creator>
  <cp:lastModifiedBy>Nothing</cp:lastModifiedBy>
  <cp:revision>17</cp:revision>
  <dcterms:created xsi:type="dcterms:W3CDTF">2020-03-20T11:40:05Z</dcterms:created>
  <dcterms:modified xsi:type="dcterms:W3CDTF">2020-03-22T14:20:23Z</dcterms:modified>
</cp:coreProperties>
</file>