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0041DD9-B101-4537-8035-178DCDE37AD1}" type="datetimeFigureOut">
              <a:rPr lang="ar-EG" smtClean="0"/>
              <a:t>05/08/1441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00D63A8-1D9E-4C7D-BA5E-EDE07C9A5D5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16039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fld id="{9D2EA8F2-12AA-429A-8598-DD8DBA926625}" type="slidenum">
              <a:rPr lang="ar-EG" smtClean="0"/>
              <a:pPr eaLnBrk="1" hangingPunct="1"/>
              <a:t>11</a:t>
            </a:fld>
            <a:endParaRPr lang="ar-EG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r" rtl="1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r" rtl="1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r" rtl="1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r" rtl="1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r" rtl="1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wav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.wav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.wav"/><Relationship Id="rId1" Type="http://schemas.openxmlformats.org/officeDocument/2006/relationships/tags" Target="../tags/tag9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.wav"/><Relationship Id="rId1" Type="http://schemas.openxmlformats.org/officeDocument/2006/relationships/tags" Target="../tags/tag10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tags" Target="../tags/tag1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.wav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.wav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.wav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700213"/>
            <a:ext cx="9144000" cy="4525962"/>
          </a:xfrm>
        </p:spPr>
        <p:txBody>
          <a:bodyPr/>
          <a:lstStyle/>
          <a:p>
            <a:pPr marL="0" indent="0" algn="ctr" rtl="0">
              <a:buFontTx/>
              <a:buNone/>
              <a:defRPr/>
            </a:pPr>
            <a:r>
              <a:rPr lang="en-US" sz="3600" b="1" dirty="0">
                <a:solidFill>
                  <a:srgbClr val="D60093"/>
                </a:solidFill>
                <a:latin typeface="+mj-lt"/>
                <a:ea typeface="+mj-ea"/>
                <a:cs typeface="+mj-cs"/>
              </a:rPr>
              <a:t>Basic </a:t>
            </a:r>
            <a:r>
              <a:rPr lang="en-US" sz="3600" b="1" dirty="0" smtClean="0">
                <a:solidFill>
                  <a:srgbClr val="D60093"/>
                </a:solidFill>
                <a:latin typeface="+mj-lt"/>
                <a:ea typeface="+mj-ea"/>
                <a:cs typeface="+mj-cs"/>
              </a:rPr>
              <a:t>Ethical Principles</a:t>
            </a:r>
          </a:p>
          <a:p>
            <a:pPr marL="0" indent="0" algn="ctr" rtl="0">
              <a:buFontTx/>
              <a:buNone/>
              <a:defRPr/>
            </a:pPr>
            <a:endParaRPr lang="en-US" sz="3600" b="1" dirty="0" smtClean="0">
              <a:solidFill>
                <a:srgbClr val="D60093"/>
              </a:solidFill>
              <a:latin typeface="+mj-lt"/>
              <a:ea typeface="+mj-ea"/>
              <a:cs typeface="+mj-cs"/>
            </a:endParaRPr>
          </a:p>
          <a:p>
            <a:pPr marL="0" indent="0" algn="ctr" rtl="0">
              <a:buFontTx/>
              <a:buNone/>
              <a:defRPr/>
            </a:pPr>
            <a:r>
              <a:rPr lang="en-US" sz="2800" b="1" dirty="0" smtClean="0">
                <a:solidFill>
                  <a:srgbClr val="000099"/>
                </a:solidFill>
                <a:latin typeface="Andalus" pitchFamily="18" charset="-78"/>
                <a:cs typeface="Andalus" pitchFamily="18" charset="-78"/>
              </a:rPr>
              <a:t>For Fourth year Students </a:t>
            </a:r>
            <a:r>
              <a:rPr lang="en-US" sz="2800" b="1" dirty="0" smtClean="0">
                <a:solidFill>
                  <a:srgbClr val="002060"/>
                </a:solidFill>
                <a:latin typeface="Andalus" pitchFamily="18" charset="-78"/>
              </a:rPr>
              <a:t>Faculty </a:t>
            </a:r>
            <a:r>
              <a:rPr lang="en-US" sz="2800" b="1" dirty="0">
                <a:solidFill>
                  <a:srgbClr val="002060"/>
                </a:solidFill>
                <a:latin typeface="Andalus" pitchFamily="18" charset="-78"/>
              </a:rPr>
              <a:t>of Nursing South Valley University</a:t>
            </a:r>
            <a:endParaRPr lang="en-US" sz="2800" b="1" dirty="0">
              <a:solidFill>
                <a:srgbClr val="D6009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41713" y="4005263"/>
            <a:ext cx="16906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lackadder ITC" pitchFamily="82" charset="0"/>
                <a:ea typeface="SimHei" pitchFamily="49" charset="-122"/>
              </a:rPr>
              <a:t>Prepared by</a:t>
            </a:r>
            <a:endParaRPr lang="ar-EG" sz="2800" dirty="0">
              <a:solidFill>
                <a:schemeClr val="accent6">
                  <a:lumMod val="75000"/>
                </a:schemeClr>
              </a:solidFill>
              <a:latin typeface="Blackadder ITC" pitchFamily="82" charset="0"/>
              <a:ea typeface="SimHei" pitchFamily="49" charset="-122"/>
            </a:endParaRPr>
          </a:p>
        </p:txBody>
      </p:sp>
      <p:sp>
        <p:nvSpPr>
          <p:cNvPr id="3076" name="Rectangle 1"/>
          <p:cNvSpPr>
            <a:spLocks noChangeArrowheads="1"/>
          </p:cNvSpPr>
          <p:nvPr/>
        </p:nvSpPr>
        <p:spPr bwMode="auto">
          <a:xfrm>
            <a:off x="-22225" y="464185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0099"/>
                </a:solidFill>
                <a:latin typeface="Andalus" pitchFamily="18" charset="-78"/>
                <a:cs typeface="Andalus" pitchFamily="18" charset="-78"/>
              </a:rPr>
              <a:t>Dr. Hanaa I. Sabra</a:t>
            </a:r>
          </a:p>
        </p:txBody>
      </p:sp>
      <p:pic>
        <p:nvPicPr>
          <p:cNvPr id="8" name="Picture 3092" descr="svu_log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4206" y="260648"/>
            <a:ext cx="1727200" cy="11477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90" descr="tamreed logo last"/>
          <p:cNvPicPr>
            <a:picLocks noChangeAspect="1" noChangeArrowheads="1"/>
          </p:cNvPicPr>
          <p:nvPr/>
        </p:nvPicPr>
        <p:blipFill>
          <a:blip r:embed="rId4">
            <a:extLst/>
          </a:blip>
          <a:srcRect l="476" t="-337" r="476" b="-337"/>
          <a:stretch>
            <a:fillRect/>
          </a:stretch>
        </p:blipFill>
        <p:spPr bwMode="auto">
          <a:xfrm>
            <a:off x="627063" y="260648"/>
            <a:ext cx="1601787" cy="1052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2" name="E08C1394.wav">
            <a:hlinkClick r:id="" action="ppaction://media"/>
          </p:cNvPr>
          <p:cNvPicPr>
            <a:picLocks noChangeAspect="1"/>
          </p:cNvPicPr>
          <p:nvPr>
            <a:wavAudioFile r:embed="rId1" name="E08CB99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566820"/>
      </p:ext>
    </p:extLst>
  </p:cSld>
  <p:clrMapOvr>
    <a:masterClrMapping/>
  </p:clrMapOvr>
  <p:transition advTm="12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rgbClr val="C00000"/>
                </a:solidFill>
              </a:rPr>
              <a:t>The major principles of healthcare ethics</a:t>
            </a:r>
            <a:endParaRPr lang="ar-EG" sz="2800" b="1" kern="1200" dirty="0">
              <a:solidFill>
                <a:srgbClr val="C00000"/>
              </a:solidFill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318500" cy="5257800"/>
          </a:xfrm>
        </p:spPr>
        <p:txBody>
          <a:bodyPr/>
          <a:lstStyle/>
          <a:p>
            <a:pPr marL="0" indent="0" algn="just" rtl="0">
              <a:buFontTx/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</a:rPr>
              <a:t>5-Fidelity: </a:t>
            </a:r>
            <a:r>
              <a:rPr lang="en-US" sz="2800" b="1" kern="1200" dirty="0">
                <a:latin typeface="Arial" charset="0"/>
              </a:rPr>
              <a:t>Is the obligation of the individual to be faith to commandments made to self and </a:t>
            </a:r>
            <a:r>
              <a:rPr lang="en-US" sz="2800" b="1" kern="1200" dirty="0" smtClean="0">
                <a:latin typeface="Arial" charset="0"/>
              </a:rPr>
              <a:t>others.</a:t>
            </a:r>
            <a:endParaRPr lang="en-US" sz="2800" b="1" kern="1200" dirty="0">
              <a:latin typeface="Arial" charset="0"/>
            </a:endParaRPr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>
                <a:latin typeface="Arial" charset="0"/>
              </a:rPr>
              <a:t> </a:t>
            </a:r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>
                <a:latin typeface="Arial" charset="0"/>
              </a:rPr>
              <a:t>▪ In health care, it includes the professional's faithfulness or loyalty to agreements and responsibilities accepted as a part of the practice of profession. </a:t>
            </a:r>
          </a:p>
          <a:p>
            <a:pPr marL="0" indent="0" rtl="0">
              <a:buFontTx/>
              <a:buNone/>
              <a:defRPr/>
            </a:pPr>
            <a:r>
              <a:rPr lang="en-US" sz="2800" dirty="0" smtClean="0"/>
              <a:t> </a:t>
            </a:r>
          </a:p>
          <a:p>
            <a:pPr algn="l" rtl="0">
              <a:buFontTx/>
              <a:buNone/>
              <a:defRPr/>
            </a:pP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0" name="099F1503.wav">
            <a:hlinkClick r:id="" action="ppaction://media"/>
          </p:cNvPr>
          <p:cNvPicPr>
            <a:picLocks noChangeAspect="1"/>
          </p:cNvPicPr>
          <p:nvPr>
            <a:wavAudioFile r:embed="rId2" name="099F777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271805"/>
      </p:ext>
    </p:extLst>
  </p:cSld>
  <p:clrMapOvr>
    <a:masterClrMapping/>
  </p:clrMapOvr>
  <p:transition advTm="10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rgbClr val="C00000"/>
                </a:solidFill>
              </a:rPr>
              <a:t>The major principles of healthcare ethics</a:t>
            </a:r>
            <a:endParaRPr lang="ar-EG" sz="2800" b="1" kern="1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613"/>
            <a:ext cx="8101013" cy="5867400"/>
          </a:xfrm>
        </p:spPr>
        <p:txBody>
          <a:bodyPr/>
          <a:lstStyle/>
          <a:p>
            <a:pPr marL="0" indent="0" algn="just" rtl="0">
              <a:buFontTx/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</a:rPr>
              <a:t>6. </a:t>
            </a:r>
            <a:r>
              <a:rPr lang="en-US" sz="2800" b="1" dirty="0">
                <a:solidFill>
                  <a:srgbClr val="002060"/>
                </a:solidFill>
              </a:rPr>
              <a:t>Beneficence (Doing good): </a:t>
            </a:r>
            <a:r>
              <a:rPr lang="en-US" sz="2800" b="1" kern="1200" dirty="0" smtClean="0">
                <a:latin typeface="Arial" charset="0"/>
              </a:rPr>
              <a:t>The </a:t>
            </a:r>
            <a:r>
              <a:rPr lang="en-US" sz="2800" b="1" kern="1200" dirty="0">
                <a:latin typeface="Arial" charset="0"/>
              </a:rPr>
              <a:t>obligation to do good approval and commendation not harm, to other people.</a:t>
            </a:r>
          </a:p>
          <a:p>
            <a:pPr marL="0" indent="0" algn="just" rtl="0">
              <a:buFontTx/>
              <a:buNone/>
              <a:defRPr/>
            </a:pPr>
            <a:endParaRPr lang="en-US" sz="2800" b="1" kern="1200" dirty="0">
              <a:latin typeface="Arial" charset="0"/>
            </a:endParaRPr>
          </a:p>
          <a:p>
            <a:pPr marL="0" indent="0" algn="just" rtl="0">
              <a:buFontTx/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</a:rPr>
              <a:t>7-Non </a:t>
            </a:r>
            <a:r>
              <a:rPr lang="en-US" sz="2800" b="1" dirty="0">
                <a:solidFill>
                  <a:srgbClr val="002060"/>
                </a:solidFill>
              </a:rPr>
              <a:t>mal-beneficence (don’t harm</a:t>
            </a:r>
            <a:r>
              <a:rPr lang="en-US" sz="2800" b="1" dirty="0" smtClean="0">
                <a:solidFill>
                  <a:srgbClr val="002060"/>
                </a:solidFill>
              </a:rPr>
              <a:t>). </a:t>
            </a:r>
            <a:r>
              <a:rPr lang="en-US" sz="2800" b="1" kern="1200" dirty="0" smtClean="0">
                <a:latin typeface="Arial" charset="0"/>
              </a:rPr>
              <a:t>Is </a:t>
            </a:r>
            <a:r>
              <a:rPr lang="en-US" sz="2800" b="1" kern="1200" dirty="0">
                <a:latin typeface="Arial" charset="0"/>
              </a:rPr>
              <a:t>the requirement that health care providers do no harm to their patient, either intentionally or unintentionally</a:t>
            </a:r>
          </a:p>
          <a:p>
            <a:pPr marL="0" indent="0" algn="just" rtl="0">
              <a:buFontTx/>
              <a:buNone/>
              <a:defRPr/>
            </a:pPr>
            <a:endParaRPr lang="en-US" sz="2800" b="1" kern="1200" dirty="0">
              <a:latin typeface="Arial" charset="0"/>
            </a:endParaRPr>
          </a:p>
          <a:p>
            <a:pPr algn="just" rtl="0">
              <a:buFontTx/>
              <a:buNone/>
              <a:defRPr/>
            </a:pPr>
            <a:endParaRPr lang="en-US" sz="2800" b="1" dirty="0" smtClean="0">
              <a:solidFill>
                <a:srgbClr val="0000FF"/>
              </a:solidFill>
            </a:endParaRPr>
          </a:p>
          <a:p>
            <a:pPr algn="just" rtl="0">
              <a:buFontTx/>
              <a:buNone/>
              <a:defRPr/>
            </a:pPr>
            <a:endParaRPr lang="ar-EG" dirty="0"/>
          </a:p>
        </p:txBody>
      </p:sp>
      <p:pic>
        <p:nvPicPr>
          <p:cNvPr id="29" name="F8871519.wav">
            <a:hlinkClick r:id="" action="ppaction://media"/>
          </p:cNvPr>
          <p:cNvPicPr>
            <a:picLocks noChangeAspect="1"/>
          </p:cNvPicPr>
          <p:nvPr>
            <a:wavAudioFile r:embed="rId2" name="F8876CE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727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053398"/>
      </p:ext>
    </p:extLst>
  </p:cSld>
  <p:clrMapOvr>
    <a:masterClrMapping/>
  </p:clrMapOvr>
  <p:transition advTm="34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913"/>
            <a:ext cx="8459788" cy="609600"/>
          </a:xfrm>
        </p:spPr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rgbClr val="C00000"/>
                </a:solidFill>
              </a:rPr>
              <a:t>The major principles of healthcare ethics</a:t>
            </a:r>
            <a:endParaRPr lang="ar-EG" sz="2800" b="1" kern="1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2838"/>
            <a:ext cx="8172450" cy="5715000"/>
          </a:xfrm>
        </p:spPr>
        <p:txBody>
          <a:bodyPr/>
          <a:lstStyle/>
          <a:p>
            <a:pPr marL="0" indent="0" algn="just" rtl="0">
              <a:buFontTx/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</a:rPr>
              <a:t>8-Veracity or truthfulness. </a:t>
            </a:r>
            <a:r>
              <a:rPr lang="en-US" sz="2800" b="1" kern="1200" dirty="0" smtClean="0">
                <a:latin typeface="Arial" charset="0"/>
              </a:rPr>
              <a:t>Requires that the </a:t>
            </a:r>
            <a:r>
              <a:rPr lang="en-US" sz="2800" b="1" kern="1200" dirty="0">
                <a:latin typeface="Arial" charset="0"/>
              </a:rPr>
              <a:t>health care</a:t>
            </a:r>
            <a:r>
              <a:rPr lang="en-US" sz="2800" b="1" kern="1200" dirty="0" smtClean="0">
                <a:latin typeface="Arial" charset="0"/>
              </a:rPr>
              <a:t> provider tell truth and not intentionally deceive or mislead patient.</a:t>
            </a:r>
          </a:p>
          <a:p>
            <a:pPr marL="0" indent="0" algn="just" rtl="0">
              <a:buFontTx/>
              <a:buNone/>
              <a:defRPr/>
            </a:pPr>
            <a:r>
              <a:rPr lang="en-US" sz="2800" b="1" dirty="0" smtClean="0">
                <a:solidFill>
                  <a:srgbClr val="0000FF"/>
                </a:solidFill>
              </a:rPr>
              <a:t> </a:t>
            </a:r>
          </a:p>
          <a:p>
            <a:pPr marL="0" indent="0" algn="just" rtl="0">
              <a:buFontTx/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</a:rPr>
              <a:t>9-The standard of best interest: </a:t>
            </a:r>
            <a:r>
              <a:rPr lang="en-US" sz="2800" b="1" kern="1200" dirty="0" smtClean="0">
                <a:latin typeface="Arial" charset="0"/>
              </a:rPr>
              <a:t>Is </a:t>
            </a:r>
            <a:r>
              <a:rPr lang="en-US" sz="2800" b="1" kern="1200" dirty="0">
                <a:latin typeface="Arial" charset="0"/>
              </a:rPr>
              <a:t>a decision made about the individual patient health care when they are unable to make an informed decision for their own care.</a:t>
            </a:r>
          </a:p>
          <a:p>
            <a:pPr algn="just" rtl="0">
              <a:defRPr/>
            </a:pP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26" name="65661519.wav">
            <a:hlinkClick r:id="" action="ppaction://media"/>
          </p:cNvPr>
          <p:cNvPicPr>
            <a:picLocks noChangeAspect="1"/>
          </p:cNvPicPr>
          <p:nvPr>
            <a:wavAudioFile r:embed="rId2" name="6566462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961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39715"/>
      </p:ext>
    </p:extLst>
  </p:cSld>
  <p:clrMapOvr>
    <a:masterClrMapping/>
  </p:clrMapOvr>
  <p:transition advTm="39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rgbClr val="C00000"/>
                </a:solidFill>
              </a:rPr>
              <a:t>The major principles of healthcare ethics</a:t>
            </a:r>
            <a:endParaRPr lang="ar-EG" sz="2800" b="1" kern="1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613"/>
            <a:ext cx="8243888" cy="5715000"/>
          </a:xfrm>
        </p:spPr>
        <p:txBody>
          <a:bodyPr/>
          <a:lstStyle/>
          <a:p>
            <a:pPr marL="0" indent="0" algn="just" rtl="0">
              <a:buFontTx/>
              <a:buNone/>
              <a:defRPr/>
            </a:pPr>
            <a:r>
              <a:rPr lang="en-US" sz="2800" b="1" kern="1200" dirty="0" smtClean="0">
                <a:solidFill>
                  <a:srgbClr val="002060"/>
                </a:solidFill>
              </a:rPr>
              <a:t>10. Obligation: </a:t>
            </a:r>
            <a:r>
              <a:rPr lang="en-US" sz="2800" b="1" kern="1200" dirty="0" smtClean="0">
                <a:latin typeface="Arial" charset="0"/>
              </a:rPr>
              <a:t>Are </a:t>
            </a:r>
            <a:r>
              <a:rPr lang="en-US" sz="2800" b="1" kern="1200" dirty="0">
                <a:latin typeface="Arial" charset="0"/>
              </a:rPr>
              <a:t>demands made upon individual, profession, society or government to fulfill and honor the rights of others</a:t>
            </a:r>
            <a:r>
              <a:rPr lang="en-US" sz="2800" b="1" kern="1200" dirty="0" smtClean="0">
                <a:latin typeface="Arial" charset="0"/>
              </a:rPr>
              <a:t>.</a:t>
            </a:r>
          </a:p>
          <a:p>
            <a:pPr marL="0" indent="0" algn="l" rtl="0">
              <a:buFontTx/>
              <a:buNone/>
              <a:defRPr/>
            </a:pPr>
            <a:r>
              <a:rPr lang="en-US" sz="2800" b="1" kern="1200" dirty="0" smtClean="0">
                <a:solidFill>
                  <a:srgbClr val="002060"/>
                </a:solidFill>
              </a:rPr>
              <a:t>▪ </a:t>
            </a:r>
            <a:r>
              <a:rPr lang="en-US" sz="2800" b="1" kern="1200" dirty="0">
                <a:solidFill>
                  <a:srgbClr val="002060"/>
                </a:solidFill>
              </a:rPr>
              <a:t>Obligation categories:</a:t>
            </a:r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>
                <a:solidFill>
                  <a:srgbClr val="002060"/>
                </a:solidFill>
              </a:rPr>
              <a:t>1-Legal:</a:t>
            </a:r>
            <a:r>
              <a:rPr lang="en-US" sz="2800" b="1" kern="1200" dirty="0">
                <a:solidFill>
                  <a:srgbClr val="C00000"/>
                </a:solidFill>
              </a:rPr>
              <a:t> </a:t>
            </a:r>
            <a:r>
              <a:rPr lang="en-US" sz="2800" b="1" dirty="0"/>
              <a:t>F</a:t>
            </a:r>
            <a:r>
              <a:rPr lang="en-US" sz="2800" b="1" dirty="0" smtClean="0"/>
              <a:t>ormal </a:t>
            </a:r>
            <a:r>
              <a:rPr lang="en-US" sz="2800" b="1" dirty="0"/>
              <a:t>statement of law (enforceable by law</a:t>
            </a:r>
            <a:r>
              <a:rPr lang="en-US" sz="2800" b="1" dirty="0" smtClean="0"/>
              <a:t>). </a:t>
            </a:r>
          </a:p>
          <a:p>
            <a:pPr marL="0" indent="0" algn="just" rtl="0">
              <a:buFontTx/>
              <a:buNone/>
              <a:defRPr/>
            </a:pPr>
            <a:endParaRPr lang="en-US" sz="2800" b="1" kern="1200" dirty="0">
              <a:solidFill>
                <a:srgbClr val="002060"/>
              </a:solidFill>
            </a:endParaRPr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 smtClean="0">
                <a:solidFill>
                  <a:srgbClr val="002060"/>
                </a:solidFill>
              </a:rPr>
              <a:t>2-Moral</a:t>
            </a:r>
            <a:r>
              <a:rPr lang="en-US" sz="2800" b="1" kern="1200" dirty="0">
                <a:solidFill>
                  <a:srgbClr val="002060"/>
                </a:solidFill>
              </a:rPr>
              <a:t>: </a:t>
            </a:r>
            <a:r>
              <a:rPr lang="en-US" sz="2800" b="1" dirty="0"/>
              <a:t>Based on moral or ethical principle but not enforceable by law.</a:t>
            </a:r>
          </a:p>
          <a:p>
            <a:pPr marL="0" indent="0" algn="just" rtl="0">
              <a:buFontTx/>
              <a:buNone/>
              <a:defRPr/>
            </a:pPr>
            <a:endParaRPr lang="en-US" sz="2800" b="1" kern="1200" dirty="0">
              <a:latin typeface="Arial" charset="0"/>
            </a:endParaRPr>
          </a:p>
          <a:p>
            <a:pPr algn="just" rtl="0">
              <a:defRPr/>
            </a:pP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9" name="EB8F1519.wav">
            <a:hlinkClick r:id="" action="ppaction://media"/>
          </p:cNvPr>
          <p:cNvPicPr>
            <a:picLocks noChangeAspect="1"/>
          </p:cNvPicPr>
          <p:nvPr>
            <a:wavAudioFile r:embed="rId2" name="EB8FFC3B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00728"/>
      </p:ext>
    </p:extLst>
  </p:cSld>
  <p:clrMapOvr>
    <a:masterClrMapping/>
  </p:clrMapOvr>
  <p:transition advTm="33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913"/>
            <a:ext cx="8686800" cy="639762"/>
          </a:xfrm>
        </p:spPr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rgbClr val="C00000"/>
                </a:solidFill>
              </a:rPr>
              <a:t>The major principles of healthcare ethics</a:t>
            </a:r>
            <a:endParaRPr lang="ar-EG" sz="2800" b="1" kern="1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613"/>
            <a:ext cx="8243888" cy="5562600"/>
          </a:xfrm>
        </p:spPr>
        <p:txBody>
          <a:bodyPr/>
          <a:lstStyle/>
          <a:p>
            <a:pPr marL="0" indent="0" algn="just" rtl="0">
              <a:buFontTx/>
              <a:buNone/>
              <a:defRPr/>
            </a:pPr>
            <a:r>
              <a:rPr lang="en-US" sz="28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11-Freedom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  <a:r>
              <a:rPr lang="en-US" sz="2800" b="1" dirty="0" smtClean="0"/>
              <a:t>Nurses </a:t>
            </a:r>
            <a:r>
              <a:rPr lang="en-US" sz="2800" b="1" dirty="0"/>
              <a:t>as a group believe that patients should have greater freedom of choice within the nation's health care systems</a:t>
            </a:r>
            <a:r>
              <a:rPr lang="en-US" sz="2800" b="1" dirty="0" smtClean="0"/>
              <a:t>.</a:t>
            </a:r>
          </a:p>
          <a:p>
            <a:pPr marL="0" indent="0" algn="just" rtl="0">
              <a:buFontTx/>
              <a:buNone/>
              <a:defRPr/>
            </a:pPr>
            <a:endParaRPr lang="en-US" sz="2800" b="1" dirty="0"/>
          </a:p>
          <a:p>
            <a:pPr marL="0" indent="0" algn="just" rtl="0">
              <a:buFontTx/>
              <a:buNone/>
              <a:defRPr/>
            </a:pPr>
            <a:r>
              <a:rPr lang="en-US" sz="2800" b="1" dirty="0">
                <a:solidFill>
                  <a:srgbClr val="002060"/>
                </a:solidFill>
              </a:rPr>
              <a:t>12-Confidentiality:</a:t>
            </a:r>
          </a:p>
          <a:p>
            <a:pPr marL="0" indent="0" algn="just" rtl="0">
              <a:buFontTx/>
              <a:buNone/>
              <a:defRPr/>
            </a:pPr>
            <a:r>
              <a:rPr lang="en-US" sz="2800" b="1" dirty="0"/>
              <a:t>-Nurses should practice confidentiality to decrease patient vulnerability.</a:t>
            </a:r>
          </a:p>
          <a:p>
            <a:pPr marL="0" indent="0" algn="just" rtl="0">
              <a:buFontTx/>
              <a:buNone/>
              <a:defRPr/>
            </a:pPr>
            <a:endParaRPr lang="en-US" sz="2800" b="1" dirty="0"/>
          </a:p>
          <a:p>
            <a:pPr marL="0" indent="0" algn="l" rtl="0">
              <a:buFontTx/>
              <a:buNone/>
              <a:defRPr/>
            </a:pPr>
            <a:endParaRPr lang="en-US" sz="2800" b="1" dirty="0">
              <a:solidFill>
                <a:srgbClr val="0000FF"/>
              </a:solidFill>
            </a:endParaRPr>
          </a:p>
          <a:p>
            <a:pPr algn="l" rtl="0">
              <a:buFontTx/>
              <a:buNone/>
              <a:defRPr/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30" name="63E31534.wav">
            <a:hlinkClick r:id="" action="ppaction://media"/>
          </p:cNvPr>
          <p:cNvPicPr>
            <a:picLocks noChangeAspect="1"/>
          </p:cNvPicPr>
          <p:nvPr>
            <a:wavAudioFile r:embed="rId2" name="63E3206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6314429"/>
      </p:ext>
    </p:extLst>
  </p:cSld>
  <p:clrMapOvr>
    <a:masterClrMapping/>
  </p:clrMapOvr>
  <p:transition advTm="27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1246974531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59159303"/>
      </p:ext>
    </p:extLst>
  </p:cSld>
  <p:clrMapOvr>
    <a:masterClrMapping/>
  </p:clrMapOvr>
  <p:transition spd="med">
    <p:wedg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5" y="188913"/>
            <a:ext cx="82296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b="1" kern="1200" dirty="0" smtClean="0">
                <a:solidFill>
                  <a:srgbClr val="C00000"/>
                </a:solidFill>
              </a:rPr>
              <a:t>Outlines</a:t>
            </a:r>
            <a:endParaRPr lang="ar-EG" dirty="0"/>
          </a:p>
        </p:txBody>
      </p:sp>
      <p:sp>
        <p:nvSpPr>
          <p:cNvPr id="3" name="Rectangle 2"/>
          <p:cNvSpPr/>
          <p:nvPr/>
        </p:nvSpPr>
        <p:spPr>
          <a:xfrm>
            <a:off x="-34925" y="609600"/>
            <a:ext cx="9144000" cy="7121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rtl="0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C00000"/>
                </a:solidFill>
              </a:rPr>
              <a:t>Definitions.</a:t>
            </a:r>
            <a:endParaRPr lang="en-US" sz="2000" dirty="0">
              <a:solidFill>
                <a:srgbClr val="C00000"/>
              </a:solidFill>
            </a:endParaRPr>
          </a:p>
          <a:p>
            <a:pPr marL="342900" indent="-342900" algn="l" rtl="0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C00000"/>
                </a:solidFill>
              </a:rPr>
              <a:t>Ethical </a:t>
            </a:r>
            <a:r>
              <a:rPr lang="en-US" sz="2000" dirty="0">
                <a:solidFill>
                  <a:srgbClr val="C00000"/>
                </a:solidFill>
              </a:rPr>
              <a:t>Principles 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</a:p>
          <a:p>
            <a:pPr algn="l" rtl="0">
              <a:defRPr/>
            </a:pPr>
            <a:r>
              <a:rPr lang="en-US" sz="2000" dirty="0">
                <a:solidFill>
                  <a:srgbClr val="0000FF"/>
                </a:solidFill>
              </a:rPr>
              <a:t>       </a:t>
            </a:r>
            <a:r>
              <a:rPr lang="en-US" sz="2000" dirty="0"/>
              <a:t>1- Rights.</a:t>
            </a:r>
          </a:p>
          <a:p>
            <a:pPr algn="l" rtl="0">
              <a:defRPr/>
            </a:pPr>
            <a:r>
              <a:rPr lang="en-US" sz="2000" dirty="0"/>
              <a:t>       2- Autonomy.</a:t>
            </a:r>
          </a:p>
          <a:p>
            <a:pPr algn="l" rtl="0">
              <a:defRPr/>
            </a:pPr>
            <a:r>
              <a:rPr lang="en-US" sz="2000" dirty="0"/>
              <a:t>      3- Competence.</a:t>
            </a:r>
          </a:p>
          <a:p>
            <a:pPr algn="l" rtl="0">
              <a:defRPr/>
            </a:pPr>
            <a:r>
              <a:rPr lang="en-US" sz="2000" dirty="0"/>
              <a:t>      4- Justice fairness/ equity.</a:t>
            </a:r>
          </a:p>
          <a:p>
            <a:pPr algn="l" rtl="0">
              <a:defRPr/>
            </a:pPr>
            <a:r>
              <a:rPr lang="en-US" sz="2000" dirty="0"/>
              <a:t>      5-Fidelity.</a:t>
            </a:r>
          </a:p>
          <a:p>
            <a:pPr algn="l" rtl="0">
              <a:defRPr/>
            </a:pPr>
            <a:r>
              <a:rPr lang="en-US" sz="2000" dirty="0"/>
              <a:t>      6- Beneficence.</a:t>
            </a:r>
          </a:p>
          <a:p>
            <a:pPr algn="l" rtl="0">
              <a:defRPr/>
            </a:pPr>
            <a:r>
              <a:rPr lang="en-US" sz="2000" dirty="0"/>
              <a:t>      7- Non mal beneficence.</a:t>
            </a:r>
          </a:p>
          <a:p>
            <a:pPr algn="l" rtl="0">
              <a:defRPr/>
            </a:pPr>
            <a:r>
              <a:rPr lang="en-US" sz="2000" dirty="0"/>
              <a:t>      8- Veracity or truthfulness.</a:t>
            </a:r>
          </a:p>
          <a:p>
            <a:pPr algn="l" rtl="0">
              <a:defRPr/>
            </a:pPr>
            <a:r>
              <a:rPr lang="en-US" sz="2000" dirty="0"/>
              <a:t>      9- The standard of best interest:</a:t>
            </a:r>
          </a:p>
          <a:p>
            <a:pPr algn="l" rtl="0">
              <a:defRPr/>
            </a:pPr>
            <a:r>
              <a:rPr lang="en-US" sz="2000" dirty="0"/>
              <a:t>     10- Obligation.</a:t>
            </a:r>
          </a:p>
          <a:p>
            <a:pPr algn="l" rtl="0">
              <a:defRPr/>
            </a:pPr>
            <a:r>
              <a:rPr lang="en-US" sz="2000" dirty="0"/>
              <a:t>     11- Freedom.           </a:t>
            </a:r>
          </a:p>
          <a:p>
            <a:pPr algn="l" rtl="0">
              <a:defRPr/>
            </a:pPr>
            <a:r>
              <a:rPr lang="en-US" sz="2000" dirty="0"/>
              <a:t>     12- Confidentiality.</a:t>
            </a:r>
          </a:p>
          <a:p>
            <a:pPr marL="342900" indent="-342900" algn="l" rtl="0"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C00000"/>
                </a:solidFill>
              </a:rPr>
              <a:t>Responsibility of the nurse</a:t>
            </a:r>
          </a:p>
          <a:p>
            <a:pPr algn="l" rtl="0">
              <a:defRPr/>
            </a:pPr>
            <a:r>
              <a:rPr lang="en-US" sz="2000" dirty="0">
                <a:solidFill>
                  <a:srgbClr val="0000FF"/>
                </a:solidFill>
              </a:rPr>
              <a:t> </a:t>
            </a:r>
            <a:endParaRPr lang="en-US" sz="2400" dirty="0">
              <a:solidFill>
                <a:srgbClr val="0000FF"/>
              </a:solidFill>
            </a:endParaRPr>
          </a:p>
          <a:p>
            <a:pPr rtl="0">
              <a:defRPr/>
            </a:pPr>
            <a:r>
              <a:rPr lang="en-US" sz="2800" dirty="0"/>
              <a:t> </a:t>
            </a:r>
          </a:p>
          <a:p>
            <a:pPr rtl="0">
              <a:defRPr/>
            </a:pPr>
            <a:r>
              <a:rPr lang="en-US" sz="2800" dirty="0"/>
              <a:t> </a:t>
            </a:r>
          </a:p>
        </p:txBody>
      </p:sp>
      <p:pic>
        <p:nvPicPr>
          <p:cNvPr id="4" name="1DB31425.wav">
            <a:hlinkClick r:id="" action="ppaction://media"/>
          </p:cNvPr>
          <p:cNvPicPr>
            <a:picLocks noChangeAspect="1"/>
          </p:cNvPicPr>
          <p:nvPr>
            <a:wavAudioFile r:embed="rId1" name="1DB3F20C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332133"/>
      </p:ext>
    </p:extLst>
  </p:cSld>
  <p:clrMapOvr>
    <a:masterClrMapping/>
  </p:clrMapOvr>
  <p:transition spd="slow" advTm="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17600"/>
            <a:ext cx="8316913" cy="5562600"/>
          </a:xfrm>
        </p:spPr>
        <p:txBody>
          <a:bodyPr/>
          <a:lstStyle/>
          <a:p>
            <a:pPr marL="0" indent="0" algn="just" rtl="0">
              <a:buFontTx/>
              <a:buNone/>
              <a:defRPr/>
            </a:pPr>
            <a:endParaRPr lang="en-US" sz="2800" b="1" dirty="0" smtClean="0">
              <a:solidFill>
                <a:srgbClr val="C00000"/>
              </a:solidFill>
            </a:endParaRPr>
          </a:p>
          <a:p>
            <a:pPr marL="0" indent="0" algn="just" rtl="0">
              <a:buFontTx/>
              <a:buNone/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▪ </a:t>
            </a:r>
            <a:r>
              <a:rPr lang="en-US" sz="2800" b="1" dirty="0">
                <a:solidFill>
                  <a:srgbClr val="C00000"/>
                </a:solidFill>
              </a:rPr>
              <a:t>Ethical principles </a:t>
            </a:r>
            <a:r>
              <a:rPr lang="en-US" sz="2800" b="1" kern="1200" dirty="0">
                <a:latin typeface="Arial" charset="0"/>
              </a:rPr>
              <a:t>are rules, </a:t>
            </a:r>
            <a:r>
              <a:rPr lang="en-US" sz="2800" b="1" kern="1200" dirty="0" smtClean="0">
                <a:latin typeface="Arial" charset="0"/>
              </a:rPr>
              <a:t>standards or </a:t>
            </a:r>
            <a:r>
              <a:rPr lang="en-US" sz="2800" b="1" kern="1200" dirty="0">
                <a:latin typeface="Arial" charset="0"/>
              </a:rPr>
              <a:t>guidelines for action that are derived </a:t>
            </a:r>
            <a:r>
              <a:rPr lang="en-US" sz="2800" b="1" kern="1200" dirty="0" smtClean="0">
                <a:latin typeface="Arial" charset="0"/>
              </a:rPr>
              <a:t>from </a:t>
            </a:r>
            <a:r>
              <a:rPr lang="en-US" sz="2800" b="1" kern="1200" dirty="0">
                <a:latin typeface="Arial" charset="0"/>
              </a:rPr>
              <a:t>theoretical propositions about what is </a:t>
            </a:r>
            <a:r>
              <a:rPr lang="en-US" sz="2800" b="1" kern="1200" dirty="0" smtClean="0">
                <a:latin typeface="Arial" charset="0"/>
              </a:rPr>
              <a:t>good for </a:t>
            </a:r>
            <a:r>
              <a:rPr lang="en-US" sz="2800" b="1" kern="1200" dirty="0">
                <a:latin typeface="Arial" charset="0"/>
              </a:rPr>
              <a:t>human goals.</a:t>
            </a:r>
          </a:p>
        </p:txBody>
      </p:sp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1392238" y="127000"/>
            <a:ext cx="5181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ar-EG" sz="4400" b="1" kern="10">
              <a:ln w="19050">
                <a:pattFill prst="sphere">
                  <a:fgClr>
                    <a:srgbClr val="99CCFF"/>
                  </a:fgClr>
                  <a:bgClr>
                    <a:srgbClr val="FFFFFF"/>
                  </a:bgClr>
                </a:patt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074738" y="611188"/>
            <a:ext cx="6376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Definition</a:t>
            </a:r>
            <a:r>
              <a:rPr lang="en-US" sz="3200">
                <a:solidFill>
                  <a:srgbClr val="C00000"/>
                </a:solidFill>
              </a:rPr>
              <a:t> </a:t>
            </a:r>
            <a:r>
              <a:rPr lang="en-US" sz="3200" b="1">
                <a:solidFill>
                  <a:srgbClr val="C00000"/>
                </a:solidFill>
              </a:rPr>
              <a:t>of Ethical principles </a:t>
            </a:r>
            <a:endParaRPr lang="ar-EG" sz="3200" b="1">
              <a:solidFill>
                <a:srgbClr val="C00000"/>
              </a:solidFill>
            </a:endParaRPr>
          </a:p>
        </p:txBody>
      </p:sp>
      <p:pic>
        <p:nvPicPr>
          <p:cNvPr id="7185" name="FF0F1472.wav">
            <a:hlinkClick r:id="" action="ppaction://media"/>
          </p:cNvPr>
          <p:cNvPicPr>
            <a:picLocks noChangeAspect="1"/>
          </p:cNvPicPr>
          <p:nvPr>
            <a:wavAudioFile r:embed="rId2" name="FF0F459C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394071"/>
      </p:ext>
    </p:extLst>
  </p:cSld>
  <p:clrMapOvr>
    <a:masterClrMapping/>
  </p:clrMapOvr>
  <p:transition spd="slow" advTm="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5"/>
                </p:tgtEl>
              </p:cMediaNode>
            </p:audio>
          </p:childTnLst>
        </p:cTn>
      </p:par>
    </p:tnLst>
    <p:bldLst>
      <p:bldP spid="71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604838"/>
          </a:xfrm>
        </p:spPr>
        <p:txBody>
          <a:bodyPr/>
          <a:lstStyle/>
          <a:p>
            <a:pPr rtl="0">
              <a:defRPr/>
            </a:pPr>
            <a:r>
              <a:rPr lang="en-US" sz="3200" b="1" kern="1200" dirty="0" smtClean="0">
                <a:solidFill>
                  <a:srgbClr val="C00000"/>
                </a:solidFill>
              </a:rPr>
              <a:t> Purposes </a:t>
            </a:r>
            <a:r>
              <a:rPr lang="en-US" sz="3200" b="1" kern="1200" dirty="0">
                <a:solidFill>
                  <a:srgbClr val="C00000"/>
                </a:solidFill>
              </a:rPr>
              <a:t>of Ethical </a:t>
            </a:r>
            <a:r>
              <a:rPr lang="en-US" sz="3200" b="1" kern="1200" dirty="0" smtClean="0">
                <a:solidFill>
                  <a:srgbClr val="C00000"/>
                </a:solidFill>
              </a:rPr>
              <a:t>principles</a:t>
            </a:r>
            <a:endParaRPr lang="ar-EG" sz="3200" b="1" kern="1200" dirty="0">
              <a:solidFill>
                <a:srgbClr val="C00000"/>
              </a:solidFill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7938" y="908050"/>
            <a:ext cx="8181975" cy="5181600"/>
          </a:xfrm>
        </p:spPr>
        <p:txBody>
          <a:bodyPr/>
          <a:lstStyle/>
          <a:p>
            <a:pPr marL="514350" indent="-514350" algn="just" rtl="0">
              <a:buClr>
                <a:schemeClr val="accent2"/>
              </a:buClr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kern="1200" dirty="0">
                <a:latin typeface="Arial" charset="0"/>
              </a:rPr>
              <a:t>Establishes standards for the behavior of nurses </a:t>
            </a:r>
          </a:p>
          <a:p>
            <a:pPr marL="514350" indent="-514350" algn="just" rtl="0">
              <a:buFont typeface="+mj-lt"/>
              <a:buAutoNum type="arabicPeriod"/>
              <a:defRPr/>
            </a:pPr>
            <a:r>
              <a:rPr lang="en-US" sz="2800" b="1" kern="1200" dirty="0">
                <a:latin typeface="Arial" charset="0"/>
              </a:rPr>
              <a:t> Provides a general guidelines for nursing actions in ethical dilemma. </a:t>
            </a:r>
          </a:p>
          <a:p>
            <a:pPr marL="514350" indent="-514350" algn="just" rtl="0">
              <a:buFont typeface="+mj-lt"/>
              <a:buAutoNum type="arabicPeriod"/>
              <a:defRPr/>
            </a:pPr>
            <a:r>
              <a:rPr lang="en-US" sz="2800" b="1" kern="1200" dirty="0">
                <a:latin typeface="Arial" charset="0"/>
              </a:rPr>
              <a:t> Helps to distinguish between right and wrong at a given time. </a:t>
            </a:r>
          </a:p>
          <a:p>
            <a:pPr marL="514350" indent="-514350" algn="just" rtl="0">
              <a:buFont typeface="+mj-lt"/>
              <a:buAutoNum type="arabicPeriod"/>
              <a:defRPr/>
            </a:pPr>
            <a:r>
              <a:rPr lang="en-US" sz="2800" b="1" kern="1200" dirty="0">
                <a:latin typeface="Arial" charset="0"/>
              </a:rPr>
              <a:t> Enables to take correct and uniform decision within groups. </a:t>
            </a:r>
          </a:p>
          <a:p>
            <a:pPr marL="514350" indent="-514350" algn="just" rtl="0">
              <a:buFont typeface="+mj-lt"/>
              <a:buAutoNum type="arabicPeriod"/>
              <a:defRPr/>
            </a:pPr>
            <a:r>
              <a:rPr lang="en-US" sz="2800" b="1" kern="1200" dirty="0">
                <a:latin typeface="Arial" charset="0"/>
              </a:rPr>
              <a:t> Helps to protect the rights of individuals, families, community and the nurses</a:t>
            </a:r>
          </a:p>
          <a:p>
            <a:pPr marL="514350" indent="-514350" algn="just" rtl="0">
              <a:buFont typeface="+mj-lt"/>
              <a:buAutoNum type="arabicPeriod"/>
              <a:defRPr/>
            </a:pPr>
            <a:endParaRPr lang="ar-EG" sz="2800" b="1" kern="1200" dirty="0">
              <a:latin typeface="Arial" charset="0"/>
            </a:endParaRPr>
          </a:p>
        </p:txBody>
      </p:sp>
      <p:pic>
        <p:nvPicPr>
          <p:cNvPr id="29" name="37E41472.wav">
            <a:hlinkClick r:id="" action="ppaction://media"/>
          </p:cNvPr>
          <p:cNvPicPr>
            <a:picLocks noChangeAspect="1"/>
          </p:cNvPicPr>
          <p:nvPr>
            <a:wavAudioFile r:embed="rId2" name="37E4F92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065937"/>
      </p:ext>
    </p:extLst>
  </p:cSld>
  <p:clrMapOvr>
    <a:masterClrMapping/>
  </p:clrMapOvr>
  <p:transition advTm="62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813"/>
            <a:ext cx="8015288" cy="585787"/>
          </a:xfrm>
        </p:spPr>
        <p:txBody>
          <a:bodyPr/>
          <a:lstStyle/>
          <a:p>
            <a:pPr>
              <a:defRPr/>
            </a:pPr>
            <a:r>
              <a:rPr lang="en-US" sz="2800" b="1" kern="1200" dirty="0" smtClean="0">
                <a:solidFill>
                  <a:srgbClr val="C00000"/>
                </a:solidFill>
              </a:rPr>
              <a:t>The major principles of healthcare ethics</a:t>
            </a:r>
            <a:endParaRPr lang="ar-EG" sz="2800" b="1" kern="1200" dirty="0">
              <a:solidFill>
                <a:srgbClr val="C00000"/>
              </a:solidFill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-20638" y="1412875"/>
            <a:ext cx="8553451" cy="5791200"/>
          </a:xfrm>
        </p:spPr>
        <p:txBody>
          <a:bodyPr/>
          <a:lstStyle/>
          <a:p>
            <a:pPr marL="0" indent="0" algn="just" rtl="0">
              <a:lnSpc>
                <a:spcPct val="150000"/>
              </a:lnSpc>
              <a:buFontTx/>
              <a:buNone/>
              <a:defRPr/>
            </a:pPr>
            <a:r>
              <a:rPr lang="en-US" sz="2800" b="1" u="sng" kern="1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1-Rights:</a:t>
            </a:r>
            <a:r>
              <a:rPr lang="en-US" sz="2800" b="1" kern="1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kern="1200" dirty="0">
                <a:latin typeface="Arial" charset="0"/>
              </a:rPr>
              <a:t>An </a:t>
            </a:r>
            <a:r>
              <a:rPr lang="en-US" sz="2800" b="1" kern="1200" dirty="0" smtClean="0">
                <a:latin typeface="Arial" charset="0"/>
              </a:rPr>
              <a:t>entitlement: e. g., a </a:t>
            </a:r>
            <a:r>
              <a:rPr lang="en-US" sz="2800" b="1" kern="1200" dirty="0">
                <a:latin typeface="Arial" charset="0"/>
              </a:rPr>
              <a:t>nurses' entitlement to freely express personal beliefs and performances by voting in a political election.</a:t>
            </a:r>
          </a:p>
          <a:p>
            <a:pPr marL="0" indent="0" algn="just" rtl="0">
              <a:lnSpc>
                <a:spcPct val="150000"/>
              </a:lnSpc>
              <a:buFontTx/>
              <a:buNone/>
              <a:defRPr/>
            </a:pPr>
            <a:endParaRPr lang="en-US" sz="2800" b="1" dirty="0" smtClean="0"/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 smtClean="0">
                <a:latin typeface="Arial" charset="0"/>
              </a:rPr>
              <a:t>.</a:t>
            </a:r>
            <a:endParaRPr lang="en-US" sz="2800" b="1" kern="1200" dirty="0">
              <a:latin typeface="Arial" charset="0"/>
            </a:endParaRPr>
          </a:p>
        </p:txBody>
      </p:sp>
      <p:pic>
        <p:nvPicPr>
          <p:cNvPr id="8" name="C5771472.wav">
            <a:hlinkClick r:id="" action="ppaction://media"/>
          </p:cNvPr>
          <p:cNvPicPr>
            <a:picLocks noChangeAspect="1"/>
          </p:cNvPicPr>
          <p:nvPr>
            <a:wavAudioFile r:embed="rId2" name="C57790B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656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429870"/>
      </p:ext>
    </p:extLst>
  </p:cSld>
  <p:clrMapOvr>
    <a:masterClrMapping/>
  </p:clrMapOvr>
  <p:transition advTm="3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413" y="188913"/>
            <a:ext cx="9144001" cy="585787"/>
          </a:xfrm>
        </p:spPr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rgbClr val="C00000"/>
                </a:solidFill>
              </a:rPr>
              <a:t>The major principles of healthcare ethics</a:t>
            </a:r>
            <a:endParaRPr lang="ar-EG" sz="2800" b="1" kern="1200" dirty="0">
              <a:solidFill>
                <a:srgbClr val="C00000"/>
              </a:solidFill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0" y="908050"/>
            <a:ext cx="8459788" cy="5791200"/>
          </a:xfrm>
        </p:spPr>
        <p:txBody>
          <a:bodyPr/>
          <a:lstStyle/>
          <a:p>
            <a:pPr marL="0" indent="0" algn="just" rtl="0">
              <a:buFontTx/>
              <a:buNone/>
              <a:defRPr/>
            </a:pPr>
            <a:r>
              <a:rPr lang="en-US" sz="2800" b="1" u="sng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Types of rights</a:t>
            </a:r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1-Conventional</a:t>
            </a:r>
            <a:r>
              <a:rPr lang="en-US" sz="28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800" b="1" kern="1200" dirty="0" smtClean="0">
                <a:latin typeface="Arial" charset="0"/>
              </a:rPr>
              <a:t>welfare/legal </a:t>
            </a:r>
            <a:r>
              <a:rPr lang="en-US" sz="2800" b="1" kern="1200" dirty="0">
                <a:latin typeface="Arial" charset="0"/>
              </a:rPr>
              <a:t>rights: These rights are guaranteed by law, </a:t>
            </a:r>
            <a:r>
              <a:rPr lang="en-US" sz="28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e. g, </a:t>
            </a:r>
            <a:r>
              <a:rPr lang="en-US" sz="2800" b="1" kern="1200" dirty="0">
                <a:latin typeface="Arial" charset="0"/>
              </a:rPr>
              <a:t>the right for contract for </a:t>
            </a:r>
            <a:r>
              <a:rPr lang="en-US" sz="2800" b="1" kern="1200" dirty="0" smtClean="0">
                <a:latin typeface="Arial" charset="0"/>
              </a:rPr>
              <a:t>services, </a:t>
            </a:r>
          </a:p>
          <a:p>
            <a:pPr marL="0" indent="0" algn="just" rtl="0">
              <a:buFontTx/>
              <a:buNone/>
              <a:defRPr/>
            </a:pPr>
            <a:endParaRPr lang="en-US" sz="2800" b="1" kern="1200" dirty="0">
              <a:latin typeface="Arial" charset="0"/>
            </a:endParaRPr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2-Moral/ ethical rights: </a:t>
            </a:r>
            <a:r>
              <a:rPr lang="en-US" sz="2800" b="1" kern="1200" dirty="0" smtClean="0">
                <a:latin typeface="Arial" charset="0"/>
              </a:rPr>
              <a:t>Not enforceable by law</a:t>
            </a:r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 smtClean="0">
                <a:latin typeface="Arial" charset="0"/>
              </a:rPr>
              <a:t>-Drive from human nature and dependent on environment circumstances, </a:t>
            </a:r>
            <a:r>
              <a:rPr lang="en-US" sz="2800" b="1" kern="12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e. g., </a:t>
            </a:r>
            <a:r>
              <a:rPr lang="en-US" sz="2800" b="1" kern="1200" dirty="0" smtClean="0">
                <a:latin typeface="Arial" charset="0"/>
              </a:rPr>
              <a:t>the right to life.</a:t>
            </a:r>
            <a:endParaRPr lang="en-US" sz="2800" b="1" kern="1200" dirty="0">
              <a:latin typeface="Arial" charset="0"/>
            </a:endParaRPr>
          </a:p>
        </p:txBody>
      </p:sp>
      <p:pic>
        <p:nvPicPr>
          <p:cNvPr id="7" name="C5771487.wav">
            <a:hlinkClick r:id="" action="ppaction://media"/>
          </p:cNvPr>
          <p:cNvPicPr>
            <a:picLocks noChangeAspect="1"/>
          </p:cNvPicPr>
          <p:nvPr>
            <a:wavAudioFile r:embed="rId2" name="C57790B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656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480175"/>
      </p:ext>
    </p:extLst>
  </p:cSld>
  <p:clrMapOvr>
    <a:masterClrMapping/>
  </p:clrMapOvr>
  <p:transition advTm="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8" y="115888"/>
            <a:ext cx="8686800" cy="792162"/>
          </a:xfrm>
        </p:spPr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rgbClr val="C00000"/>
                </a:solidFill>
              </a:rPr>
              <a:t>The major principles of healthcare ethics</a:t>
            </a:r>
            <a:endParaRPr lang="ar-EG" sz="2800" b="1" kern="1200" dirty="0">
              <a:solidFill>
                <a:srgbClr val="C00000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1113" y="1066800"/>
            <a:ext cx="9144000" cy="5791200"/>
          </a:xfrm>
        </p:spPr>
        <p:txBody>
          <a:bodyPr/>
          <a:lstStyle/>
          <a:p>
            <a:pPr marL="0" indent="0" algn="l" rtl="0">
              <a:buFontTx/>
              <a:buNone/>
              <a:defRPr/>
            </a:pPr>
            <a:r>
              <a:rPr lang="en-US" sz="2800" b="1" kern="1200" dirty="0" smtClean="0">
                <a:latin typeface="+mj-lt"/>
                <a:ea typeface="+mj-ea"/>
                <a:cs typeface="+mj-cs"/>
              </a:rPr>
              <a:t>▪ To protect patient rights, use the following:-</a:t>
            </a:r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 smtClean="0">
                <a:latin typeface="Arial" charset="0"/>
              </a:rPr>
              <a:t>1-Establish </a:t>
            </a:r>
            <a:r>
              <a:rPr lang="en-US" sz="2800" b="1" kern="1200" dirty="0">
                <a:latin typeface="Arial" charset="0"/>
              </a:rPr>
              <a:t>a therapeutic relationship.</a:t>
            </a:r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>
                <a:latin typeface="Arial" charset="0"/>
              </a:rPr>
              <a:t>2-Communicate</a:t>
            </a:r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>
                <a:latin typeface="Arial" charset="0"/>
              </a:rPr>
              <a:t>3-Educate</a:t>
            </a:r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>
                <a:latin typeface="Arial" charset="0"/>
              </a:rPr>
              <a:t>4-Maintain confidentiality</a:t>
            </a:r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>
                <a:latin typeface="Arial" charset="0"/>
              </a:rPr>
              <a:t>5-Respect the patient's right to refuse.</a:t>
            </a:r>
          </a:p>
          <a:p>
            <a:pPr marL="0" indent="0" algn="just" rtl="0">
              <a:buFontTx/>
              <a:buNone/>
              <a:defRPr/>
            </a:pPr>
            <a:r>
              <a:rPr lang="en-US" sz="2800" b="1" kern="1200" dirty="0">
                <a:latin typeface="Arial" charset="0"/>
              </a:rPr>
              <a:t> </a:t>
            </a:r>
          </a:p>
          <a:p>
            <a:pPr algn="just" rtl="0">
              <a:defRPr/>
            </a:pPr>
            <a:endParaRPr lang="en-US" dirty="0" smtClean="0"/>
          </a:p>
          <a:p>
            <a:pPr algn="just" rtl="0">
              <a:buFontTx/>
              <a:buNone/>
              <a:defRPr/>
            </a:pPr>
            <a:endParaRPr lang="en-US" dirty="0" smtClean="0"/>
          </a:p>
        </p:txBody>
      </p:sp>
      <p:pic>
        <p:nvPicPr>
          <p:cNvPr id="13314" name="E50F1487.wav">
            <a:hlinkClick r:id="" action="ppaction://media"/>
          </p:cNvPr>
          <p:cNvPicPr>
            <a:picLocks noChangeAspect="1"/>
          </p:cNvPicPr>
          <p:nvPr>
            <a:wavAudioFile r:embed="rId2" name="E50F19C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505293"/>
      </p:ext>
    </p:extLst>
  </p:cSld>
  <p:clrMapOvr>
    <a:masterClrMapping/>
  </p:clrMapOvr>
  <p:transition advTm="545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6868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b="1" kern="1200" dirty="0">
                <a:solidFill>
                  <a:srgbClr val="C00000"/>
                </a:solidFill>
              </a:rPr>
              <a:t>The major principles of healthcare ethics</a:t>
            </a:r>
            <a:endParaRPr lang="ar-EG" sz="2800" b="1" kern="1200" dirty="0">
              <a:solidFill>
                <a:srgbClr val="C00000"/>
              </a:solidFill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9050" y="869950"/>
            <a:ext cx="8604250" cy="5791200"/>
          </a:xfrm>
        </p:spPr>
        <p:txBody>
          <a:bodyPr/>
          <a:lstStyle/>
          <a:p>
            <a:pPr marL="0" indent="0" algn="just" rtl="0">
              <a:buFontTx/>
              <a:buNone/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</a:rPr>
              <a:t>. Autonomy</a:t>
            </a:r>
            <a:r>
              <a:rPr lang="en-US" sz="2400" b="1" dirty="0">
                <a:solidFill>
                  <a:srgbClr val="C00000"/>
                </a:solidFill>
              </a:rPr>
              <a:t>: </a:t>
            </a:r>
            <a:r>
              <a:rPr lang="en-US" sz="2400" b="1" kern="1200" dirty="0"/>
              <a:t>Is the right of self-determination, interdependency and freedom</a:t>
            </a:r>
            <a:r>
              <a:rPr lang="en-US" sz="2400" b="1" kern="1200" dirty="0" smtClean="0"/>
              <a:t>.</a:t>
            </a:r>
          </a:p>
          <a:p>
            <a:pPr marL="0" indent="0" algn="just" rtl="0">
              <a:buFontTx/>
              <a:buNone/>
              <a:defRPr/>
            </a:pPr>
            <a:endParaRPr lang="en-US" sz="2400" b="1" kern="1200" dirty="0" smtClean="0"/>
          </a:p>
          <a:p>
            <a:pPr marL="0" indent="0" algn="just" rtl="0">
              <a:buFontTx/>
              <a:buNone/>
              <a:defRPr/>
            </a:pPr>
            <a:r>
              <a:rPr lang="en-US" sz="2400" b="1" kern="1200" dirty="0"/>
              <a:t>▪Autonomy requires that health personnel obtain informed consent for treatment and participation in research; the following are required to give;</a:t>
            </a:r>
          </a:p>
          <a:p>
            <a:pPr marL="0" indent="0" algn="l" rtl="0">
              <a:buFontTx/>
              <a:buNone/>
              <a:defRPr/>
            </a:pPr>
            <a:r>
              <a:rPr lang="en-US" sz="2400" dirty="0" smtClean="0"/>
              <a:t>      </a:t>
            </a:r>
            <a:r>
              <a:rPr lang="en-US" sz="2400" b="1" kern="1200" dirty="0" smtClean="0"/>
              <a:t>1. Understanding</a:t>
            </a:r>
          </a:p>
          <a:p>
            <a:pPr marL="0" indent="0" algn="l" rtl="0">
              <a:buFontTx/>
              <a:buNone/>
              <a:defRPr/>
            </a:pPr>
            <a:r>
              <a:rPr lang="en-US" sz="2400" b="1" kern="1200" dirty="0" smtClean="0"/>
              <a:t>      2. Voluntary agreement</a:t>
            </a:r>
          </a:p>
          <a:p>
            <a:pPr marL="0" indent="0" algn="just" rtl="0">
              <a:buFontTx/>
              <a:buNone/>
              <a:defRPr/>
            </a:pPr>
            <a:endParaRPr lang="en-US" sz="2400" b="1" kern="1200" dirty="0" smtClean="0"/>
          </a:p>
          <a:p>
            <a:pPr algn="just" rtl="0">
              <a:buFont typeface="Arial" pitchFamily="34" charset="0"/>
              <a:buChar char="•"/>
              <a:defRPr/>
            </a:pPr>
            <a:r>
              <a:rPr lang="en-US" sz="2400" b="1" kern="1200" dirty="0" smtClean="0">
                <a:solidFill>
                  <a:srgbClr val="C00000"/>
                </a:solidFill>
              </a:rPr>
              <a:t>Informed consent</a:t>
            </a:r>
            <a:r>
              <a:rPr lang="en-US" sz="2400" b="1" dirty="0" smtClean="0">
                <a:solidFill>
                  <a:srgbClr val="FF33CC"/>
                </a:solidFill>
              </a:rPr>
              <a:t>: </a:t>
            </a:r>
            <a:r>
              <a:rPr lang="en-US" sz="2400" b="1" kern="1200" dirty="0"/>
              <a:t>T</a:t>
            </a:r>
            <a:r>
              <a:rPr lang="en-US" sz="2400" b="1" kern="1200" dirty="0" smtClean="0"/>
              <a:t>he </a:t>
            </a:r>
            <a:r>
              <a:rPr lang="en-US" sz="2400" b="1" kern="1200" dirty="0"/>
              <a:t>idea that a person must be fully-informed about and understand the potential benefits and risks of their choice of treatment</a:t>
            </a:r>
          </a:p>
        </p:txBody>
      </p:sp>
      <p:pic>
        <p:nvPicPr>
          <p:cNvPr id="16409" name="10751487.wav">
            <a:hlinkClick r:id="" action="ppaction://media"/>
          </p:cNvPr>
          <p:cNvPicPr>
            <a:picLocks noChangeAspect="1"/>
          </p:cNvPicPr>
          <p:nvPr>
            <a:wavAudioFile r:embed="rId2" name="1075077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6978105"/>
      </p:ext>
    </p:extLst>
  </p:cSld>
  <p:clrMapOvr>
    <a:masterClrMapping/>
  </p:clrMapOvr>
  <p:transition advTm="6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4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0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" y="188913"/>
            <a:ext cx="8229600" cy="715962"/>
          </a:xfrm>
        </p:spPr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rgbClr val="C00000"/>
                </a:solidFill>
              </a:rPr>
              <a:t>The major principles of healthcare ethics</a:t>
            </a:r>
            <a:endParaRPr lang="ar-EG" sz="2800" b="1" kern="12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95400"/>
            <a:ext cx="8243888" cy="3046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0">
              <a:defRPr/>
            </a:pPr>
            <a:r>
              <a:rPr lang="en-US" sz="2400" b="1" dirty="0">
                <a:solidFill>
                  <a:srgbClr val="002060"/>
                </a:solidFill>
              </a:rPr>
              <a:t>3- Competence: </a:t>
            </a:r>
            <a:r>
              <a:rPr lang="en-US" sz="2400" dirty="0"/>
              <a:t>The ability to perform a specific task in a manner that yields desirable outcomes.</a:t>
            </a:r>
          </a:p>
          <a:p>
            <a:pPr algn="just" rtl="0">
              <a:defRPr/>
            </a:pPr>
            <a:endParaRPr lang="en-US" sz="2400" b="1" dirty="0">
              <a:solidFill>
                <a:srgbClr val="0000FF"/>
              </a:solidFill>
            </a:endParaRPr>
          </a:p>
          <a:p>
            <a:pPr algn="just" rtl="0">
              <a:defRPr/>
            </a:pPr>
            <a:endParaRPr lang="en-US" sz="2400" b="1" dirty="0">
              <a:solidFill>
                <a:srgbClr val="0000FF"/>
              </a:solidFill>
            </a:endParaRPr>
          </a:p>
          <a:p>
            <a:pPr algn="just" rtl="0">
              <a:defRPr/>
            </a:pPr>
            <a:r>
              <a:rPr lang="en-US" sz="2400" b="1" dirty="0">
                <a:solidFill>
                  <a:srgbClr val="002060"/>
                </a:solidFill>
                <a:latin typeface="+mn-lt"/>
                <a:cs typeface="+mn-cs"/>
              </a:rPr>
              <a:t>4-Justice, fairness/ equity: </a:t>
            </a:r>
            <a:r>
              <a:rPr lang="en-US" sz="2400" dirty="0"/>
              <a:t>is the obligation to treat all patients equally and fairly. </a:t>
            </a:r>
          </a:p>
          <a:p>
            <a:pPr algn="l" rtl="0">
              <a:defRPr/>
            </a:pPr>
            <a:endParaRPr lang="en-US" sz="2400" b="1" dirty="0">
              <a:solidFill>
                <a:srgbClr val="0000FF"/>
              </a:solidFill>
            </a:endParaRPr>
          </a:p>
          <a:p>
            <a:pPr algn="just" rtl="0">
              <a:defRPr/>
            </a:pPr>
            <a:r>
              <a:rPr lang="en-US" sz="2400" b="1" dirty="0">
                <a:solidFill>
                  <a:srgbClr val="0000FF"/>
                </a:solidFill>
              </a:rPr>
              <a:t> </a:t>
            </a:r>
            <a:endParaRPr lang="ar-EG" sz="2400" dirty="0"/>
          </a:p>
        </p:txBody>
      </p:sp>
      <p:pic>
        <p:nvPicPr>
          <p:cNvPr id="16" name="0E001503.wav">
            <a:hlinkClick r:id="" action="ppaction://media"/>
          </p:cNvPr>
          <p:cNvPicPr>
            <a:picLocks noChangeAspect="1"/>
          </p:cNvPicPr>
          <p:nvPr>
            <a:wavAudioFile r:embed="rId1" name="0E004C8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779192"/>
      </p:ext>
    </p:extLst>
  </p:cSld>
  <p:clrMapOvr>
    <a:masterClrMapping/>
  </p:clrMapOvr>
  <p:transition spd="slow" advTm="44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2|10.3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2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22.6|7.4|1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1.6|16.6|1.6|8.7|1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4.6|7.3|1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|2.6|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4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659</Words>
  <Application>Microsoft Office PowerPoint</Application>
  <PresentationFormat>On-screen Show (4:3)</PresentationFormat>
  <Paragraphs>95</Paragraphs>
  <Slides>15</Slides>
  <Notes>1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Apex</vt:lpstr>
      <vt:lpstr>PowerPoint Presentation</vt:lpstr>
      <vt:lpstr>Outlines</vt:lpstr>
      <vt:lpstr>PowerPoint Presentation</vt:lpstr>
      <vt:lpstr> Purposes of Ethical principles</vt:lpstr>
      <vt:lpstr>The major principles of healthcare ethics</vt:lpstr>
      <vt:lpstr>The major principles of healthcare ethics</vt:lpstr>
      <vt:lpstr>The major principles of healthcare ethics</vt:lpstr>
      <vt:lpstr>The major principles of healthcare ethics</vt:lpstr>
      <vt:lpstr>The major principles of healthcare ethics</vt:lpstr>
      <vt:lpstr>The major principles of healthcare ethics</vt:lpstr>
      <vt:lpstr>The major principles of healthcare ethics</vt:lpstr>
      <vt:lpstr>The major principles of healthcare ethics</vt:lpstr>
      <vt:lpstr>The major principles of healthcare ethics</vt:lpstr>
      <vt:lpstr>The major principles of healthcare ethics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Eman</dc:creator>
  <cp:lastModifiedBy>Eman</cp:lastModifiedBy>
  <cp:revision>1</cp:revision>
  <dcterms:created xsi:type="dcterms:W3CDTF">2006-08-16T00:00:00Z</dcterms:created>
  <dcterms:modified xsi:type="dcterms:W3CDTF">2020-03-29T11:49:08Z</dcterms:modified>
</cp:coreProperties>
</file>