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89" r:id="rId6"/>
    <p:sldId id="260" r:id="rId7"/>
    <p:sldId id="261" r:id="rId8"/>
    <p:sldId id="262" r:id="rId9"/>
    <p:sldId id="265" r:id="rId10"/>
    <p:sldId id="266" r:id="rId11"/>
    <p:sldId id="267" r:id="rId12"/>
    <p:sldId id="268" r:id="rId13"/>
    <p:sldId id="270" r:id="rId14"/>
    <p:sldId id="272" r:id="rId15"/>
    <p:sldId id="271" r:id="rId16"/>
    <p:sldId id="273" r:id="rId17"/>
    <p:sldId id="275" r:id="rId18"/>
    <p:sldId id="269" r:id="rId19"/>
    <p:sldId id="276" r:id="rId20"/>
    <p:sldId id="277" r:id="rId21"/>
    <p:sldId id="278" r:id="rId22"/>
    <p:sldId id="279" r:id="rId23"/>
    <p:sldId id="281" r:id="rId24"/>
    <p:sldId id="282" r:id="rId25"/>
    <p:sldId id="283" r:id="rId26"/>
    <p:sldId id="284" r:id="rId27"/>
    <p:sldId id="280" r:id="rId28"/>
    <p:sldId id="28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0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3" d="100"/>
          <a:sy n="63" d="100"/>
        </p:scale>
        <p:origin x="-151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5DF88B-51EC-4249-B7BF-EAC45D16D4DA}" type="doc">
      <dgm:prSet loTypeId="urn:microsoft.com/office/officeart/2005/8/layout/hList1" loCatId="list" qsTypeId="urn:microsoft.com/office/officeart/2005/8/quickstyle/3d2" qsCatId="3D" csTypeId="urn:microsoft.com/office/officeart/2005/8/colors/colorful5" csCatId="colorful" phldr="1"/>
      <dgm:spPr/>
      <dgm:t>
        <a:bodyPr/>
        <a:lstStyle/>
        <a:p>
          <a:pPr rtl="1"/>
          <a:endParaRPr lang="ar-EG"/>
        </a:p>
      </dgm:t>
    </dgm:pt>
    <dgm:pt modelId="{84B3152C-042F-4739-BA7B-BB1EC5AB2EF7}">
      <dgm:prSet custT="1"/>
      <dgm:spPr/>
      <dgm:t>
        <a:bodyPr/>
        <a:lstStyle/>
        <a:p>
          <a:pPr rtl="0"/>
          <a:r>
            <a:rPr lang="en-US" sz="2800" b="1" dirty="0" smtClean="0"/>
            <a:t>Laboratory findings:</a:t>
          </a:r>
          <a:endParaRPr lang="ar-EG" sz="2800" dirty="0"/>
        </a:p>
      </dgm:t>
    </dgm:pt>
    <dgm:pt modelId="{97317397-C713-412E-82FE-5771B138D11B}" type="parTrans" cxnId="{99EDECBB-BADA-4D7B-B9F4-77F2D1FCFB49}">
      <dgm:prSet/>
      <dgm:spPr/>
      <dgm:t>
        <a:bodyPr/>
        <a:lstStyle/>
        <a:p>
          <a:pPr rtl="1"/>
          <a:endParaRPr lang="ar-EG"/>
        </a:p>
      </dgm:t>
    </dgm:pt>
    <dgm:pt modelId="{1B6958BB-433A-4A3F-9145-1A8D66A7B487}" type="sibTrans" cxnId="{99EDECBB-BADA-4D7B-B9F4-77F2D1FCFB49}">
      <dgm:prSet/>
      <dgm:spPr/>
      <dgm:t>
        <a:bodyPr/>
        <a:lstStyle/>
        <a:p>
          <a:pPr rtl="1"/>
          <a:endParaRPr lang="ar-EG"/>
        </a:p>
      </dgm:t>
    </dgm:pt>
    <dgm:pt modelId="{067D2514-8145-464D-9120-E6337069233C}">
      <dgm:prSet custT="1"/>
      <dgm:spPr/>
      <dgm:t>
        <a:bodyPr/>
        <a:lstStyle/>
        <a:p>
          <a:pPr rtl="0"/>
          <a:r>
            <a:rPr lang="en-US" sz="2400" dirty="0" smtClean="0"/>
            <a:t>Serum amylase                             Elevated</a:t>
          </a:r>
          <a:endParaRPr lang="ar-EG" sz="2400" dirty="0"/>
        </a:p>
      </dgm:t>
    </dgm:pt>
    <dgm:pt modelId="{1BB5F3C4-3DF0-4CF7-ADC1-CD25EFD86987}" type="parTrans" cxnId="{956EB5E1-8104-4591-A0F7-1EE3C91C337F}">
      <dgm:prSet/>
      <dgm:spPr/>
      <dgm:t>
        <a:bodyPr/>
        <a:lstStyle/>
        <a:p>
          <a:pPr rtl="1"/>
          <a:endParaRPr lang="ar-EG"/>
        </a:p>
      </dgm:t>
    </dgm:pt>
    <dgm:pt modelId="{835A93EA-E80D-4E16-83D8-86630CA98324}" type="sibTrans" cxnId="{956EB5E1-8104-4591-A0F7-1EE3C91C337F}">
      <dgm:prSet/>
      <dgm:spPr/>
      <dgm:t>
        <a:bodyPr/>
        <a:lstStyle/>
        <a:p>
          <a:pPr rtl="1"/>
          <a:endParaRPr lang="ar-EG"/>
        </a:p>
      </dgm:t>
    </dgm:pt>
    <dgm:pt modelId="{F027D335-4027-40F0-A703-12FE8C2E3F46}">
      <dgm:prSet custT="1"/>
      <dgm:spPr/>
      <dgm:t>
        <a:bodyPr/>
        <a:lstStyle/>
        <a:p>
          <a:pPr rtl="0"/>
          <a:r>
            <a:rPr lang="en-US" sz="2400" dirty="0" smtClean="0"/>
            <a:t>Serum </a:t>
          </a:r>
          <a:r>
            <a:rPr lang="en-US" sz="2400" dirty="0" err="1" smtClean="0"/>
            <a:t>isoamylase</a:t>
          </a:r>
          <a:r>
            <a:rPr lang="en-US" sz="2400" dirty="0" smtClean="0"/>
            <a:t>                        Elevated</a:t>
          </a:r>
          <a:endParaRPr lang="ar-EG" sz="2400" dirty="0"/>
        </a:p>
      </dgm:t>
    </dgm:pt>
    <dgm:pt modelId="{28CF9AF2-D6FF-4180-A601-613F7EB9F4B6}" type="parTrans" cxnId="{FCDEB571-6BD8-4FD7-81EC-734F645FACA2}">
      <dgm:prSet/>
      <dgm:spPr/>
      <dgm:t>
        <a:bodyPr/>
        <a:lstStyle/>
        <a:p>
          <a:pPr rtl="1"/>
          <a:endParaRPr lang="ar-EG"/>
        </a:p>
      </dgm:t>
    </dgm:pt>
    <dgm:pt modelId="{E81F52DF-6B76-4BEE-98CA-97F7015310D3}" type="sibTrans" cxnId="{FCDEB571-6BD8-4FD7-81EC-734F645FACA2}">
      <dgm:prSet/>
      <dgm:spPr/>
      <dgm:t>
        <a:bodyPr/>
        <a:lstStyle/>
        <a:p>
          <a:pPr rtl="1"/>
          <a:endParaRPr lang="ar-EG"/>
        </a:p>
      </dgm:t>
    </dgm:pt>
    <dgm:pt modelId="{0CB147FA-CC76-46DA-912A-E6E96D955131}">
      <dgm:prSet custT="1"/>
      <dgm:spPr/>
      <dgm:t>
        <a:bodyPr/>
        <a:lstStyle/>
        <a:p>
          <a:pPr rtl="0"/>
          <a:r>
            <a:rPr lang="en-US" sz="2400" dirty="0" smtClean="0"/>
            <a:t>Urine amylase                               Elevated</a:t>
          </a:r>
          <a:endParaRPr lang="ar-EG" sz="2400" dirty="0"/>
        </a:p>
      </dgm:t>
    </dgm:pt>
    <dgm:pt modelId="{0A474A1D-6563-4CC1-AC1B-5CEAC96B5956}" type="parTrans" cxnId="{2CE33A19-15F5-476B-9378-31B07A6FB574}">
      <dgm:prSet/>
      <dgm:spPr/>
      <dgm:t>
        <a:bodyPr/>
        <a:lstStyle/>
        <a:p>
          <a:pPr rtl="1"/>
          <a:endParaRPr lang="ar-EG"/>
        </a:p>
      </dgm:t>
    </dgm:pt>
    <dgm:pt modelId="{444056BF-D5B6-4F06-9E09-60FEDEFC91DB}" type="sibTrans" cxnId="{2CE33A19-15F5-476B-9378-31B07A6FB574}">
      <dgm:prSet/>
      <dgm:spPr/>
      <dgm:t>
        <a:bodyPr/>
        <a:lstStyle/>
        <a:p>
          <a:pPr rtl="1"/>
          <a:endParaRPr lang="ar-EG"/>
        </a:p>
      </dgm:t>
    </dgm:pt>
    <dgm:pt modelId="{58F109A6-3603-46B7-97DF-7CC11C90ED0B}">
      <dgm:prSet custT="1"/>
      <dgm:spPr/>
      <dgm:t>
        <a:bodyPr/>
        <a:lstStyle/>
        <a:p>
          <a:pPr rtl="0"/>
          <a:r>
            <a:rPr lang="en-US" sz="2400" dirty="0" smtClean="0"/>
            <a:t>Serum lipase                                 Elevated</a:t>
          </a:r>
          <a:endParaRPr lang="ar-EG" sz="2400" dirty="0"/>
        </a:p>
      </dgm:t>
    </dgm:pt>
    <dgm:pt modelId="{A100E3F9-D679-48A2-AAA2-8DE1C25ACF67}" type="parTrans" cxnId="{26A09A62-7E42-443B-82E2-C086844828F8}">
      <dgm:prSet/>
      <dgm:spPr/>
      <dgm:t>
        <a:bodyPr/>
        <a:lstStyle/>
        <a:p>
          <a:pPr rtl="1"/>
          <a:endParaRPr lang="ar-EG"/>
        </a:p>
      </dgm:t>
    </dgm:pt>
    <dgm:pt modelId="{B6ED2044-5026-4E0D-B47D-336AE4DEA308}" type="sibTrans" cxnId="{26A09A62-7E42-443B-82E2-C086844828F8}">
      <dgm:prSet/>
      <dgm:spPr/>
      <dgm:t>
        <a:bodyPr/>
        <a:lstStyle/>
        <a:p>
          <a:pPr rtl="1"/>
          <a:endParaRPr lang="ar-EG"/>
        </a:p>
      </dgm:t>
    </dgm:pt>
    <dgm:pt modelId="{ADD5D857-1B68-4424-9F38-B71E4D29FAF9}">
      <dgm:prSet custT="1"/>
      <dgm:spPr/>
      <dgm:t>
        <a:bodyPr/>
        <a:lstStyle/>
        <a:p>
          <a:pPr rtl="0"/>
          <a:r>
            <a:rPr lang="en-US" sz="2400" dirty="0" smtClean="0"/>
            <a:t>Serum triglycerides                      Elevated</a:t>
          </a:r>
          <a:endParaRPr lang="ar-EG" sz="2400" dirty="0"/>
        </a:p>
      </dgm:t>
    </dgm:pt>
    <dgm:pt modelId="{6991754E-738F-4533-A9B2-3644DE8270F1}" type="parTrans" cxnId="{BCF3F7E4-3808-4371-94B8-C66FF81DBD11}">
      <dgm:prSet/>
      <dgm:spPr/>
      <dgm:t>
        <a:bodyPr/>
        <a:lstStyle/>
        <a:p>
          <a:pPr rtl="1"/>
          <a:endParaRPr lang="ar-EG"/>
        </a:p>
      </dgm:t>
    </dgm:pt>
    <dgm:pt modelId="{798D8FF0-A322-4449-8E53-922A29ACD351}" type="sibTrans" cxnId="{BCF3F7E4-3808-4371-94B8-C66FF81DBD11}">
      <dgm:prSet/>
      <dgm:spPr/>
      <dgm:t>
        <a:bodyPr/>
        <a:lstStyle/>
        <a:p>
          <a:pPr rtl="1"/>
          <a:endParaRPr lang="ar-EG"/>
        </a:p>
      </dgm:t>
    </dgm:pt>
    <dgm:pt modelId="{4CA1D6B9-A527-49A2-9295-E2FE70040036}">
      <dgm:prSet custT="1"/>
      <dgm:spPr/>
      <dgm:t>
        <a:bodyPr/>
        <a:lstStyle/>
        <a:p>
          <a:pPr rtl="0"/>
          <a:r>
            <a:rPr lang="en-US" sz="2400" dirty="0" smtClean="0"/>
            <a:t>Glucose                                          Elevated</a:t>
          </a:r>
          <a:endParaRPr lang="ar-EG" sz="2400" dirty="0"/>
        </a:p>
      </dgm:t>
    </dgm:pt>
    <dgm:pt modelId="{285702B8-3464-4A10-86A7-A4CC78234B3A}" type="parTrans" cxnId="{194E2A14-C5DE-49C1-9C6D-BDABD90473C6}">
      <dgm:prSet/>
      <dgm:spPr/>
      <dgm:t>
        <a:bodyPr/>
        <a:lstStyle/>
        <a:p>
          <a:pPr rtl="1"/>
          <a:endParaRPr lang="ar-EG"/>
        </a:p>
      </dgm:t>
    </dgm:pt>
    <dgm:pt modelId="{062E4CD1-F50B-4445-BFAF-7B3351D9445C}" type="sibTrans" cxnId="{194E2A14-C5DE-49C1-9C6D-BDABD90473C6}">
      <dgm:prSet/>
      <dgm:spPr/>
      <dgm:t>
        <a:bodyPr/>
        <a:lstStyle/>
        <a:p>
          <a:pPr rtl="1"/>
          <a:endParaRPr lang="ar-EG"/>
        </a:p>
      </dgm:t>
    </dgm:pt>
    <dgm:pt modelId="{6C39DD93-AF72-4560-B783-076B98473F16}">
      <dgm:prSet custT="1"/>
      <dgm:spPr/>
      <dgm:t>
        <a:bodyPr/>
        <a:lstStyle/>
        <a:p>
          <a:pPr rtl="0"/>
          <a:r>
            <a:rPr lang="en-US" sz="2400" smtClean="0"/>
            <a:t>Calcium, Magnesium, Potassium     Decreased</a:t>
          </a:r>
          <a:endParaRPr lang="ar-EG" sz="2400"/>
        </a:p>
      </dgm:t>
    </dgm:pt>
    <dgm:pt modelId="{4625069D-239A-4B24-AE14-295B35F9645C}" type="parTrans" cxnId="{E79A39B1-1FE8-48CB-AE26-E227D9BEFC78}">
      <dgm:prSet/>
      <dgm:spPr/>
      <dgm:t>
        <a:bodyPr/>
        <a:lstStyle/>
        <a:p>
          <a:pPr rtl="1"/>
          <a:endParaRPr lang="ar-EG"/>
        </a:p>
      </dgm:t>
    </dgm:pt>
    <dgm:pt modelId="{E0E41962-C6BD-4E6D-A341-9599EF133DDB}" type="sibTrans" cxnId="{E79A39B1-1FE8-48CB-AE26-E227D9BEFC78}">
      <dgm:prSet/>
      <dgm:spPr/>
      <dgm:t>
        <a:bodyPr/>
        <a:lstStyle/>
        <a:p>
          <a:pPr rtl="1"/>
          <a:endParaRPr lang="ar-EG"/>
        </a:p>
      </dgm:t>
    </dgm:pt>
    <dgm:pt modelId="{5C6EE68F-0607-4079-82FB-33D2D8574A7D}">
      <dgm:prSet custT="1"/>
      <dgm:spPr/>
      <dgm:t>
        <a:bodyPr/>
        <a:lstStyle/>
        <a:p>
          <a:pPr rtl="0"/>
          <a:r>
            <a:rPr lang="en-US" sz="2400" dirty="0" smtClean="0"/>
            <a:t>Albumin                                        Decreased or increased</a:t>
          </a:r>
          <a:endParaRPr lang="ar-EG" sz="2400" dirty="0"/>
        </a:p>
      </dgm:t>
    </dgm:pt>
    <dgm:pt modelId="{5A4C2859-64B3-4A9A-806A-A26FE8E04068}" type="parTrans" cxnId="{C9FFFDFA-968F-4A11-BAAB-FD4D5297C571}">
      <dgm:prSet/>
      <dgm:spPr/>
      <dgm:t>
        <a:bodyPr/>
        <a:lstStyle/>
        <a:p>
          <a:pPr rtl="1"/>
          <a:endParaRPr lang="ar-EG"/>
        </a:p>
      </dgm:t>
    </dgm:pt>
    <dgm:pt modelId="{4DA2ADC7-E026-491A-9863-8895F5576EC2}" type="sibTrans" cxnId="{C9FFFDFA-968F-4A11-BAAB-FD4D5297C571}">
      <dgm:prSet/>
      <dgm:spPr/>
      <dgm:t>
        <a:bodyPr/>
        <a:lstStyle/>
        <a:p>
          <a:pPr rtl="1"/>
          <a:endParaRPr lang="ar-EG"/>
        </a:p>
      </dgm:t>
    </dgm:pt>
    <dgm:pt modelId="{2D7B17DB-6878-4764-BDE2-4820DB353F4F}">
      <dgm:prSet custT="1"/>
      <dgm:spPr/>
      <dgm:t>
        <a:bodyPr/>
        <a:lstStyle/>
        <a:p>
          <a:pPr rtl="0"/>
          <a:r>
            <a:rPr lang="en-US" sz="2400" dirty="0" smtClean="0"/>
            <a:t>WBC count                                   Elevated</a:t>
          </a:r>
          <a:endParaRPr lang="ar-EG" sz="2400" dirty="0"/>
        </a:p>
      </dgm:t>
    </dgm:pt>
    <dgm:pt modelId="{BAF02437-FB50-4716-8F3F-B2BD039523EE}" type="parTrans" cxnId="{9E8E11EE-A429-499E-9E05-41FF17C2A868}">
      <dgm:prSet/>
      <dgm:spPr/>
      <dgm:t>
        <a:bodyPr/>
        <a:lstStyle/>
        <a:p>
          <a:pPr rtl="1"/>
          <a:endParaRPr lang="ar-EG"/>
        </a:p>
      </dgm:t>
    </dgm:pt>
    <dgm:pt modelId="{C90387F0-BE7A-465F-8633-12CEF140016D}" type="sibTrans" cxnId="{9E8E11EE-A429-499E-9E05-41FF17C2A868}">
      <dgm:prSet/>
      <dgm:spPr/>
      <dgm:t>
        <a:bodyPr/>
        <a:lstStyle/>
        <a:p>
          <a:pPr rtl="1"/>
          <a:endParaRPr lang="ar-EG"/>
        </a:p>
      </dgm:t>
    </dgm:pt>
    <dgm:pt modelId="{A8356A46-97A9-4D48-B766-0649880C81DE}">
      <dgm:prSet custT="1"/>
      <dgm:spPr/>
      <dgm:t>
        <a:bodyPr/>
        <a:lstStyle/>
        <a:p>
          <a:pPr rtl="0"/>
          <a:r>
            <a:rPr lang="en-US" sz="2400" dirty="0" smtClean="0"/>
            <a:t>Bilirubin                                        May be elevated</a:t>
          </a:r>
          <a:endParaRPr lang="ar-EG" sz="2400" dirty="0"/>
        </a:p>
      </dgm:t>
    </dgm:pt>
    <dgm:pt modelId="{B9BCF68A-3EDF-4EE2-9EEE-5599029BA7D6}" type="parTrans" cxnId="{DECBD263-4A89-4A0C-A82C-88BBD268130E}">
      <dgm:prSet/>
      <dgm:spPr/>
      <dgm:t>
        <a:bodyPr/>
        <a:lstStyle/>
        <a:p>
          <a:pPr rtl="1"/>
          <a:endParaRPr lang="ar-EG"/>
        </a:p>
      </dgm:t>
    </dgm:pt>
    <dgm:pt modelId="{1DC5845B-B0B3-4B3D-8F29-2DBFC6F6AAEE}" type="sibTrans" cxnId="{DECBD263-4A89-4A0C-A82C-88BBD268130E}">
      <dgm:prSet/>
      <dgm:spPr/>
      <dgm:t>
        <a:bodyPr/>
        <a:lstStyle/>
        <a:p>
          <a:pPr rtl="1"/>
          <a:endParaRPr lang="ar-EG"/>
        </a:p>
      </dgm:t>
    </dgm:pt>
    <dgm:pt modelId="{CD2AAF6C-5529-4A57-9B21-FE6FB80A7C90}">
      <dgm:prSet custT="1"/>
      <dgm:spPr/>
      <dgm:t>
        <a:bodyPr/>
        <a:lstStyle/>
        <a:p>
          <a:pPr rtl="0"/>
          <a:r>
            <a:rPr lang="en-US" sz="2400" dirty="0" smtClean="0"/>
            <a:t>Liver enzymes                              May be elevated</a:t>
          </a:r>
          <a:endParaRPr lang="ar-EG" sz="2400" dirty="0"/>
        </a:p>
      </dgm:t>
    </dgm:pt>
    <dgm:pt modelId="{66A5C792-E1C2-4609-BFF0-8C5134F6169B}" type="parTrans" cxnId="{7D6E5A5A-12C9-4C3D-928B-3287E6B5B4CC}">
      <dgm:prSet/>
      <dgm:spPr/>
      <dgm:t>
        <a:bodyPr/>
        <a:lstStyle/>
        <a:p>
          <a:pPr rtl="1"/>
          <a:endParaRPr lang="ar-EG"/>
        </a:p>
      </dgm:t>
    </dgm:pt>
    <dgm:pt modelId="{6DBB9EC1-FCA0-4256-9E59-4B1C57BEB14D}" type="sibTrans" cxnId="{7D6E5A5A-12C9-4C3D-928B-3287E6B5B4CC}">
      <dgm:prSet/>
      <dgm:spPr/>
      <dgm:t>
        <a:bodyPr/>
        <a:lstStyle/>
        <a:p>
          <a:pPr rtl="1"/>
          <a:endParaRPr lang="ar-EG"/>
        </a:p>
      </dgm:t>
    </dgm:pt>
    <dgm:pt modelId="{2A83A668-2752-48F6-A3D1-252F293CF30D}">
      <dgm:prSet custT="1"/>
      <dgm:spPr/>
      <dgm:t>
        <a:bodyPr/>
        <a:lstStyle/>
        <a:p>
          <a:pPr rtl="0"/>
          <a:r>
            <a:rPr lang="en-US" sz="2400" dirty="0" err="1" smtClean="0"/>
            <a:t>Prothrombin</a:t>
          </a:r>
          <a:r>
            <a:rPr lang="en-US" sz="2400" dirty="0" smtClean="0"/>
            <a:t> time                       Prolonged</a:t>
          </a:r>
          <a:endParaRPr lang="ar-EG" sz="2400" dirty="0"/>
        </a:p>
      </dgm:t>
    </dgm:pt>
    <dgm:pt modelId="{F8B1E8F2-D649-4489-9809-3070FD3B39AC}" type="parTrans" cxnId="{BF1621E2-F25C-482F-BB7C-AE018D92FEB2}">
      <dgm:prSet/>
      <dgm:spPr/>
      <dgm:t>
        <a:bodyPr/>
        <a:lstStyle/>
        <a:p>
          <a:pPr rtl="1"/>
          <a:endParaRPr lang="ar-EG"/>
        </a:p>
      </dgm:t>
    </dgm:pt>
    <dgm:pt modelId="{32590F54-F963-4404-8AF9-953F791059A0}" type="sibTrans" cxnId="{BF1621E2-F25C-482F-BB7C-AE018D92FEB2}">
      <dgm:prSet/>
      <dgm:spPr/>
      <dgm:t>
        <a:bodyPr/>
        <a:lstStyle/>
        <a:p>
          <a:pPr rtl="1"/>
          <a:endParaRPr lang="ar-EG"/>
        </a:p>
      </dgm:t>
    </dgm:pt>
    <dgm:pt modelId="{9BD15181-F8B6-47FC-9887-A2C8C06D922A}">
      <dgm:prSet custT="1"/>
      <dgm:spPr/>
      <dgm:t>
        <a:bodyPr/>
        <a:lstStyle/>
        <a:p>
          <a:pPr rtl="0"/>
          <a:r>
            <a:rPr lang="en-US" sz="2400" dirty="0" smtClean="0"/>
            <a:t>Arterial blood gases               Hypoxemia, metabolic acidosis</a:t>
          </a:r>
          <a:endParaRPr lang="ar-EG" sz="2400" dirty="0"/>
        </a:p>
      </dgm:t>
    </dgm:pt>
    <dgm:pt modelId="{1FB03E64-D111-4CDC-AA7C-552463659A65}" type="parTrans" cxnId="{19F42E2D-1F1A-46C2-A396-59D9CE4F0977}">
      <dgm:prSet/>
      <dgm:spPr/>
      <dgm:t>
        <a:bodyPr/>
        <a:lstStyle/>
        <a:p>
          <a:pPr rtl="1"/>
          <a:endParaRPr lang="ar-EG"/>
        </a:p>
      </dgm:t>
    </dgm:pt>
    <dgm:pt modelId="{E4613AF2-F8CC-4C1D-918C-4D8319D873E8}" type="sibTrans" cxnId="{19F42E2D-1F1A-46C2-A396-59D9CE4F0977}">
      <dgm:prSet/>
      <dgm:spPr/>
      <dgm:t>
        <a:bodyPr/>
        <a:lstStyle/>
        <a:p>
          <a:pPr rtl="1"/>
          <a:endParaRPr lang="ar-EG"/>
        </a:p>
      </dgm:t>
    </dgm:pt>
    <dgm:pt modelId="{10EA7F9D-CD0B-49B8-B5D2-E4E9E11E22A7}" type="pres">
      <dgm:prSet presAssocID="{C55DF88B-51EC-4249-B7BF-EAC45D16D4DA}" presName="Name0" presStyleCnt="0">
        <dgm:presLayoutVars>
          <dgm:dir/>
          <dgm:animLvl val="lvl"/>
          <dgm:resizeHandles val="exact"/>
        </dgm:presLayoutVars>
      </dgm:prSet>
      <dgm:spPr/>
      <dgm:t>
        <a:bodyPr/>
        <a:lstStyle/>
        <a:p>
          <a:pPr rtl="1"/>
          <a:endParaRPr lang="ar-EG"/>
        </a:p>
      </dgm:t>
    </dgm:pt>
    <dgm:pt modelId="{18E0786F-244A-4A5E-BA41-E18F33E52F51}" type="pres">
      <dgm:prSet presAssocID="{84B3152C-042F-4739-BA7B-BB1EC5AB2EF7}" presName="composite" presStyleCnt="0"/>
      <dgm:spPr/>
    </dgm:pt>
    <dgm:pt modelId="{C24078E8-B3EF-4837-BF6B-5159CE6377A0}" type="pres">
      <dgm:prSet presAssocID="{84B3152C-042F-4739-BA7B-BB1EC5AB2EF7}" presName="parTx" presStyleLbl="alignNode1" presStyleIdx="0" presStyleCnt="1">
        <dgm:presLayoutVars>
          <dgm:chMax val="0"/>
          <dgm:chPref val="0"/>
          <dgm:bulletEnabled val="1"/>
        </dgm:presLayoutVars>
      </dgm:prSet>
      <dgm:spPr/>
      <dgm:t>
        <a:bodyPr/>
        <a:lstStyle/>
        <a:p>
          <a:pPr rtl="1"/>
          <a:endParaRPr lang="ar-EG"/>
        </a:p>
      </dgm:t>
    </dgm:pt>
    <dgm:pt modelId="{BA3EEB18-0954-4440-801D-A8C903F31C62}" type="pres">
      <dgm:prSet presAssocID="{84B3152C-042F-4739-BA7B-BB1EC5AB2EF7}" presName="desTx" presStyleLbl="alignAccFollowNode1" presStyleIdx="0" presStyleCnt="1" custScaleY="100000">
        <dgm:presLayoutVars>
          <dgm:bulletEnabled val="1"/>
        </dgm:presLayoutVars>
      </dgm:prSet>
      <dgm:spPr/>
      <dgm:t>
        <a:bodyPr/>
        <a:lstStyle/>
        <a:p>
          <a:pPr rtl="1"/>
          <a:endParaRPr lang="ar-EG"/>
        </a:p>
      </dgm:t>
    </dgm:pt>
  </dgm:ptLst>
  <dgm:cxnLst>
    <dgm:cxn modelId="{CE591CE6-5980-406B-A43A-4D6C4EB6B3B6}" type="presOf" srcId="{58F109A6-3603-46B7-97DF-7CC11C90ED0B}" destId="{BA3EEB18-0954-4440-801D-A8C903F31C62}" srcOrd="0" destOrd="3" presId="urn:microsoft.com/office/officeart/2005/8/layout/hList1"/>
    <dgm:cxn modelId="{29687C77-8870-40EE-B23B-D77ABB5E3336}" type="presOf" srcId="{F027D335-4027-40F0-A703-12FE8C2E3F46}" destId="{BA3EEB18-0954-4440-801D-A8C903F31C62}" srcOrd="0" destOrd="1" presId="urn:microsoft.com/office/officeart/2005/8/layout/hList1"/>
    <dgm:cxn modelId="{DECBD263-4A89-4A0C-A82C-88BBD268130E}" srcId="{84B3152C-042F-4739-BA7B-BB1EC5AB2EF7}" destId="{A8356A46-97A9-4D48-B766-0649880C81DE}" srcOrd="9" destOrd="0" parTransId="{B9BCF68A-3EDF-4EE2-9EEE-5599029BA7D6}" sibTransId="{1DC5845B-B0B3-4B3D-8F29-2DBFC6F6AAEE}"/>
    <dgm:cxn modelId="{194E2A14-C5DE-49C1-9C6D-BDABD90473C6}" srcId="{84B3152C-042F-4739-BA7B-BB1EC5AB2EF7}" destId="{4CA1D6B9-A527-49A2-9295-E2FE70040036}" srcOrd="5" destOrd="0" parTransId="{285702B8-3464-4A10-86A7-A4CC78234B3A}" sibTransId="{062E4CD1-F50B-4445-BFAF-7B3351D9445C}"/>
    <dgm:cxn modelId="{1363BC61-5B83-4619-A5C7-49659BF77AA5}" type="presOf" srcId="{CD2AAF6C-5529-4A57-9B21-FE6FB80A7C90}" destId="{BA3EEB18-0954-4440-801D-A8C903F31C62}" srcOrd="0" destOrd="10" presId="urn:microsoft.com/office/officeart/2005/8/layout/hList1"/>
    <dgm:cxn modelId="{BF1621E2-F25C-482F-BB7C-AE018D92FEB2}" srcId="{84B3152C-042F-4739-BA7B-BB1EC5AB2EF7}" destId="{2A83A668-2752-48F6-A3D1-252F293CF30D}" srcOrd="11" destOrd="0" parTransId="{F8B1E8F2-D649-4489-9809-3070FD3B39AC}" sibTransId="{32590F54-F963-4404-8AF9-953F791059A0}"/>
    <dgm:cxn modelId="{956EB5E1-8104-4591-A0F7-1EE3C91C337F}" srcId="{84B3152C-042F-4739-BA7B-BB1EC5AB2EF7}" destId="{067D2514-8145-464D-9120-E6337069233C}" srcOrd="0" destOrd="0" parTransId="{1BB5F3C4-3DF0-4CF7-ADC1-CD25EFD86987}" sibTransId="{835A93EA-E80D-4E16-83D8-86630CA98324}"/>
    <dgm:cxn modelId="{C9FFFDFA-968F-4A11-BAAB-FD4D5297C571}" srcId="{84B3152C-042F-4739-BA7B-BB1EC5AB2EF7}" destId="{5C6EE68F-0607-4079-82FB-33D2D8574A7D}" srcOrd="7" destOrd="0" parTransId="{5A4C2859-64B3-4A9A-806A-A26FE8E04068}" sibTransId="{4DA2ADC7-E026-491A-9863-8895F5576EC2}"/>
    <dgm:cxn modelId="{4625CA91-345D-496A-A6FA-5BECE4E97868}" type="presOf" srcId="{0CB147FA-CC76-46DA-912A-E6E96D955131}" destId="{BA3EEB18-0954-4440-801D-A8C903F31C62}" srcOrd="0" destOrd="2" presId="urn:microsoft.com/office/officeart/2005/8/layout/hList1"/>
    <dgm:cxn modelId="{CC1597C0-DC24-4109-ACDE-60EB78A1FA6E}" type="presOf" srcId="{9BD15181-F8B6-47FC-9887-A2C8C06D922A}" destId="{BA3EEB18-0954-4440-801D-A8C903F31C62}" srcOrd="0" destOrd="12" presId="urn:microsoft.com/office/officeart/2005/8/layout/hList1"/>
    <dgm:cxn modelId="{BCF3F7E4-3808-4371-94B8-C66FF81DBD11}" srcId="{84B3152C-042F-4739-BA7B-BB1EC5AB2EF7}" destId="{ADD5D857-1B68-4424-9F38-B71E4D29FAF9}" srcOrd="4" destOrd="0" parTransId="{6991754E-738F-4533-A9B2-3644DE8270F1}" sibTransId="{798D8FF0-A322-4449-8E53-922A29ACD351}"/>
    <dgm:cxn modelId="{9E8E11EE-A429-499E-9E05-41FF17C2A868}" srcId="{84B3152C-042F-4739-BA7B-BB1EC5AB2EF7}" destId="{2D7B17DB-6878-4764-BDE2-4820DB353F4F}" srcOrd="8" destOrd="0" parTransId="{BAF02437-FB50-4716-8F3F-B2BD039523EE}" sibTransId="{C90387F0-BE7A-465F-8633-12CEF140016D}"/>
    <dgm:cxn modelId="{56D7B785-0E7C-4581-9958-30172FC6ABA6}" type="presOf" srcId="{2A83A668-2752-48F6-A3D1-252F293CF30D}" destId="{BA3EEB18-0954-4440-801D-A8C903F31C62}" srcOrd="0" destOrd="11" presId="urn:microsoft.com/office/officeart/2005/8/layout/hList1"/>
    <dgm:cxn modelId="{69918B06-D3FE-484F-B78A-6B449A57C9E1}" type="presOf" srcId="{6C39DD93-AF72-4560-B783-076B98473F16}" destId="{BA3EEB18-0954-4440-801D-A8C903F31C62}" srcOrd="0" destOrd="6" presId="urn:microsoft.com/office/officeart/2005/8/layout/hList1"/>
    <dgm:cxn modelId="{C67283AE-4F0F-47C9-8043-761E6238FFD8}" type="presOf" srcId="{ADD5D857-1B68-4424-9F38-B71E4D29FAF9}" destId="{BA3EEB18-0954-4440-801D-A8C903F31C62}" srcOrd="0" destOrd="4" presId="urn:microsoft.com/office/officeart/2005/8/layout/hList1"/>
    <dgm:cxn modelId="{7A41B650-9B2B-461C-834D-26AAD48D7004}" type="presOf" srcId="{C55DF88B-51EC-4249-B7BF-EAC45D16D4DA}" destId="{10EA7F9D-CD0B-49B8-B5D2-E4E9E11E22A7}" srcOrd="0" destOrd="0" presId="urn:microsoft.com/office/officeart/2005/8/layout/hList1"/>
    <dgm:cxn modelId="{B7BC364F-43D4-4913-A3A9-AAEF08354269}" type="presOf" srcId="{067D2514-8145-464D-9120-E6337069233C}" destId="{BA3EEB18-0954-4440-801D-A8C903F31C62}" srcOrd="0" destOrd="0" presId="urn:microsoft.com/office/officeart/2005/8/layout/hList1"/>
    <dgm:cxn modelId="{DC33CE18-D5AD-462D-9FE2-5C2158CF715C}" type="presOf" srcId="{4CA1D6B9-A527-49A2-9295-E2FE70040036}" destId="{BA3EEB18-0954-4440-801D-A8C903F31C62}" srcOrd="0" destOrd="5" presId="urn:microsoft.com/office/officeart/2005/8/layout/hList1"/>
    <dgm:cxn modelId="{2CE33A19-15F5-476B-9378-31B07A6FB574}" srcId="{84B3152C-042F-4739-BA7B-BB1EC5AB2EF7}" destId="{0CB147FA-CC76-46DA-912A-E6E96D955131}" srcOrd="2" destOrd="0" parTransId="{0A474A1D-6563-4CC1-AC1B-5CEAC96B5956}" sibTransId="{444056BF-D5B6-4F06-9E09-60FEDEFC91DB}"/>
    <dgm:cxn modelId="{E79A39B1-1FE8-48CB-AE26-E227D9BEFC78}" srcId="{84B3152C-042F-4739-BA7B-BB1EC5AB2EF7}" destId="{6C39DD93-AF72-4560-B783-076B98473F16}" srcOrd="6" destOrd="0" parTransId="{4625069D-239A-4B24-AE14-295B35F9645C}" sibTransId="{E0E41962-C6BD-4E6D-A341-9599EF133DDB}"/>
    <dgm:cxn modelId="{1F2E2CBE-F1FE-496F-BEBD-651F2199B885}" type="presOf" srcId="{2D7B17DB-6878-4764-BDE2-4820DB353F4F}" destId="{BA3EEB18-0954-4440-801D-A8C903F31C62}" srcOrd="0" destOrd="8" presId="urn:microsoft.com/office/officeart/2005/8/layout/hList1"/>
    <dgm:cxn modelId="{7D6E5A5A-12C9-4C3D-928B-3287E6B5B4CC}" srcId="{84B3152C-042F-4739-BA7B-BB1EC5AB2EF7}" destId="{CD2AAF6C-5529-4A57-9B21-FE6FB80A7C90}" srcOrd="10" destOrd="0" parTransId="{66A5C792-E1C2-4609-BFF0-8C5134F6169B}" sibTransId="{6DBB9EC1-FCA0-4256-9E59-4B1C57BEB14D}"/>
    <dgm:cxn modelId="{027448A4-4DCA-463D-AB1F-AEAAC2AF276E}" type="presOf" srcId="{5C6EE68F-0607-4079-82FB-33D2D8574A7D}" destId="{BA3EEB18-0954-4440-801D-A8C903F31C62}" srcOrd="0" destOrd="7" presId="urn:microsoft.com/office/officeart/2005/8/layout/hList1"/>
    <dgm:cxn modelId="{EB30053C-EEA6-47E2-A258-C0A9023CE22C}" type="presOf" srcId="{A8356A46-97A9-4D48-B766-0649880C81DE}" destId="{BA3EEB18-0954-4440-801D-A8C903F31C62}" srcOrd="0" destOrd="9" presId="urn:microsoft.com/office/officeart/2005/8/layout/hList1"/>
    <dgm:cxn modelId="{FF222D62-960F-4CDD-95B8-30E5F6FBB046}" type="presOf" srcId="{84B3152C-042F-4739-BA7B-BB1EC5AB2EF7}" destId="{C24078E8-B3EF-4837-BF6B-5159CE6377A0}" srcOrd="0" destOrd="0" presId="urn:microsoft.com/office/officeart/2005/8/layout/hList1"/>
    <dgm:cxn modelId="{26A09A62-7E42-443B-82E2-C086844828F8}" srcId="{84B3152C-042F-4739-BA7B-BB1EC5AB2EF7}" destId="{58F109A6-3603-46B7-97DF-7CC11C90ED0B}" srcOrd="3" destOrd="0" parTransId="{A100E3F9-D679-48A2-AAA2-8DE1C25ACF67}" sibTransId="{B6ED2044-5026-4E0D-B47D-336AE4DEA308}"/>
    <dgm:cxn modelId="{19F42E2D-1F1A-46C2-A396-59D9CE4F0977}" srcId="{84B3152C-042F-4739-BA7B-BB1EC5AB2EF7}" destId="{9BD15181-F8B6-47FC-9887-A2C8C06D922A}" srcOrd="12" destOrd="0" parTransId="{1FB03E64-D111-4CDC-AA7C-552463659A65}" sibTransId="{E4613AF2-F8CC-4C1D-918C-4D8319D873E8}"/>
    <dgm:cxn modelId="{99EDECBB-BADA-4D7B-B9F4-77F2D1FCFB49}" srcId="{C55DF88B-51EC-4249-B7BF-EAC45D16D4DA}" destId="{84B3152C-042F-4739-BA7B-BB1EC5AB2EF7}" srcOrd="0" destOrd="0" parTransId="{97317397-C713-412E-82FE-5771B138D11B}" sibTransId="{1B6958BB-433A-4A3F-9145-1A8D66A7B487}"/>
    <dgm:cxn modelId="{FCDEB571-6BD8-4FD7-81EC-734F645FACA2}" srcId="{84B3152C-042F-4739-BA7B-BB1EC5AB2EF7}" destId="{F027D335-4027-40F0-A703-12FE8C2E3F46}" srcOrd="1" destOrd="0" parTransId="{28CF9AF2-D6FF-4180-A601-613F7EB9F4B6}" sibTransId="{E81F52DF-6B76-4BEE-98CA-97F7015310D3}"/>
    <dgm:cxn modelId="{0B84C0F6-5030-4C20-B364-8E0C7537975F}" type="presParOf" srcId="{10EA7F9D-CD0B-49B8-B5D2-E4E9E11E22A7}" destId="{18E0786F-244A-4A5E-BA41-E18F33E52F51}" srcOrd="0" destOrd="0" presId="urn:microsoft.com/office/officeart/2005/8/layout/hList1"/>
    <dgm:cxn modelId="{C84C6D6F-8A9D-4301-8520-04DEB5C7E2EF}" type="presParOf" srcId="{18E0786F-244A-4A5E-BA41-E18F33E52F51}" destId="{C24078E8-B3EF-4837-BF6B-5159CE6377A0}" srcOrd="0" destOrd="0" presId="urn:microsoft.com/office/officeart/2005/8/layout/hList1"/>
    <dgm:cxn modelId="{9709CACC-D957-4577-A83A-449FA47E1202}" type="presParOf" srcId="{18E0786F-244A-4A5E-BA41-E18F33E52F51}" destId="{BA3EEB18-0954-4440-801D-A8C903F31C6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078E8-B3EF-4837-BF6B-5159CE6377A0}">
      <dsp:nvSpPr>
        <dsp:cNvPr id="0" name=""/>
        <dsp:cNvSpPr/>
      </dsp:nvSpPr>
      <dsp:spPr>
        <a:xfrm>
          <a:off x="0" y="4469"/>
          <a:ext cx="8534400" cy="748800"/>
        </a:xfrm>
        <a:prstGeom prst="rect">
          <a:avLst/>
        </a:prstGeom>
        <a:blipFill rotWithShape="0">
          <a:blip xmlns:r="http://schemas.openxmlformats.org/officeDocument/2006/relationships" r:embed="rId1">
            <a:duotone>
              <a:schemeClr val="accent5">
                <a:hueOff val="0"/>
                <a:satOff val="0"/>
                <a:lumOff val="0"/>
                <a:alphaOff val="0"/>
                <a:shade val="22000"/>
                <a:satMod val="160000"/>
              </a:schemeClr>
              <a:schemeClr val="accent5">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b="1" kern="1200" dirty="0" smtClean="0"/>
            <a:t>Laboratory findings:</a:t>
          </a:r>
          <a:endParaRPr lang="ar-EG" sz="2800" kern="1200" dirty="0"/>
        </a:p>
      </dsp:txBody>
      <dsp:txXfrm>
        <a:off x="0" y="4469"/>
        <a:ext cx="8534400" cy="748800"/>
      </dsp:txXfrm>
    </dsp:sp>
    <dsp:sp modelId="{BA3EEB18-0954-4440-801D-A8C903F31C62}">
      <dsp:nvSpPr>
        <dsp:cNvPr id="0" name=""/>
        <dsp:cNvSpPr/>
      </dsp:nvSpPr>
      <dsp:spPr>
        <a:xfrm>
          <a:off x="0" y="753269"/>
          <a:ext cx="8534400" cy="556686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smtClean="0"/>
            <a:t>Serum amylase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Serum </a:t>
          </a:r>
          <a:r>
            <a:rPr lang="en-US" sz="2400" kern="1200" dirty="0" err="1" smtClean="0"/>
            <a:t>isoamylase</a:t>
          </a:r>
          <a:r>
            <a:rPr lang="en-US" sz="2400" kern="1200" dirty="0" smtClean="0"/>
            <a:t>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Urine amylase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Serum lipase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Serum triglycerides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Glucose                                          Elevated</a:t>
          </a:r>
          <a:endParaRPr lang="ar-EG" sz="2400" kern="1200" dirty="0"/>
        </a:p>
        <a:p>
          <a:pPr marL="228600" lvl="1" indent="-228600" algn="l" defTabSz="1066800" rtl="0">
            <a:lnSpc>
              <a:spcPct val="90000"/>
            </a:lnSpc>
            <a:spcBef>
              <a:spcPct val="0"/>
            </a:spcBef>
            <a:spcAft>
              <a:spcPct val="15000"/>
            </a:spcAft>
            <a:buChar char="••"/>
          </a:pPr>
          <a:r>
            <a:rPr lang="en-US" sz="2400" kern="1200" smtClean="0"/>
            <a:t>Calcium, Magnesium, Potassium     Decreased</a:t>
          </a:r>
          <a:endParaRPr lang="ar-EG" sz="2400" kern="1200"/>
        </a:p>
        <a:p>
          <a:pPr marL="228600" lvl="1" indent="-228600" algn="l" defTabSz="1066800" rtl="0">
            <a:lnSpc>
              <a:spcPct val="90000"/>
            </a:lnSpc>
            <a:spcBef>
              <a:spcPct val="0"/>
            </a:spcBef>
            <a:spcAft>
              <a:spcPct val="15000"/>
            </a:spcAft>
            <a:buChar char="••"/>
          </a:pPr>
          <a:r>
            <a:rPr lang="en-US" sz="2400" kern="1200" dirty="0" smtClean="0"/>
            <a:t>Albumin                                        Decreased or increased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WBC count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Bilirubin                                        May be elevated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Liver enzymes                              May be elevated</a:t>
          </a:r>
          <a:endParaRPr lang="ar-EG" sz="2400" kern="1200" dirty="0"/>
        </a:p>
        <a:p>
          <a:pPr marL="228600" lvl="1" indent="-228600" algn="l" defTabSz="1066800" rtl="0">
            <a:lnSpc>
              <a:spcPct val="90000"/>
            </a:lnSpc>
            <a:spcBef>
              <a:spcPct val="0"/>
            </a:spcBef>
            <a:spcAft>
              <a:spcPct val="15000"/>
            </a:spcAft>
            <a:buChar char="••"/>
          </a:pPr>
          <a:r>
            <a:rPr lang="en-US" sz="2400" kern="1200" dirty="0" err="1" smtClean="0"/>
            <a:t>Prothrombin</a:t>
          </a:r>
          <a:r>
            <a:rPr lang="en-US" sz="2400" kern="1200" dirty="0" smtClean="0"/>
            <a:t> time                       Prolonged</a:t>
          </a:r>
          <a:endParaRPr lang="ar-EG" sz="2400" kern="1200" dirty="0"/>
        </a:p>
        <a:p>
          <a:pPr marL="228600" lvl="1" indent="-228600" algn="l" defTabSz="1066800" rtl="0">
            <a:lnSpc>
              <a:spcPct val="90000"/>
            </a:lnSpc>
            <a:spcBef>
              <a:spcPct val="0"/>
            </a:spcBef>
            <a:spcAft>
              <a:spcPct val="15000"/>
            </a:spcAft>
            <a:buChar char="••"/>
          </a:pPr>
          <a:r>
            <a:rPr lang="en-US" sz="2400" kern="1200" dirty="0" smtClean="0"/>
            <a:t>Arterial blood gases               Hypoxemia, metabolic acidosis</a:t>
          </a:r>
          <a:endParaRPr lang="ar-EG" sz="2400" kern="1200" dirty="0"/>
        </a:p>
      </dsp:txBody>
      <dsp:txXfrm>
        <a:off x="0" y="753269"/>
        <a:ext cx="8534400" cy="55668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3/20/2020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3/20/2020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3/20/2020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274320" indent="-274320" algn="r" rtl="1"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r" rtl="1"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r" rtl="1"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r" rtl="1"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r" rtl="1"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r" rtl="1"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r" rtl="1"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r" rtl="1"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7624" y="3643314"/>
            <a:ext cx="6768752" cy="2810022"/>
          </a:xfrm>
        </p:spPr>
        <p:txBody>
          <a:bodyPr>
            <a:noAutofit/>
          </a:bodyPr>
          <a:lstStyle/>
          <a:p>
            <a:pPr lvl="0" rtl="0" fontAlgn="base">
              <a:spcBef>
                <a:spcPct val="0"/>
              </a:spcBef>
              <a:spcAft>
                <a:spcPct val="0"/>
              </a:spcAft>
              <a:buClrTx/>
              <a:buSzTx/>
            </a:pPr>
            <a:r>
              <a:rPr lang="en-US" sz="2800" b="1" dirty="0">
                <a:solidFill>
                  <a:schemeClr val="tx1"/>
                </a:solidFill>
                <a:latin typeface="+mj-lt"/>
                <a:ea typeface="+mj-ea"/>
                <a:cs typeface="+mj-cs"/>
              </a:rPr>
              <a:t>Prepared by </a:t>
            </a:r>
          </a:p>
          <a:p>
            <a:pPr lvl="0" rtl="0" fontAlgn="base">
              <a:spcBef>
                <a:spcPct val="0"/>
              </a:spcBef>
              <a:spcAft>
                <a:spcPct val="0"/>
              </a:spcAft>
              <a:buClrTx/>
              <a:buSzTx/>
            </a:pPr>
            <a:r>
              <a:rPr lang="en-US" sz="2800" b="1" dirty="0">
                <a:solidFill>
                  <a:srgbClr val="C00000"/>
                </a:solidFill>
                <a:latin typeface="+mj-lt"/>
                <a:ea typeface="+mj-ea"/>
                <a:cs typeface="+mj-cs"/>
              </a:rPr>
              <a:t>Ragaa D</a:t>
            </a:r>
            <a:r>
              <a:rPr lang="en-US" sz="2800" b="1" dirty="0" smtClean="0">
                <a:solidFill>
                  <a:srgbClr val="C00000"/>
                </a:solidFill>
                <a:latin typeface="+mj-lt"/>
                <a:ea typeface="+mj-ea"/>
                <a:cs typeface="+mj-cs"/>
              </a:rPr>
              <a:t>ahi </a:t>
            </a:r>
            <a:r>
              <a:rPr lang="en-US" sz="2800" b="1" dirty="0">
                <a:solidFill>
                  <a:srgbClr val="C00000"/>
                </a:solidFill>
                <a:latin typeface="+mj-lt"/>
                <a:ea typeface="+mj-ea"/>
                <a:cs typeface="+mj-cs"/>
              </a:rPr>
              <a:t>M</a:t>
            </a:r>
            <a:r>
              <a:rPr lang="en-US" sz="2800" b="1" dirty="0" smtClean="0">
                <a:solidFill>
                  <a:srgbClr val="C00000"/>
                </a:solidFill>
                <a:latin typeface="+mj-lt"/>
                <a:ea typeface="+mj-ea"/>
                <a:cs typeface="+mj-cs"/>
              </a:rPr>
              <a:t>ohamed</a:t>
            </a:r>
            <a:endParaRPr lang="en-US" sz="2800" b="1" dirty="0">
              <a:solidFill>
                <a:srgbClr val="C00000"/>
              </a:solidFill>
              <a:latin typeface="+mj-lt"/>
              <a:ea typeface="+mj-ea"/>
              <a:cs typeface="+mj-cs"/>
            </a:endParaRPr>
          </a:p>
          <a:p>
            <a:pPr lvl="0" rtl="0" fontAlgn="base">
              <a:spcBef>
                <a:spcPct val="0"/>
              </a:spcBef>
              <a:spcAft>
                <a:spcPct val="0"/>
              </a:spcAft>
              <a:buClrTx/>
              <a:buSzTx/>
            </a:pPr>
            <a:r>
              <a:rPr lang="en-US" sz="2800" b="1" dirty="0" smtClean="0">
                <a:solidFill>
                  <a:schemeClr val="tx1"/>
                </a:solidFill>
                <a:latin typeface="+mj-lt"/>
                <a:ea typeface="+mj-ea"/>
                <a:cs typeface="+mj-cs"/>
              </a:rPr>
              <a:t>Lecturer in Critical Care &amp;Emergency Department</a:t>
            </a:r>
            <a:endParaRPr lang="en-US" sz="2800" b="1" dirty="0">
              <a:solidFill>
                <a:schemeClr val="tx1"/>
              </a:solidFill>
              <a:latin typeface="+mj-lt"/>
              <a:ea typeface="+mj-ea"/>
              <a:cs typeface="+mj-cs"/>
            </a:endParaRPr>
          </a:p>
          <a:p>
            <a:pPr lvl="0" rtl="0">
              <a:spcBef>
                <a:spcPct val="20000"/>
              </a:spcBef>
              <a:buClrTx/>
              <a:buSzTx/>
            </a:pPr>
            <a:r>
              <a:rPr lang="en-US" sz="2800" b="1" dirty="0">
                <a:solidFill>
                  <a:schemeClr val="tx1"/>
                </a:solidFill>
                <a:latin typeface="+mj-lt"/>
                <a:ea typeface="+mj-ea"/>
                <a:cs typeface="+mj-cs"/>
              </a:rPr>
              <a:t>For </a:t>
            </a:r>
            <a:r>
              <a:rPr lang="en-US" sz="2800" b="1" dirty="0" smtClean="0">
                <a:solidFill>
                  <a:schemeClr val="tx1"/>
                </a:solidFill>
                <a:latin typeface="+mj-lt"/>
                <a:ea typeface="+mj-ea"/>
                <a:cs typeface="+mj-cs"/>
              </a:rPr>
              <a:t>2</a:t>
            </a:r>
            <a:r>
              <a:rPr lang="en-US" sz="2800" b="1" baseline="30000" dirty="0" smtClean="0">
                <a:solidFill>
                  <a:schemeClr val="tx1"/>
                </a:solidFill>
                <a:latin typeface="+mj-lt"/>
                <a:ea typeface="+mj-ea"/>
                <a:cs typeface="+mj-cs"/>
              </a:rPr>
              <a:t>nd</a:t>
            </a:r>
            <a:r>
              <a:rPr lang="en-US" sz="2800" b="1" dirty="0" smtClean="0">
                <a:solidFill>
                  <a:schemeClr val="tx1"/>
                </a:solidFill>
                <a:latin typeface="+mj-lt"/>
                <a:ea typeface="+mj-ea"/>
                <a:cs typeface="+mj-cs"/>
              </a:rPr>
              <a:t>  </a:t>
            </a:r>
            <a:r>
              <a:rPr lang="en-US" sz="2800" b="1" dirty="0">
                <a:solidFill>
                  <a:schemeClr val="tx1"/>
                </a:solidFill>
                <a:latin typeface="+mj-lt"/>
                <a:ea typeface="+mj-ea"/>
                <a:cs typeface="+mj-cs"/>
              </a:rPr>
              <a:t>year </a:t>
            </a:r>
            <a:r>
              <a:rPr lang="en-US" sz="2800" b="1" dirty="0" smtClean="0">
                <a:solidFill>
                  <a:schemeClr val="tx1"/>
                </a:solidFill>
                <a:latin typeface="+mj-lt"/>
                <a:ea typeface="+mj-ea"/>
                <a:cs typeface="+mj-cs"/>
              </a:rPr>
              <a:t>students</a:t>
            </a:r>
          </a:p>
          <a:p>
            <a:pPr lvl="0" rtl="0">
              <a:spcBef>
                <a:spcPct val="20000"/>
              </a:spcBef>
              <a:buClrTx/>
              <a:buSzTx/>
            </a:pPr>
            <a:r>
              <a:rPr lang="en-US" sz="2800" b="1" dirty="0" smtClean="0">
                <a:solidFill>
                  <a:schemeClr val="tx1"/>
                </a:solidFill>
                <a:latin typeface="+mj-lt"/>
                <a:ea typeface="+mj-ea"/>
                <a:cs typeface="+mj-cs"/>
              </a:rPr>
              <a:t>Monday  23/3/2020</a:t>
            </a:r>
          </a:p>
          <a:p>
            <a:pPr lvl="0" rtl="0">
              <a:spcBef>
                <a:spcPct val="20000"/>
              </a:spcBef>
              <a:buClrTx/>
              <a:buSzTx/>
            </a:pPr>
            <a:endParaRPr lang="en-US" sz="2800" b="1" dirty="0">
              <a:solidFill>
                <a:schemeClr val="tx1"/>
              </a:solidFill>
              <a:latin typeface="+mj-lt"/>
              <a:ea typeface="+mj-ea"/>
              <a:cs typeface="+mj-cs"/>
            </a:endParaRPr>
          </a:p>
          <a:p>
            <a:pPr lvl="0" rtl="0" fontAlgn="base">
              <a:spcBef>
                <a:spcPct val="0"/>
              </a:spcBef>
              <a:spcAft>
                <a:spcPct val="0"/>
              </a:spcAft>
              <a:buClrTx/>
              <a:buSzTx/>
            </a:pPr>
            <a:r>
              <a:rPr lang="en-US" sz="2400" b="1" dirty="0" smtClean="0">
                <a:solidFill>
                  <a:schemeClr val="tx1"/>
                </a:solidFill>
                <a:latin typeface="+mj-lt"/>
                <a:ea typeface="+mj-ea"/>
                <a:cs typeface="+mj-cs"/>
              </a:rPr>
              <a:t> </a:t>
            </a:r>
            <a:endParaRPr lang="ar-EG" sz="2400" b="1" dirty="0">
              <a:solidFill>
                <a:schemeClr val="tx1"/>
              </a:solidFill>
              <a:latin typeface="+mj-lt"/>
              <a:ea typeface="+mj-ea"/>
              <a:cs typeface="+mj-cs"/>
            </a:endParaRPr>
          </a:p>
        </p:txBody>
      </p:sp>
      <p:sp>
        <p:nvSpPr>
          <p:cNvPr id="2" name="Title 1"/>
          <p:cNvSpPr>
            <a:spLocks noGrp="1"/>
          </p:cNvSpPr>
          <p:nvPr>
            <p:ph type="ctrTitle"/>
          </p:nvPr>
        </p:nvSpPr>
        <p:spPr/>
        <p:txBody>
          <a:bodyPr>
            <a:normAutofit fontScale="90000"/>
          </a:bodyPr>
          <a:lstStyle/>
          <a:p>
            <a:r>
              <a:rPr lang="en-US" sz="6600" b="1" dirty="0" smtClean="0"/>
              <a:t>Sever Acute pancreatitis</a:t>
            </a:r>
            <a:endParaRPr lang="ar-EG" sz="66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3115424"/>
      </p:ext>
    </p:extLst>
  </p:cSld>
  <p:clrMapOvr>
    <a:masterClrMapping/>
  </p:clrMapOvr>
  <mc:AlternateContent xmlns:mc="http://schemas.openxmlformats.org/markup-compatibility/2006">
    <mc:Choice xmlns:p14="http://schemas.microsoft.com/office/powerpoint/2010/main" Requires="p14">
      <p:transition spd="slow" p14:dur="2000" advTm="28090"/>
    </mc:Choice>
    <mc:Fallback>
      <p:transition spd="slow" advTm="2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228600"/>
            <a:ext cx="8610600" cy="5897563"/>
          </a:xfrm>
        </p:spPr>
        <p:txBody>
          <a:bodyPr>
            <a:normAutofit fontScale="92500" lnSpcReduction="20000"/>
          </a:bodyPr>
          <a:lstStyle/>
          <a:p>
            <a:pPr algn="just" rtl="0">
              <a:lnSpc>
                <a:spcPct val="150000"/>
              </a:lnSpc>
            </a:pPr>
            <a:r>
              <a:rPr lang="en-US" sz="3200" dirty="0"/>
              <a:t>Nausea, vomiting without pain </a:t>
            </a:r>
            <a:r>
              <a:rPr lang="en-US" sz="3200" dirty="0" smtClean="0"/>
              <a:t>relief, </a:t>
            </a:r>
          </a:p>
          <a:p>
            <a:pPr algn="just" rtl="0">
              <a:lnSpc>
                <a:spcPct val="150000"/>
              </a:lnSpc>
            </a:pPr>
            <a:r>
              <a:rPr lang="en-US" sz="3200" dirty="0" smtClean="0"/>
              <a:t>Tachycardia</a:t>
            </a:r>
          </a:p>
          <a:p>
            <a:pPr algn="just" rtl="0">
              <a:lnSpc>
                <a:spcPct val="150000"/>
              </a:lnSpc>
            </a:pPr>
            <a:r>
              <a:rPr lang="en-US" sz="3200" dirty="0" smtClean="0"/>
              <a:t>Abdominal distension</a:t>
            </a:r>
            <a:r>
              <a:rPr lang="en-US" sz="3200" dirty="0"/>
              <a:t>, and hypotension are other common symptoms.</a:t>
            </a:r>
          </a:p>
          <a:p>
            <a:pPr algn="just" rtl="0">
              <a:lnSpc>
                <a:spcPct val="150000"/>
              </a:lnSpc>
            </a:pPr>
            <a:r>
              <a:rPr lang="en-US" sz="3200" dirty="0"/>
              <a:t>A low-grade fever may or may not be present. </a:t>
            </a:r>
            <a:r>
              <a:rPr lang="en-US" sz="3200" dirty="0" smtClean="0"/>
              <a:t>A persistent </a:t>
            </a:r>
            <a:r>
              <a:rPr lang="en-US" sz="3200" dirty="0"/>
              <a:t>fever may indicate complications, such as </a:t>
            </a:r>
            <a:r>
              <a:rPr lang="en-US" sz="3200" dirty="0" smtClean="0"/>
              <a:t>peritonitis, cholecystitis</a:t>
            </a:r>
            <a:r>
              <a:rPr lang="en-US" sz="3200" dirty="0"/>
              <a:t>, or intra-abdominal abscess</a:t>
            </a:r>
            <a:r>
              <a:rPr lang="en-US" sz="3200" dirty="0" smtClean="0"/>
              <a:t>.</a:t>
            </a:r>
          </a:p>
          <a:p>
            <a:pPr algn="just" rtl="0">
              <a:lnSpc>
                <a:spcPct val="150000"/>
              </a:lnSpc>
            </a:pPr>
            <a:r>
              <a:rPr lang="en-US" sz="3200" dirty="0"/>
              <a:t>Depending on the extent of fluid loss </a:t>
            </a:r>
            <a:r>
              <a:rPr lang="en-US" sz="3200" dirty="0" smtClean="0"/>
              <a:t>and hemorrhage</a:t>
            </a:r>
            <a:r>
              <a:rPr lang="en-US" sz="3200" dirty="0"/>
              <a:t>, the patient may exhibit signs of hypovolemic shock.</a:t>
            </a:r>
            <a:endParaRPr lang="ar-EG"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3783817"/>
      </p:ext>
    </p:extLst>
  </p:cSld>
  <p:clrMapOvr>
    <a:masterClrMapping/>
  </p:clrMapOvr>
  <mc:AlternateContent xmlns:mc="http://schemas.openxmlformats.org/markup-compatibility/2006">
    <mc:Choice xmlns:p14="http://schemas.microsoft.com/office/powerpoint/2010/main" Requires="p14">
      <p:transition spd="slow" p14:dur="2000" advTm="78981"/>
    </mc:Choice>
    <mc:Fallback>
      <p:transition spd="slow" advTm="7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88640"/>
            <a:ext cx="8686800" cy="6440760"/>
          </a:xfrm>
        </p:spPr>
        <p:txBody>
          <a:bodyPr>
            <a:noAutofit/>
          </a:bodyPr>
          <a:lstStyle/>
          <a:p>
            <a:pPr marL="0" indent="0" algn="just" rtl="0">
              <a:lnSpc>
                <a:spcPct val="150000"/>
              </a:lnSpc>
              <a:buNone/>
            </a:pPr>
            <a:r>
              <a:rPr lang="en-US" sz="2800" b="1" dirty="0"/>
              <a:t>Physical Examination.</a:t>
            </a:r>
          </a:p>
          <a:p>
            <a:pPr algn="just" rtl="0">
              <a:lnSpc>
                <a:spcPct val="150000"/>
              </a:lnSpc>
            </a:pPr>
            <a:r>
              <a:rPr lang="en-US" sz="2800" dirty="0" smtClean="0"/>
              <a:t>Hypoactive </a:t>
            </a:r>
            <a:r>
              <a:rPr lang="en-US" sz="2800" dirty="0"/>
              <a:t>bowel sounds and </a:t>
            </a:r>
            <a:r>
              <a:rPr lang="en-US" sz="2800" dirty="0" smtClean="0"/>
              <a:t>abdominal tenderness</a:t>
            </a:r>
            <a:r>
              <a:rPr lang="en-US" sz="2800" dirty="0"/>
              <a:t>, guarding, distention, and </a:t>
            </a:r>
            <a:r>
              <a:rPr lang="en-US" sz="2800" dirty="0" err="1"/>
              <a:t>tympany</a:t>
            </a:r>
            <a:r>
              <a:rPr lang="en-US" sz="2800" dirty="0"/>
              <a:t>. </a:t>
            </a:r>
            <a:endParaRPr lang="en-US" sz="2800" dirty="0" smtClean="0"/>
          </a:p>
          <a:p>
            <a:pPr algn="just" rtl="0">
              <a:lnSpc>
                <a:spcPct val="150000"/>
              </a:lnSpc>
            </a:pPr>
            <a:r>
              <a:rPr lang="en-US" sz="2800" dirty="0" smtClean="0"/>
              <a:t>Findings </a:t>
            </a:r>
            <a:r>
              <a:rPr lang="en-US" sz="2800" dirty="0"/>
              <a:t>that could indicate </a:t>
            </a:r>
            <a:r>
              <a:rPr lang="en-US" sz="2800" dirty="0" smtClean="0"/>
              <a:t>pancreatic hemorrhage </a:t>
            </a:r>
            <a:r>
              <a:rPr lang="en-US" sz="2800" dirty="0"/>
              <a:t>include </a:t>
            </a:r>
            <a:endParaRPr lang="en-US" sz="2800" dirty="0" smtClean="0"/>
          </a:p>
          <a:p>
            <a:pPr lvl="1" algn="just" rtl="0">
              <a:lnSpc>
                <a:spcPct val="150000"/>
              </a:lnSpc>
            </a:pPr>
            <a:r>
              <a:rPr lang="en-US" b="1" dirty="0" smtClean="0"/>
              <a:t>Grey </a:t>
            </a:r>
            <a:r>
              <a:rPr lang="en-US" b="1" dirty="0"/>
              <a:t>Turner's sign </a:t>
            </a:r>
            <a:r>
              <a:rPr lang="en-US" dirty="0"/>
              <a:t>(gray-blue </a:t>
            </a:r>
            <a:r>
              <a:rPr lang="en-US" dirty="0" smtClean="0"/>
              <a:t>discoloration/bruising </a:t>
            </a:r>
            <a:r>
              <a:rPr lang="en-US" dirty="0"/>
              <a:t>of </a:t>
            </a:r>
            <a:r>
              <a:rPr lang="en-US" dirty="0" smtClean="0"/>
              <a:t>flank</a:t>
            </a:r>
            <a:r>
              <a:rPr lang="en-US" dirty="0"/>
              <a:t>) and </a:t>
            </a:r>
            <a:endParaRPr lang="en-US" dirty="0" smtClean="0"/>
          </a:p>
          <a:p>
            <a:pPr lvl="1" algn="just" rtl="0">
              <a:lnSpc>
                <a:spcPct val="150000"/>
              </a:lnSpc>
            </a:pPr>
            <a:r>
              <a:rPr lang="en-US" b="1" dirty="0" smtClean="0"/>
              <a:t>Cullen's sign </a:t>
            </a:r>
            <a:r>
              <a:rPr lang="en-US" dirty="0" smtClean="0"/>
              <a:t>(discoloration/bruising </a:t>
            </a:r>
            <a:r>
              <a:rPr lang="en-US" dirty="0"/>
              <a:t>of the umbilical region), however, they are rare and would generally be </a:t>
            </a:r>
            <a:r>
              <a:rPr lang="en-US" dirty="0" smtClean="0"/>
              <a:t>seen several </a:t>
            </a:r>
            <a:r>
              <a:rPr lang="en-US" dirty="0"/>
              <a:t>days into the illness. </a:t>
            </a:r>
            <a:r>
              <a:rPr lang="en-US" dirty="0" smtClean="0"/>
              <a:t> </a:t>
            </a:r>
          </a:p>
          <a:p>
            <a:pPr algn="just" rtl="0">
              <a:lnSpc>
                <a:spcPct val="150000"/>
              </a:lnSpc>
            </a:pPr>
            <a:r>
              <a:rPr lang="en-US" sz="2800" dirty="0" smtClean="0"/>
              <a:t>A </a:t>
            </a:r>
            <a:r>
              <a:rPr lang="en-US" sz="2800" dirty="0"/>
              <a:t>palpable abdominal mass indicates the presence of </a:t>
            </a:r>
            <a:r>
              <a:rPr lang="en-US" sz="2800" dirty="0" smtClean="0"/>
              <a:t>a </a:t>
            </a:r>
            <a:r>
              <a:rPr lang="en-US" sz="2800" dirty="0" err="1" smtClean="0"/>
              <a:t>pseudocyst</a:t>
            </a:r>
            <a:r>
              <a:rPr lang="en-US" sz="2800" dirty="0" smtClean="0"/>
              <a:t> </a:t>
            </a:r>
            <a:r>
              <a:rPr lang="en-US" sz="2800" dirty="0"/>
              <a:t>or abscess.</a:t>
            </a:r>
            <a:endParaRPr lang="ar-EG" sz="2800" dirty="0"/>
          </a:p>
        </p:txBody>
      </p:sp>
    </p:spTree>
    <p:extLst>
      <p:ext uri="{BB962C8B-B14F-4D97-AF65-F5344CB8AC3E}">
        <p14:creationId xmlns:p14="http://schemas.microsoft.com/office/powerpoint/2010/main" val="3010360668"/>
      </p:ext>
    </p:extLst>
  </p:cSld>
  <p:clrMapOvr>
    <a:masterClrMapping/>
  </p:clrMapOvr>
  <mc:AlternateContent xmlns:mc="http://schemas.openxmlformats.org/markup-compatibility/2006">
    <mc:Choice xmlns:p14="http://schemas.microsoft.com/office/powerpoint/2010/main" Requires="p14">
      <p:transition spd="slow" p14:dur="2000" advTm="65602"/>
    </mc:Choice>
    <mc:Fallback>
      <p:transition spd="slow" advTm="6560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846007837"/>
              </p:ext>
            </p:extLst>
          </p:nvPr>
        </p:nvGraphicFramePr>
        <p:xfrm>
          <a:off x="457200" y="152400"/>
          <a:ext cx="85344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7035429"/>
      </p:ext>
    </p:extLst>
  </p:cSld>
  <p:clrMapOvr>
    <a:masterClrMapping/>
  </p:clrMapOvr>
  <mc:AlternateContent xmlns:mc="http://schemas.openxmlformats.org/markup-compatibility/2006">
    <mc:Choice xmlns:p14="http://schemas.microsoft.com/office/powerpoint/2010/main" Requires="p14">
      <p:transition spd="slow" p14:dur="2000" advTm="27042"/>
    </mc:Choice>
    <mc:Fallback>
      <p:transition spd="slow" advTm="2704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81000"/>
            <a:ext cx="8763000" cy="6248400"/>
          </a:xfrm>
        </p:spPr>
        <p:txBody>
          <a:bodyPr>
            <a:normAutofit fontScale="92500" lnSpcReduction="20000"/>
          </a:bodyPr>
          <a:lstStyle/>
          <a:p>
            <a:pPr marL="0" indent="0" algn="just" rtl="0">
              <a:lnSpc>
                <a:spcPct val="150000"/>
              </a:lnSpc>
              <a:buNone/>
            </a:pPr>
            <a:r>
              <a:rPr lang="en-US" sz="3200" b="1" dirty="0" smtClean="0"/>
              <a:t>Diagnostic procedures:</a:t>
            </a:r>
          </a:p>
          <a:p>
            <a:pPr marL="714375" indent="-273050" algn="just" rtl="0">
              <a:lnSpc>
                <a:spcPct val="150000"/>
              </a:lnSpc>
            </a:pPr>
            <a:r>
              <a:rPr lang="en-US" sz="3200" dirty="0" smtClean="0"/>
              <a:t>Abdominal</a:t>
            </a:r>
            <a:r>
              <a:rPr lang="en-US" sz="3200" dirty="0"/>
              <a:t> </a:t>
            </a:r>
            <a:r>
              <a:rPr lang="en-US" sz="3200" dirty="0" smtClean="0"/>
              <a:t>Ultrasonography</a:t>
            </a:r>
            <a:endParaRPr lang="en-US" sz="3200" dirty="0"/>
          </a:p>
          <a:p>
            <a:pPr marL="714375" indent="-273050" algn="just" rtl="0">
              <a:lnSpc>
                <a:spcPct val="150000"/>
              </a:lnSpc>
            </a:pPr>
            <a:r>
              <a:rPr lang="en-US" sz="3200" dirty="0" smtClean="0"/>
              <a:t>Computed Tomography scan (gold standard)</a:t>
            </a:r>
          </a:p>
          <a:p>
            <a:pPr marL="714375" indent="-273050" algn="just" rtl="0">
              <a:lnSpc>
                <a:spcPct val="150000"/>
              </a:lnSpc>
            </a:pPr>
            <a:r>
              <a:rPr lang="en-US" sz="3200" dirty="0" smtClean="0"/>
              <a:t>Magnetic </a:t>
            </a:r>
            <a:r>
              <a:rPr lang="en-US" sz="3200" dirty="0"/>
              <a:t>resonance imaging</a:t>
            </a:r>
          </a:p>
          <a:p>
            <a:pPr marL="714375" indent="-273050" algn="just" rtl="0">
              <a:lnSpc>
                <a:spcPct val="150000"/>
              </a:lnSpc>
            </a:pPr>
            <a:r>
              <a:rPr lang="en-US" sz="3200" dirty="0" smtClean="0"/>
              <a:t>Endoscopic Retrograde Cholangiopancreatography (ERCP)</a:t>
            </a:r>
            <a:endParaRPr lang="en-US" sz="3200" dirty="0"/>
          </a:p>
          <a:p>
            <a:pPr marL="714375" indent="-273050" algn="just" rtl="0">
              <a:lnSpc>
                <a:spcPct val="150000"/>
              </a:lnSpc>
            </a:pPr>
            <a:r>
              <a:rPr lang="en-US" sz="3200" dirty="0"/>
              <a:t>Abdominal </a:t>
            </a:r>
            <a:r>
              <a:rPr lang="en-US" sz="3200" dirty="0" smtClean="0"/>
              <a:t>radiographs (flat </a:t>
            </a:r>
            <a:r>
              <a:rPr lang="en-US" sz="3200" dirty="0"/>
              <a:t>plate and upright or decubitus)</a:t>
            </a:r>
          </a:p>
          <a:p>
            <a:pPr marL="714375" indent="-273050" algn="just" rtl="0">
              <a:lnSpc>
                <a:spcPct val="150000"/>
              </a:lnSpc>
            </a:pPr>
            <a:r>
              <a:rPr lang="en-US" sz="3200" dirty="0"/>
              <a:t>Chest radiographs </a:t>
            </a:r>
            <a:r>
              <a:rPr lang="en-US" sz="3200" dirty="0" smtClean="0"/>
              <a:t>(</a:t>
            </a:r>
            <a:r>
              <a:rPr lang="en-US" sz="3200" dirty="0" err="1"/>
              <a:t>posteroanterior</a:t>
            </a:r>
            <a:r>
              <a:rPr lang="en-US" sz="3200" dirty="0"/>
              <a:t> and lateral)</a:t>
            </a:r>
            <a:endParaRPr lang="ar-EG"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7437999"/>
      </p:ext>
    </p:extLst>
  </p:cSld>
  <p:clrMapOvr>
    <a:masterClrMapping/>
  </p:clrMapOvr>
  <mc:AlternateContent xmlns:mc="http://schemas.openxmlformats.org/markup-compatibility/2006">
    <mc:Choice xmlns:p14="http://schemas.microsoft.com/office/powerpoint/2010/main" Requires="p14">
      <p:transition spd="slow" p14:dur="2000" advTm="22965"/>
    </mc:Choice>
    <mc:Fallback>
      <p:transition spd="slow" advTm="2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4900" b="1" dirty="0" smtClean="0"/>
              <a:t>Complications </a:t>
            </a:r>
            <a:endParaRPr lang="ar-EG" b="1" dirty="0"/>
          </a:p>
        </p:txBody>
      </p:sp>
      <p:sp>
        <p:nvSpPr>
          <p:cNvPr id="3" name="Content Placeholder 2"/>
          <p:cNvSpPr>
            <a:spLocks noGrp="1"/>
          </p:cNvSpPr>
          <p:nvPr>
            <p:ph sz="quarter" idx="1"/>
          </p:nvPr>
        </p:nvSpPr>
        <p:spPr>
          <a:xfrm>
            <a:off x="228600" y="1371600"/>
            <a:ext cx="4267200" cy="5334000"/>
          </a:xfrm>
        </p:spPr>
        <p:txBody>
          <a:bodyPr>
            <a:normAutofit lnSpcReduction="10000"/>
          </a:bodyPr>
          <a:lstStyle/>
          <a:p>
            <a:pPr marL="0" indent="0" algn="l" rtl="0">
              <a:buNone/>
            </a:pPr>
            <a:r>
              <a:rPr lang="en-US" sz="2400" b="1" dirty="0">
                <a:solidFill>
                  <a:srgbClr val="C00000"/>
                </a:solidFill>
              </a:rPr>
              <a:t>Local</a:t>
            </a:r>
          </a:p>
          <a:p>
            <a:pPr marL="715963" indent="0" algn="l" rtl="0">
              <a:buNone/>
            </a:pPr>
            <a:r>
              <a:rPr lang="en-US" sz="2400" dirty="0"/>
              <a:t>■ Pancreatic necrosis</a:t>
            </a:r>
          </a:p>
          <a:p>
            <a:pPr marL="715963" indent="0" algn="l" rtl="0">
              <a:buNone/>
            </a:pPr>
            <a:r>
              <a:rPr lang="en-US" sz="2400" dirty="0"/>
              <a:t>■ Pancreatic </a:t>
            </a:r>
            <a:r>
              <a:rPr lang="en-US" sz="2400" dirty="0" err="1"/>
              <a:t>pseudocyst</a:t>
            </a:r>
            <a:endParaRPr lang="en-US" sz="2400" dirty="0"/>
          </a:p>
          <a:p>
            <a:pPr marL="715963" indent="0" algn="l" rtl="0">
              <a:buNone/>
            </a:pPr>
            <a:r>
              <a:rPr lang="en-US" sz="2400" dirty="0"/>
              <a:t>■ Pancreatic abscess</a:t>
            </a:r>
          </a:p>
          <a:p>
            <a:pPr marL="0" indent="0" algn="l" rtl="0">
              <a:buNone/>
            </a:pPr>
            <a:r>
              <a:rPr lang="en-US" sz="2400" b="1" dirty="0">
                <a:solidFill>
                  <a:srgbClr val="C00000"/>
                </a:solidFill>
              </a:rPr>
              <a:t>Pulmonary</a:t>
            </a:r>
          </a:p>
          <a:p>
            <a:pPr marL="625475" indent="0" algn="l" rtl="0">
              <a:buNone/>
            </a:pPr>
            <a:r>
              <a:rPr lang="en-US" sz="2400" dirty="0"/>
              <a:t>■ Atelectasis</a:t>
            </a:r>
          </a:p>
          <a:p>
            <a:pPr marL="625475" indent="0" algn="l" rtl="0">
              <a:buNone/>
            </a:pPr>
            <a:r>
              <a:rPr lang="en-US" sz="2400" dirty="0"/>
              <a:t>■ </a:t>
            </a:r>
            <a:r>
              <a:rPr lang="en-US" sz="2400" dirty="0" smtClean="0"/>
              <a:t>ARDS</a:t>
            </a:r>
            <a:endParaRPr lang="en-US" sz="2400" dirty="0"/>
          </a:p>
          <a:p>
            <a:pPr marL="625475" indent="0" algn="l" rtl="0">
              <a:buNone/>
            </a:pPr>
            <a:r>
              <a:rPr lang="en-US" sz="2400" dirty="0"/>
              <a:t>■ Pleural effusions</a:t>
            </a:r>
          </a:p>
          <a:p>
            <a:pPr marL="0" indent="0" algn="l" rtl="0">
              <a:buNone/>
            </a:pPr>
            <a:r>
              <a:rPr lang="en-US" sz="2400" b="1" dirty="0">
                <a:solidFill>
                  <a:srgbClr val="C00000"/>
                </a:solidFill>
              </a:rPr>
              <a:t>Cardiovascular</a:t>
            </a:r>
          </a:p>
          <a:p>
            <a:pPr marL="715963" indent="0" algn="l" rtl="0">
              <a:buNone/>
            </a:pPr>
            <a:r>
              <a:rPr lang="en-US" sz="2400" dirty="0"/>
              <a:t>■ Hypotensive shock</a:t>
            </a:r>
          </a:p>
          <a:p>
            <a:pPr marL="715963" indent="0" algn="l" rtl="0">
              <a:buNone/>
            </a:pPr>
            <a:r>
              <a:rPr lang="en-US" sz="2400" dirty="0"/>
              <a:t>■ Septic shock</a:t>
            </a:r>
          </a:p>
          <a:p>
            <a:pPr marL="715963" indent="0" algn="l" rtl="0">
              <a:buNone/>
            </a:pPr>
            <a:r>
              <a:rPr lang="en-US" sz="2400" dirty="0"/>
              <a:t>■ Hemorrhagic </a:t>
            </a:r>
            <a:r>
              <a:rPr lang="en-US" sz="2400" dirty="0" smtClean="0"/>
              <a:t>shock</a:t>
            </a:r>
            <a:endParaRPr lang="en-US" sz="2400" dirty="0"/>
          </a:p>
        </p:txBody>
      </p:sp>
      <p:sp>
        <p:nvSpPr>
          <p:cNvPr id="4" name="Content Placeholder 3"/>
          <p:cNvSpPr>
            <a:spLocks noGrp="1"/>
          </p:cNvSpPr>
          <p:nvPr>
            <p:ph sz="quarter" idx="2"/>
          </p:nvPr>
        </p:nvSpPr>
        <p:spPr>
          <a:xfrm>
            <a:off x="4572000" y="1371600"/>
            <a:ext cx="4419600" cy="5181600"/>
          </a:xfrm>
        </p:spPr>
        <p:txBody>
          <a:bodyPr>
            <a:normAutofit lnSpcReduction="10000"/>
          </a:bodyPr>
          <a:lstStyle/>
          <a:p>
            <a:pPr marL="0" indent="0" algn="just" rtl="0">
              <a:buNone/>
            </a:pPr>
            <a:r>
              <a:rPr lang="en-US" sz="2400" b="1" dirty="0">
                <a:solidFill>
                  <a:srgbClr val="C00000"/>
                </a:solidFill>
              </a:rPr>
              <a:t>Renal</a:t>
            </a:r>
          </a:p>
          <a:p>
            <a:pPr marL="715963" indent="0" algn="just" rtl="0">
              <a:buNone/>
            </a:pPr>
            <a:r>
              <a:rPr lang="en-US" sz="2400" dirty="0"/>
              <a:t>■ Acute renal failure</a:t>
            </a:r>
          </a:p>
          <a:p>
            <a:pPr marL="0" indent="0" algn="just" rtl="0">
              <a:buNone/>
            </a:pPr>
            <a:r>
              <a:rPr lang="en-US" sz="2400" b="1" dirty="0">
                <a:solidFill>
                  <a:srgbClr val="C00000"/>
                </a:solidFill>
              </a:rPr>
              <a:t>Hematological</a:t>
            </a:r>
          </a:p>
          <a:p>
            <a:pPr marL="715963" indent="0" algn="just" rtl="0">
              <a:buNone/>
            </a:pPr>
            <a:r>
              <a:rPr lang="en-US" sz="2400" dirty="0"/>
              <a:t>■ Disseminated intravascular coagulation (DIC)</a:t>
            </a:r>
          </a:p>
          <a:p>
            <a:pPr marL="0" indent="0" algn="just" rtl="0">
              <a:buNone/>
            </a:pPr>
            <a:r>
              <a:rPr lang="en-US" sz="2400" b="1" dirty="0">
                <a:solidFill>
                  <a:srgbClr val="C00000"/>
                </a:solidFill>
              </a:rPr>
              <a:t>Metabolic</a:t>
            </a:r>
          </a:p>
          <a:p>
            <a:pPr marL="715963" indent="0" algn="just" rtl="0">
              <a:buNone/>
            </a:pPr>
            <a:r>
              <a:rPr lang="en-US" sz="2400" dirty="0"/>
              <a:t>■ Hyperglycemia</a:t>
            </a:r>
          </a:p>
          <a:p>
            <a:pPr marL="715963" indent="0" algn="just" rtl="0">
              <a:buNone/>
            </a:pPr>
            <a:r>
              <a:rPr lang="en-US" sz="2400" dirty="0"/>
              <a:t>■ Hypertriglyceridemia</a:t>
            </a:r>
          </a:p>
          <a:p>
            <a:pPr marL="715963" indent="0" algn="just" rtl="0">
              <a:buNone/>
            </a:pPr>
            <a:r>
              <a:rPr lang="en-US" sz="2400" dirty="0"/>
              <a:t>■ </a:t>
            </a:r>
            <a:r>
              <a:rPr lang="en-US" sz="2400" dirty="0" err="1" smtClean="0"/>
              <a:t>Hypocalcemia</a:t>
            </a:r>
            <a:endParaRPr lang="en-US" sz="2400" dirty="0" smtClean="0"/>
          </a:p>
          <a:p>
            <a:pPr marL="715963" indent="0" algn="just" rtl="0">
              <a:buNone/>
            </a:pPr>
            <a:r>
              <a:rPr lang="en-US" sz="2400" dirty="0" smtClean="0"/>
              <a:t>■ Metabolic acidosis</a:t>
            </a:r>
          </a:p>
          <a:p>
            <a:pPr marL="0" indent="0" algn="just" rtl="0">
              <a:buNone/>
            </a:pPr>
            <a:r>
              <a:rPr lang="en-US" sz="2400" b="1" dirty="0" smtClean="0">
                <a:solidFill>
                  <a:srgbClr val="C00000"/>
                </a:solidFill>
              </a:rPr>
              <a:t>Gastrointestinal</a:t>
            </a:r>
            <a:endParaRPr lang="en-US" sz="2400" b="1" dirty="0">
              <a:solidFill>
                <a:srgbClr val="C00000"/>
              </a:solidFill>
            </a:endParaRPr>
          </a:p>
          <a:p>
            <a:pPr marL="715963" indent="0" algn="just" rtl="0">
              <a:buNone/>
            </a:pPr>
            <a:r>
              <a:rPr lang="en-US" sz="2400" dirty="0"/>
              <a:t>■ Gastrointestinal </a:t>
            </a:r>
            <a:r>
              <a:rPr lang="en-US" sz="2400" dirty="0" smtClean="0"/>
              <a:t>bleed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7150157"/>
      </p:ext>
    </p:extLst>
  </p:cSld>
  <p:clrMapOvr>
    <a:masterClrMapping/>
  </p:clrMapOvr>
  <mc:AlternateContent xmlns:mc="http://schemas.openxmlformats.org/markup-compatibility/2006">
    <mc:Choice xmlns:p14="http://schemas.microsoft.com/office/powerpoint/2010/main" Requires="p14">
      <p:transition spd="slow" p14:dur="2000" advTm="68940"/>
    </mc:Choice>
    <mc:Fallback>
      <p:transition spd="slow" advTm="6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b="1" dirty="0" smtClean="0"/>
              <a:t>Medical management</a:t>
            </a:r>
            <a:endParaRPr lang="ar-EG" b="1" dirty="0"/>
          </a:p>
        </p:txBody>
      </p:sp>
      <p:sp>
        <p:nvSpPr>
          <p:cNvPr id="3" name="Content Placeholder 2"/>
          <p:cNvSpPr>
            <a:spLocks noGrp="1"/>
          </p:cNvSpPr>
          <p:nvPr>
            <p:ph sz="quarter" idx="1"/>
          </p:nvPr>
        </p:nvSpPr>
        <p:spPr>
          <a:xfrm>
            <a:off x="228600" y="1066800"/>
            <a:ext cx="8686800" cy="5638800"/>
          </a:xfrm>
        </p:spPr>
        <p:txBody>
          <a:bodyPr>
            <a:noAutofit/>
          </a:bodyPr>
          <a:lstStyle/>
          <a:p>
            <a:pPr marL="0" indent="0" algn="just" rtl="0">
              <a:lnSpc>
                <a:spcPct val="150000"/>
              </a:lnSpc>
              <a:buNone/>
            </a:pPr>
            <a:r>
              <a:rPr lang="en-US" sz="2800" b="1" u="sng" dirty="0" smtClean="0"/>
              <a:t>Fluid &amp; Electrolytes management:</a:t>
            </a:r>
          </a:p>
          <a:p>
            <a:pPr algn="just" rtl="0">
              <a:lnSpc>
                <a:spcPct val="150000"/>
              </a:lnSpc>
            </a:pPr>
            <a:r>
              <a:rPr lang="en-US" sz="2800" dirty="0" smtClean="0"/>
              <a:t>Because </a:t>
            </a:r>
            <a:r>
              <a:rPr lang="en-US" sz="2800" dirty="0"/>
              <a:t>pancreatitis if often associated with massive fluid shifts, </a:t>
            </a:r>
            <a:r>
              <a:rPr lang="en-US" sz="2800" b="1" dirty="0" smtClean="0">
                <a:solidFill>
                  <a:srgbClr val="0070C0"/>
                </a:solidFill>
              </a:rPr>
              <a:t>IV </a:t>
            </a:r>
            <a:r>
              <a:rPr lang="en-US" sz="2800" b="1" dirty="0">
                <a:solidFill>
                  <a:srgbClr val="0070C0"/>
                </a:solidFill>
              </a:rPr>
              <a:t>crystalloids </a:t>
            </a:r>
            <a:r>
              <a:rPr lang="en-US" sz="2800" b="1" dirty="0" smtClean="0">
                <a:solidFill>
                  <a:srgbClr val="0070C0"/>
                </a:solidFill>
              </a:rPr>
              <a:t>and colloids, </a:t>
            </a:r>
            <a:r>
              <a:rPr lang="en-US" sz="2800" dirty="0"/>
              <a:t>such as albumin </a:t>
            </a:r>
            <a:r>
              <a:rPr lang="en-US" sz="2800" dirty="0" smtClean="0"/>
              <a:t>and Ringer’s </a:t>
            </a:r>
            <a:r>
              <a:rPr lang="en-US" sz="2800" dirty="0"/>
              <a:t>lactate solution,</a:t>
            </a:r>
            <a:r>
              <a:rPr lang="en-US" sz="2800" dirty="0" smtClean="0"/>
              <a:t> </a:t>
            </a:r>
            <a:r>
              <a:rPr lang="en-US" sz="2800" dirty="0"/>
              <a:t>are administered immediately to prevent hypovolemic shock and </a:t>
            </a:r>
            <a:r>
              <a:rPr lang="en-US" sz="2800" dirty="0" smtClean="0"/>
              <a:t>maintain hemodynamic </a:t>
            </a:r>
            <a:r>
              <a:rPr lang="en-US" sz="2800" dirty="0"/>
              <a:t>stability</a:t>
            </a:r>
            <a:r>
              <a:rPr lang="en-US" sz="2800" dirty="0" smtClean="0"/>
              <a:t>. Patient may need 5-10L of fluid within 24hr.</a:t>
            </a:r>
          </a:p>
          <a:p>
            <a:pPr algn="just" rtl="0">
              <a:lnSpc>
                <a:spcPct val="150000"/>
              </a:lnSpc>
            </a:pPr>
            <a:r>
              <a:rPr lang="en-US" sz="2800" dirty="0"/>
              <a:t>Patients with acute hemorrhagic pancreatitis </a:t>
            </a:r>
            <a:r>
              <a:rPr lang="en-US" sz="2800" dirty="0" smtClean="0"/>
              <a:t>may also </a:t>
            </a:r>
            <a:r>
              <a:rPr lang="en-US" sz="2800" dirty="0"/>
              <a:t>need </a:t>
            </a:r>
            <a:r>
              <a:rPr lang="en-US" sz="2800" b="1" dirty="0">
                <a:solidFill>
                  <a:srgbClr val="0070C0"/>
                </a:solidFill>
              </a:rPr>
              <a:t>packed red blood cells </a:t>
            </a:r>
            <a:r>
              <a:rPr lang="en-US" sz="2800" dirty="0"/>
              <a:t>to restore volume. </a:t>
            </a:r>
            <a:endParaRPr lang="en-US" sz="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4061893"/>
      </p:ext>
    </p:extLst>
  </p:cSld>
  <p:clrMapOvr>
    <a:masterClrMapping/>
  </p:clrMapOvr>
  <mc:AlternateContent xmlns:mc="http://schemas.openxmlformats.org/markup-compatibility/2006">
    <mc:Choice xmlns:p14="http://schemas.microsoft.com/office/powerpoint/2010/main" Requires="p14">
      <p:transition spd="slow" p14:dur="2000" advTm="54157"/>
    </mc:Choice>
    <mc:Fallback>
      <p:transition spd="slow" advTm="5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52400"/>
            <a:ext cx="8763000" cy="6629400"/>
          </a:xfrm>
        </p:spPr>
        <p:txBody>
          <a:bodyPr>
            <a:normAutofit fontScale="85000" lnSpcReduction="10000"/>
          </a:bodyPr>
          <a:lstStyle/>
          <a:p>
            <a:pPr algn="just" rtl="0">
              <a:lnSpc>
                <a:spcPct val="150000"/>
              </a:lnSpc>
            </a:pPr>
            <a:r>
              <a:rPr lang="en-US" sz="3200" dirty="0"/>
              <a:t>Fluid replacement is evaluated by </a:t>
            </a:r>
            <a:r>
              <a:rPr lang="en-US" sz="3200" b="1" dirty="0">
                <a:solidFill>
                  <a:srgbClr val="0070C0"/>
                </a:solidFill>
              </a:rPr>
              <a:t>monitoring intake and output and daily weights</a:t>
            </a:r>
            <a:r>
              <a:rPr lang="en-US" sz="3200" dirty="0">
                <a:solidFill>
                  <a:srgbClr val="0070C0"/>
                </a:solidFill>
              </a:rPr>
              <a:t>, </a:t>
            </a:r>
            <a:r>
              <a:rPr lang="en-US" sz="3200" b="1" dirty="0">
                <a:solidFill>
                  <a:srgbClr val="0070C0"/>
                </a:solidFill>
              </a:rPr>
              <a:t>use of a pulmonary artery catheter, or CVP</a:t>
            </a:r>
            <a:r>
              <a:rPr lang="en-US" sz="3200" b="1" dirty="0" smtClean="0">
                <a:solidFill>
                  <a:srgbClr val="0070C0"/>
                </a:solidFill>
              </a:rPr>
              <a:t>.</a:t>
            </a:r>
            <a:endParaRPr lang="en-US" sz="3200" dirty="0" smtClean="0">
              <a:solidFill>
                <a:srgbClr val="0070C0"/>
              </a:solidFill>
            </a:endParaRPr>
          </a:p>
          <a:p>
            <a:pPr algn="just" rtl="0">
              <a:lnSpc>
                <a:spcPct val="150000"/>
              </a:lnSpc>
            </a:pPr>
            <a:r>
              <a:rPr lang="en-US" sz="3200" dirty="0" smtClean="0"/>
              <a:t>If </a:t>
            </a:r>
            <a:r>
              <a:rPr lang="en-US" sz="3200" b="1" dirty="0">
                <a:solidFill>
                  <a:srgbClr val="0070C0"/>
                </a:solidFill>
              </a:rPr>
              <a:t>hyperglycemia</a:t>
            </a:r>
            <a:r>
              <a:rPr lang="en-US" sz="3200" dirty="0">
                <a:solidFill>
                  <a:srgbClr val="0070C0"/>
                </a:solidFill>
              </a:rPr>
              <a:t> </a:t>
            </a:r>
            <a:r>
              <a:rPr lang="en-US" sz="3200" dirty="0"/>
              <a:t>develops, exogenous insulin may be required</a:t>
            </a:r>
            <a:r>
              <a:rPr lang="en-US" sz="3200" dirty="0" smtClean="0"/>
              <a:t>.</a:t>
            </a:r>
          </a:p>
          <a:p>
            <a:pPr algn="just" rtl="0">
              <a:lnSpc>
                <a:spcPct val="150000"/>
              </a:lnSpc>
            </a:pPr>
            <a:r>
              <a:rPr lang="en-US" sz="3200" dirty="0" smtClean="0"/>
              <a:t>Patient with </a:t>
            </a:r>
            <a:r>
              <a:rPr lang="en-US" sz="3200" b="1" dirty="0" smtClean="0">
                <a:solidFill>
                  <a:srgbClr val="0070C0"/>
                </a:solidFill>
              </a:rPr>
              <a:t>hypotensive</a:t>
            </a:r>
            <a:r>
              <a:rPr lang="en-US" sz="3200" dirty="0" smtClean="0">
                <a:solidFill>
                  <a:srgbClr val="0070C0"/>
                </a:solidFill>
              </a:rPr>
              <a:t> </a:t>
            </a:r>
            <a:r>
              <a:rPr lang="en-US" sz="3200" dirty="0" smtClean="0"/>
              <a:t>given dopamine at </a:t>
            </a:r>
            <a:r>
              <a:rPr lang="en-US" sz="3200" dirty="0"/>
              <a:t>a low dose (2 to 5 </a:t>
            </a:r>
            <a:r>
              <a:rPr lang="en-US" sz="3200" dirty="0" err="1"/>
              <a:t>μg</a:t>
            </a:r>
            <a:r>
              <a:rPr lang="en-US" sz="3200" dirty="0"/>
              <a:t>/kg/minute). </a:t>
            </a:r>
            <a:r>
              <a:rPr lang="en-US" sz="3200" dirty="0" smtClean="0"/>
              <a:t>An advantage </a:t>
            </a:r>
            <a:r>
              <a:rPr lang="en-US" sz="3200" dirty="0"/>
              <a:t>of this drug is that at low doses it </a:t>
            </a:r>
            <a:r>
              <a:rPr lang="en-US" sz="3200" dirty="0" smtClean="0"/>
              <a:t>maintains renal </a:t>
            </a:r>
            <a:r>
              <a:rPr lang="en-US" sz="3200" dirty="0"/>
              <a:t>perfusion while supporting blood pressure</a:t>
            </a:r>
            <a:r>
              <a:rPr lang="en-US" sz="3200" dirty="0" smtClean="0"/>
              <a:t>.</a:t>
            </a:r>
          </a:p>
          <a:p>
            <a:pPr marL="0" indent="0" algn="just" rtl="0">
              <a:lnSpc>
                <a:spcPct val="150000"/>
              </a:lnSpc>
              <a:buNone/>
            </a:pPr>
            <a:endParaRPr lang="en-US" sz="3200" dirty="0" smtClean="0"/>
          </a:p>
          <a:p>
            <a:pPr algn="just" rtl="0">
              <a:lnSpc>
                <a:spcPct val="150000"/>
              </a:lnSpc>
            </a:pPr>
            <a:r>
              <a:rPr lang="en-US" sz="3200" b="1" dirty="0">
                <a:solidFill>
                  <a:srgbClr val="0070C0"/>
                </a:solidFill>
              </a:rPr>
              <a:t>Electrolytes</a:t>
            </a:r>
            <a:r>
              <a:rPr lang="en-US" sz="3200" dirty="0">
                <a:solidFill>
                  <a:srgbClr val="0070C0"/>
                </a:solidFill>
              </a:rPr>
              <a:t> </a:t>
            </a:r>
            <a:r>
              <a:rPr lang="en-US" sz="3200" dirty="0"/>
              <a:t>are monitored closely; and abnormalities such as </a:t>
            </a:r>
            <a:r>
              <a:rPr lang="en-US" sz="3200" dirty="0" err="1"/>
              <a:t>hypocalcemia</a:t>
            </a:r>
            <a:r>
              <a:rPr lang="en-US" sz="3200" dirty="0"/>
              <a:t>, hypokalemia, and </a:t>
            </a:r>
            <a:r>
              <a:rPr lang="en-US" sz="3200" dirty="0" err="1"/>
              <a:t>hypomagnesemia</a:t>
            </a:r>
            <a:r>
              <a:rPr lang="en-US" sz="3200" dirty="0"/>
              <a:t> are corrected</a:t>
            </a:r>
            <a:r>
              <a:rPr lang="en-US" sz="3200" dirty="0" smtClean="0"/>
              <a:t>.</a:t>
            </a:r>
            <a:endParaRPr lang="ar-EG" sz="3200" dirty="0"/>
          </a:p>
          <a:p>
            <a:pPr algn="just" rtl="0">
              <a:lnSpc>
                <a:spcPct val="150000"/>
              </a:lnSpc>
            </a:pPr>
            <a:endParaRPr lang="ar-EG" sz="3200" dirty="0"/>
          </a:p>
        </p:txBody>
      </p:sp>
    </p:spTree>
    <p:extLst>
      <p:ext uri="{BB962C8B-B14F-4D97-AF65-F5344CB8AC3E}">
        <p14:creationId xmlns:p14="http://schemas.microsoft.com/office/powerpoint/2010/main" val="1329087746"/>
      </p:ext>
    </p:extLst>
  </p:cSld>
  <p:clrMapOvr>
    <a:masterClrMapping/>
  </p:clrMapOvr>
  <mc:AlternateContent xmlns:mc="http://schemas.openxmlformats.org/markup-compatibility/2006">
    <mc:Choice xmlns:p14="http://schemas.microsoft.com/office/powerpoint/2010/main" Requires="p14">
      <p:transition spd="slow" p14:dur="2000" advTm="39071"/>
    </mc:Choice>
    <mc:Fallback>
      <p:transition spd="slow" advTm="3907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28600"/>
            <a:ext cx="8686800" cy="6324600"/>
          </a:xfrm>
        </p:spPr>
        <p:txBody>
          <a:bodyPr>
            <a:normAutofit fontScale="92500" lnSpcReduction="10000"/>
          </a:bodyPr>
          <a:lstStyle/>
          <a:p>
            <a:pPr algn="just" rtl="0">
              <a:lnSpc>
                <a:spcPct val="150000"/>
              </a:lnSpc>
            </a:pPr>
            <a:r>
              <a:rPr lang="en-US" dirty="0" smtClean="0"/>
              <a:t>Patients </a:t>
            </a:r>
            <a:r>
              <a:rPr lang="en-US" dirty="0"/>
              <a:t>with </a:t>
            </a:r>
            <a:r>
              <a:rPr lang="en-US" b="1" dirty="0"/>
              <a:t>severe </a:t>
            </a:r>
            <a:r>
              <a:rPr lang="en-US" b="1" dirty="0" err="1"/>
              <a:t>hypocalcemia</a:t>
            </a:r>
            <a:r>
              <a:rPr lang="en-US" b="1" dirty="0"/>
              <a:t> </a:t>
            </a:r>
            <a:r>
              <a:rPr lang="en-US" dirty="0"/>
              <a:t>are placed on </a:t>
            </a:r>
            <a:r>
              <a:rPr lang="en-US" dirty="0" smtClean="0"/>
              <a:t>seizure precautions </a:t>
            </a:r>
            <a:r>
              <a:rPr lang="en-US" dirty="0"/>
              <a:t>with respiratory support equipment on hand</a:t>
            </a:r>
            <a:r>
              <a:rPr lang="en-US" dirty="0" smtClean="0"/>
              <a:t>.</a:t>
            </a:r>
          </a:p>
          <a:p>
            <a:pPr algn="just" rtl="0">
              <a:lnSpc>
                <a:spcPct val="150000"/>
              </a:lnSpc>
            </a:pPr>
            <a:r>
              <a:rPr lang="en-US" b="1" dirty="0"/>
              <a:t>Calcium replacements </a:t>
            </a:r>
            <a:r>
              <a:rPr lang="en-US" dirty="0"/>
              <a:t>are infused through a central line because peripheral infiltration can cause tissue necrosis. The patient monitored for calcium toxicity; symptoms include lethargy, nausea, shortening of the QT interval, and decreased excitability of nerves and muscles</a:t>
            </a:r>
            <a:r>
              <a:rPr lang="en-US" dirty="0" smtClean="0"/>
              <a:t>.</a:t>
            </a:r>
          </a:p>
          <a:p>
            <a:pPr algn="just" rtl="0">
              <a:lnSpc>
                <a:spcPct val="150000"/>
              </a:lnSpc>
            </a:pPr>
            <a:r>
              <a:rPr lang="en-US" b="1" dirty="0" smtClean="0"/>
              <a:t>Low serum </a:t>
            </a:r>
            <a:r>
              <a:rPr lang="en-US" b="1" dirty="0"/>
              <a:t>magnesium levels </a:t>
            </a:r>
            <a:r>
              <a:rPr lang="en-US" dirty="0" smtClean="0"/>
              <a:t>usually need </a:t>
            </a:r>
            <a:r>
              <a:rPr lang="en-US" dirty="0"/>
              <a:t>to be corrected before calcium levels can </a:t>
            </a:r>
            <a:r>
              <a:rPr lang="en-US" dirty="0" smtClean="0"/>
              <a:t>return to </a:t>
            </a:r>
            <a:r>
              <a:rPr lang="en-US" dirty="0"/>
              <a:t>normal. </a:t>
            </a:r>
            <a:endParaRPr lang="en-US" dirty="0" smtClean="0"/>
          </a:p>
          <a:p>
            <a:pPr algn="just" rtl="0">
              <a:lnSpc>
                <a:spcPct val="150000"/>
              </a:lnSpc>
            </a:pPr>
            <a:r>
              <a:rPr lang="en-US" b="1" dirty="0" smtClean="0"/>
              <a:t>Potassium</a:t>
            </a:r>
            <a:r>
              <a:rPr lang="en-US" dirty="0" smtClean="0"/>
              <a:t> </a:t>
            </a:r>
            <a:r>
              <a:rPr lang="en-US" dirty="0"/>
              <a:t>may need to be replaced early in </a:t>
            </a:r>
            <a:r>
              <a:rPr lang="en-US" dirty="0" smtClean="0"/>
              <a:t>the treatment </a:t>
            </a:r>
            <a:r>
              <a:rPr lang="en-US" dirty="0"/>
              <a:t>regimen because it is lost through vomiting </a:t>
            </a:r>
            <a:r>
              <a:rPr lang="en-US" dirty="0" smtClean="0"/>
              <a:t>and sequestration </a:t>
            </a:r>
            <a:r>
              <a:rPr lang="en-US" dirty="0"/>
              <a:t>of potassium-rich pancreatic juices.</a:t>
            </a:r>
            <a:endParaRPr lang="ar-EG" dirty="0"/>
          </a:p>
        </p:txBody>
      </p:sp>
    </p:spTree>
    <p:extLst>
      <p:ext uri="{BB962C8B-B14F-4D97-AF65-F5344CB8AC3E}">
        <p14:creationId xmlns:p14="http://schemas.microsoft.com/office/powerpoint/2010/main" val="2981461959"/>
      </p:ext>
    </p:extLst>
  </p:cSld>
  <p:clrMapOvr>
    <a:masterClrMapping/>
  </p:clrMapOvr>
  <mc:AlternateContent xmlns:mc="http://schemas.openxmlformats.org/markup-compatibility/2006">
    <mc:Choice xmlns:p14="http://schemas.microsoft.com/office/powerpoint/2010/main" Requires="p14">
      <p:transition spd="slow" p14:dur="2000" advTm="50879"/>
    </mc:Choice>
    <mc:Fallback>
      <p:transition spd="slow" advTm="5087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76200"/>
            <a:ext cx="8610600" cy="6629400"/>
          </a:xfrm>
        </p:spPr>
        <p:txBody>
          <a:bodyPr>
            <a:noAutofit/>
          </a:bodyPr>
          <a:lstStyle/>
          <a:p>
            <a:pPr marL="0" indent="0" algn="just" rtl="0">
              <a:lnSpc>
                <a:spcPct val="150000"/>
              </a:lnSpc>
              <a:buNone/>
            </a:pPr>
            <a:r>
              <a:rPr lang="en-US" sz="2800" b="1" u="sng" dirty="0"/>
              <a:t>PAIN MANAGEMENT</a:t>
            </a:r>
          </a:p>
          <a:p>
            <a:pPr algn="just" rtl="0">
              <a:lnSpc>
                <a:spcPct val="150000"/>
              </a:lnSpc>
            </a:pPr>
            <a:r>
              <a:rPr lang="en-US" sz="2800" dirty="0"/>
              <a:t>Adequate pain medication is essential during the course of </a:t>
            </a:r>
            <a:r>
              <a:rPr lang="en-US" sz="2800" dirty="0" smtClean="0"/>
              <a:t>acute pancreatitis </a:t>
            </a:r>
            <a:r>
              <a:rPr lang="en-US" sz="2800" dirty="0"/>
              <a:t>to provide sufficient pain relief </a:t>
            </a:r>
            <a:r>
              <a:rPr lang="en-US" sz="2800" dirty="0" smtClean="0"/>
              <a:t>which </a:t>
            </a:r>
            <a:r>
              <a:rPr lang="en-US" sz="2800" dirty="0"/>
              <a:t>may stimulate pancreatic secretion further. </a:t>
            </a:r>
            <a:endParaRPr lang="en-US" sz="2800" dirty="0" smtClean="0"/>
          </a:p>
          <a:p>
            <a:pPr algn="just" rtl="0">
              <a:lnSpc>
                <a:spcPct val="150000"/>
              </a:lnSpc>
            </a:pPr>
            <a:r>
              <a:rPr lang="en-US" sz="2800" dirty="0" smtClean="0"/>
              <a:t>Morphine</a:t>
            </a:r>
            <a:r>
              <a:rPr lang="en-US" sz="2800" dirty="0"/>
              <a:t> </a:t>
            </a:r>
            <a:r>
              <a:rPr lang="en-US" sz="2800" dirty="0" smtClean="0"/>
              <a:t>and </a:t>
            </a:r>
            <a:r>
              <a:rPr lang="en-US" sz="2800" dirty="0"/>
              <a:t>morphine derivatives are often avoided because it </a:t>
            </a:r>
            <a:r>
              <a:rPr lang="en-US" sz="2800" dirty="0" smtClean="0"/>
              <a:t>has been </a:t>
            </a:r>
            <a:r>
              <a:rPr lang="en-US" sz="2800" dirty="0"/>
              <a:t>thought that they cause spasm of the sphincter of </a:t>
            </a:r>
            <a:r>
              <a:rPr lang="en-US" sz="2800" dirty="0" err="1" smtClean="0"/>
              <a:t>Oddi</a:t>
            </a:r>
            <a:r>
              <a:rPr lang="en-US" sz="2800" dirty="0"/>
              <a:t>.</a:t>
            </a:r>
            <a:endParaRPr lang="en-US" sz="2800" dirty="0" smtClean="0"/>
          </a:p>
          <a:p>
            <a:pPr algn="just" rtl="0">
              <a:lnSpc>
                <a:spcPct val="150000"/>
              </a:lnSpc>
            </a:pPr>
            <a:r>
              <a:rPr lang="en-US" sz="2800" dirty="0" err="1" smtClean="0"/>
              <a:t>Meperidine</a:t>
            </a:r>
            <a:r>
              <a:rPr lang="en-US" sz="2800" dirty="0" smtClean="0"/>
              <a:t> </a:t>
            </a:r>
            <a:r>
              <a:rPr lang="en-US" sz="2800" dirty="0"/>
              <a:t>(</a:t>
            </a:r>
            <a:r>
              <a:rPr lang="en-US" sz="2800" dirty="0" smtClean="0"/>
              <a:t>Demerol/</a:t>
            </a:r>
            <a:r>
              <a:rPr lang="en-US" sz="2800" dirty="0" err="1" smtClean="0"/>
              <a:t>pethidine</a:t>
            </a:r>
            <a:r>
              <a:rPr lang="en-US" sz="2800" dirty="0" smtClean="0"/>
              <a:t>) </a:t>
            </a:r>
            <a:r>
              <a:rPr lang="en-US" sz="2800" dirty="0"/>
              <a:t>is often prescribed because it is less </a:t>
            </a:r>
            <a:r>
              <a:rPr lang="en-US" sz="2800" dirty="0" smtClean="0"/>
              <a:t>likely to </a:t>
            </a:r>
            <a:r>
              <a:rPr lang="en-US" sz="2800" dirty="0"/>
              <a:t>cause spasm of the </a:t>
            </a:r>
            <a:r>
              <a:rPr lang="en-US" sz="2800" dirty="0" smtClean="0"/>
              <a:t>sphincter. </a:t>
            </a:r>
          </a:p>
          <a:p>
            <a:pPr algn="just" rtl="0">
              <a:lnSpc>
                <a:spcPct val="150000"/>
              </a:lnSpc>
            </a:pPr>
            <a:r>
              <a:rPr lang="en-US" sz="2800" dirty="0" smtClean="0"/>
              <a:t>Antiemetic agents may </a:t>
            </a:r>
            <a:r>
              <a:rPr lang="en-US" sz="2800" dirty="0"/>
              <a:t>be prescribed to prevent vomiting.</a:t>
            </a:r>
            <a:endParaRPr lang="ar-EG"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1835980"/>
      </p:ext>
    </p:extLst>
  </p:cSld>
  <p:clrMapOvr>
    <a:masterClrMapping/>
  </p:clrMapOvr>
  <mc:AlternateContent xmlns:mc="http://schemas.openxmlformats.org/markup-compatibility/2006">
    <mc:Choice xmlns:p14="http://schemas.microsoft.com/office/powerpoint/2010/main" Requires="p14">
      <p:transition spd="slow" p14:dur="2000" advTm="38094"/>
    </mc:Choice>
    <mc:Fallback>
      <p:transition spd="slow" advTm="3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88640"/>
            <a:ext cx="8839200" cy="6440760"/>
          </a:xfrm>
        </p:spPr>
        <p:txBody>
          <a:bodyPr>
            <a:normAutofit lnSpcReduction="10000"/>
          </a:bodyPr>
          <a:lstStyle/>
          <a:p>
            <a:pPr marL="0" indent="0" algn="just" rtl="0">
              <a:buNone/>
            </a:pPr>
            <a:r>
              <a:rPr lang="en-US" sz="2800" b="1" u="sng" dirty="0" smtClean="0"/>
              <a:t>Biliary drainage</a:t>
            </a:r>
          </a:p>
          <a:p>
            <a:pPr algn="just" rtl="0"/>
            <a:r>
              <a:rPr lang="en-US" sz="2800" dirty="0" smtClean="0"/>
              <a:t>Placement </a:t>
            </a:r>
            <a:r>
              <a:rPr lang="en-US" sz="2800" dirty="0"/>
              <a:t>of biliary drains (for external drainage) and stents </a:t>
            </a:r>
            <a:r>
              <a:rPr lang="en-US" sz="2800" dirty="0" smtClean="0"/>
              <a:t>in </a:t>
            </a:r>
            <a:r>
              <a:rPr lang="en-US" sz="2800" dirty="0"/>
              <a:t>the pancreatic duct through </a:t>
            </a:r>
            <a:r>
              <a:rPr lang="en-US" sz="2800" i="1" dirty="0">
                <a:solidFill>
                  <a:srgbClr val="FF0000"/>
                </a:solidFill>
              </a:rPr>
              <a:t>endoscopy </a:t>
            </a:r>
            <a:r>
              <a:rPr lang="en-US" sz="2800" i="1" dirty="0" smtClean="0">
                <a:solidFill>
                  <a:srgbClr val="FF0000"/>
                </a:solidFill>
              </a:rPr>
              <a:t>has been </a:t>
            </a:r>
            <a:r>
              <a:rPr lang="en-US" sz="2800" i="1" dirty="0">
                <a:solidFill>
                  <a:srgbClr val="FF0000"/>
                </a:solidFill>
              </a:rPr>
              <a:t>performed to reestablish drainage of the pancreas</a:t>
            </a:r>
            <a:r>
              <a:rPr lang="en-US" sz="2800" dirty="0"/>
              <a:t>. This </a:t>
            </a:r>
            <a:r>
              <a:rPr lang="en-US" sz="2800" dirty="0" smtClean="0"/>
              <a:t>has resulted </a:t>
            </a:r>
            <a:r>
              <a:rPr lang="en-US" sz="2800" dirty="0"/>
              <a:t>in decreased pain and increased weight gain</a:t>
            </a:r>
            <a:r>
              <a:rPr lang="en-US" sz="2800" dirty="0" smtClean="0"/>
              <a:t>.</a:t>
            </a:r>
          </a:p>
          <a:p>
            <a:pPr marL="0" indent="0" algn="just" rtl="0">
              <a:buNone/>
            </a:pPr>
            <a:endParaRPr lang="en-US" sz="2800" dirty="0" smtClean="0"/>
          </a:p>
          <a:p>
            <a:pPr marL="0" indent="0" algn="just" rtl="0">
              <a:buNone/>
            </a:pPr>
            <a:r>
              <a:rPr lang="en-US" sz="2800" b="1" u="sng" dirty="0" smtClean="0"/>
              <a:t>Surgical intervention</a:t>
            </a:r>
          </a:p>
          <a:p>
            <a:pPr algn="just" rtl="0"/>
            <a:r>
              <a:rPr lang="en-US" sz="2800" dirty="0" smtClean="0"/>
              <a:t>Surgery </a:t>
            </a:r>
            <a:r>
              <a:rPr lang="en-US" sz="2800" dirty="0"/>
              <a:t>may be performed to assist in the </a:t>
            </a:r>
            <a:r>
              <a:rPr lang="en-US" sz="2800" dirty="0" smtClean="0"/>
              <a:t>diagnosis of </a:t>
            </a:r>
            <a:r>
              <a:rPr lang="en-US" sz="2800" dirty="0"/>
              <a:t>pancreatitis (diagnostic laparotomy), to establish </a:t>
            </a:r>
            <a:r>
              <a:rPr lang="en-US" sz="2800" dirty="0" smtClean="0"/>
              <a:t>pancreatic drainage</a:t>
            </a:r>
            <a:r>
              <a:rPr lang="en-US" sz="2800" dirty="0"/>
              <a:t>, or to resect or </a:t>
            </a:r>
            <a:r>
              <a:rPr lang="en-US" sz="2800" dirty="0" err="1"/>
              <a:t>débride</a:t>
            </a:r>
            <a:r>
              <a:rPr lang="en-US" sz="2800" dirty="0"/>
              <a:t> a necrotic pancreas. </a:t>
            </a:r>
            <a:endParaRPr lang="en-US" sz="2800" dirty="0" smtClean="0"/>
          </a:p>
          <a:p>
            <a:pPr algn="just" rtl="0"/>
            <a:r>
              <a:rPr lang="en-US" sz="2800" dirty="0" smtClean="0"/>
              <a:t>The patient who </a:t>
            </a:r>
            <a:r>
              <a:rPr lang="en-US" sz="2800" dirty="0"/>
              <a:t>undergoes pancreatic surgery may have multiple drains </a:t>
            </a:r>
            <a:r>
              <a:rPr lang="en-US" sz="2800" dirty="0" smtClean="0"/>
              <a:t>in place </a:t>
            </a:r>
            <a:r>
              <a:rPr lang="en-US" sz="2800" dirty="0"/>
              <a:t>postoperatively as well as a surgical incision that is left </a:t>
            </a:r>
            <a:r>
              <a:rPr lang="en-US" sz="2800" dirty="0" smtClean="0"/>
              <a:t>open for </a:t>
            </a:r>
            <a:r>
              <a:rPr lang="en-US" sz="2800" dirty="0"/>
              <a:t>irrigation and repacking every 2 to 3 days to remove </a:t>
            </a:r>
            <a:r>
              <a:rPr lang="en-US" sz="2800" dirty="0" smtClean="0"/>
              <a:t>necrotic debris.</a:t>
            </a:r>
            <a:endParaRPr lang="ar-EG" sz="2800" dirty="0"/>
          </a:p>
        </p:txBody>
      </p:sp>
    </p:spTree>
    <p:extLst>
      <p:ext uri="{BB962C8B-B14F-4D97-AF65-F5344CB8AC3E}">
        <p14:creationId xmlns:p14="http://schemas.microsoft.com/office/powerpoint/2010/main" val="1845599645"/>
      </p:ext>
    </p:extLst>
  </p:cSld>
  <p:clrMapOvr>
    <a:masterClrMapping/>
  </p:clrMapOvr>
  <mc:AlternateContent xmlns:mc="http://schemas.openxmlformats.org/markup-compatibility/2006">
    <mc:Choice xmlns:p14="http://schemas.microsoft.com/office/powerpoint/2010/main" Requires="p14">
      <p:transition spd="slow" p14:dur="2000" advTm="42909"/>
    </mc:Choice>
    <mc:Fallback>
      <p:transition spd="slow" advTm="4290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sz="4400" b="1" dirty="0" smtClean="0"/>
              <a:t>Introduction </a:t>
            </a:r>
            <a:endParaRPr lang="ar-EG" sz="4400" b="1" dirty="0"/>
          </a:p>
        </p:txBody>
      </p:sp>
      <p:sp>
        <p:nvSpPr>
          <p:cNvPr id="3" name="Content Placeholder 2"/>
          <p:cNvSpPr>
            <a:spLocks noGrp="1"/>
          </p:cNvSpPr>
          <p:nvPr>
            <p:ph sz="quarter" idx="1"/>
          </p:nvPr>
        </p:nvSpPr>
        <p:spPr>
          <a:xfrm>
            <a:off x="304800" y="1066800"/>
            <a:ext cx="8382000" cy="5486400"/>
          </a:xfrm>
        </p:spPr>
        <p:txBody>
          <a:bodyPr>
            <a:normAutofit fontScale="92500" lnSpcReduction="10000"/>
          </a:bodyPr>
          <a:lstStyle/>
          <a:p>
            <a:pPr algn="just" rtl="0">
              <a:lnSpc>
                <a:spcPct val="150000"/>
              </a:lnSpc>
            </a:pPr>
            <a:r>
              <a:rPr lang="en-US" sz="3200" dirty="0"/>
              <a:t>The pancreas, located in the upper abdomen, has </a:t>
            </a:r>
            <a:r>
              <a:rPr lang="en-US" sz="3200" b="1" dirty="0"/>
              <a:t>endocrine </a:t>
            </a:r>
            <a:r>
              <a:rPr lang="en-US" sz="3200" dirty="0" smtClean="0"/>
              <a:t>as well </a:t>
            </a:r>
            <a:r>
              <a:rPr lang="en-US" sz="3200" dirty="0"/>
              <a:t>as </a:t>
            </a:r>
            <a:r>
              <a:rPr lang="en-US" sz="3200" b="1" dirty="0"/>
              <a:t>exocrine </a:t>
            </a:r>
            <a:r>
              <a:rPr lang="en-US" sz="3200" dirty="0" smtClean="0"/>
              <a:t>functions. </a:t>
            </a:r>
          </a:p>
          <a:p>
            <a:pPr algn="just" rtl="0">
              <a:lnSpc>
                <a:spcPct val="150000"/>
              </a:lnSpc>
            </a:pPr>
            <a:r>
              <a:rPr lang="en-US" sz="3200" dirty="0" smtClean="0"/>
              <a:t>The </a:t>
            </a:r>
            <a:r>
              <a:rPr lang="en-US" sz="3200" dirty="0"/>
              <a:t>secretion of </a:t>
            </a:r>
            <a:r>
              <a:rPr lang="en-US" sz="3200" dirty="0" smtClean="0"/>
              <a:t>pancreatic enzymes </a:t>
            </a:r>
            <a:r>
              <a:rPr lang="en-US" sz="3200" dirty="0"/>
              <a:t>into the gastrointestinal tract through the </a:t>
            </a:r>
            <a:r>
              <a:rPr lang="en-US" sz="3200" dirty="0" smtClean="0"/>
              <a:t>pancreatic duct </a:t>
            </a:r>
            <a:r>
              <a:rPr lang="en-US" sz="3200" dirty="0"/>
              <a:t>represents its </a:t>
            </a:r>
            <a:r>
              <a:rPr lang="en-US" sz="3200" b="1" dirty="0"/>
              <a:t>exocrine function</a:t>
            </a:r>
            <a:r>
              <a:rPr lang="en-US" sz="3200" b="1" dirty="0" smtClean="0"/>
              <a:t>. </a:t>
            </a:r>
          </a:p>
          <a:p>
            <a:pPr algn="just" rtl="0">
              <a:lnSpc>
                <a:spcPct val="150000"/>
              </a:lnSpc>
            </a:pPr>
            <a:r>
              <a:rPr lang="en-US" sz="3200" dirty="0" smtClean="0"/>
              <a:t>The </a:t>
            </a:r>
            <a:r>
              <a:rPr lang="en-US" sz="3200" dirty="0"/>
              <a:t>secretion </a:t>
            </a:r>
            <a:r>
              <a:rPr lang="en-US" sz="3200" dirty="0" smtClean="0"/>
              <a:t>of insulin</a:t>
            </a:r>
            <a:r>
              <a:rPr lang="en-US" sz="3200" dirty="0"/>
              <a:t>, glucagon, and somatostatin directly into the </a:t>
            </a:r>
            <a:r>
              <a:rPr lang="en-US" sz="3200" dirty="0" smtClean="0"/>
              <a:t>bloodstream represents </a:t>
            </a:r>
            <a:r>
              <a:rPr lang="en-US" sz="3200" dirty="0"/>
              <a:t>its </a:t>
            </a:r>
            <a:r>
              <a:rPr lang="en-US" sz="3200" b="1" dirty="0"/>
              <a:t>endocrine function.</a:t>
            </a:r>
            <a:endParaRPr lang="ar-EG" sz="32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3068191"/>
      </p:ext>
    </p:extLst>
  </p:cSld>
  <p:clrMapOvr>
    <a:masterClrMapping/>
  </p:clrMapOvr>
  <mc:AlternateContent xmlns:mc="http://schemas.openxmlformats.org/markup-compatibility/2006">
    <mc:Choice xmlns:p14="http://schemas.microsoft.com/office/powerpoint/2010/main" Requires="p14">
      <p:transition spd="slow" p14:dur="2000" advTm="28619"/>
    </mc:Choice>
    <mc:Fallback>
      <p:transition spd="slow" advTm="28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53426" t="12427" r="11236" b="7401"/>
          <a:stretch/>
        </p:blipFill>
        <p:spPr bwMode="auto">
          <a:xfrm>
            <a:off x="152400" y="152400"/>
            <a:ext cx="8686800" cy="6553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1964487"/>
      </p:ext>
    </p:extLst>
  </p:cSld>
  <p:clrMapOvr>
    <a:masterClrMapping/>
  </p:clrMapOvr>
  <mc:AlternateContent xmlns:mc="http://schemas.openxmlformats.org/markup-compatibility/2006">
    <mc:Choice xmlns:p14="http://schemas.microsoft.com/office/powerpoint/2010/main" Requires="p14">
      <p:transition spd="slow" p14:dur="2000" advTm="656"/>
    </mc:Choice>
    <mc:Fallback>
      <p:transition spd="slow" advTm="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Nursing diagnosis</a:t>
            </a:r>
            <a:endParaRPr lang="ar-EG" b="1" dirty="0"/>
          </a:p>
        </p:txBody>
      </p:sp>
      <p:sp>
        <p:nvSpPr>
          <p:cNvPr id="3" name="Content Placeholder 2"/>
          <p:cNvSpPr>
            <a:spLocks noGrp="1"/>
          </p:cNvSpPr>
          <p:nvPr>
            <p:ph sz="quarter" idx="1"/>
          </p:nvPr>
        </p:nvSpPr>
        <p:spPr>
          <a:xfrm>
            <a:off x="228600" y="1219200"/>
            <a:ext cx="8763000" cy="5486400"/>
          </a:xfrm>
        </p:spPr>
        <p:txBody>
          <a:bodyPr>
            <a:normAutofit fontScale="92500" lnSpcReduction="10000"/>
          </a:bodyPr>
          <a:lstStyle/>
          <a:p>
            <a:pPr algn="just" rtl="0">
              <a:lnSpc>
                <a:spcPct val="150000"/>
              </a:lnSpc>
            </a:pPr>
            <a:r>
              <a:rPr lang="en-US" sz="3200" b="1" dirty="0" smtClean="0"/>
              <a:t>Acute </a:t>
            </a:r>
            <a:r>
              <a:rPr lang="en-US" sz="3200" b="1" dirty="0"/>
              <a:t>pain </a:t>
            </a:r>
            <a:r>
              <a:rPr lang="en-US" sz="3200" dirty="0"/>
              <a:t>related to inflammation, edema, distention </a:t>
            </a:r>
            <a:r>
              <a:rPr lang="en-US" sz="3200" dirty="0" smtClean="0"/>
              <a:t>of the </a:t>
            </a:r>
            <a:r>
              <a:rPr lang="en-US" sz="3200" dirty="0"/>
              <a:t>pancreas, and peritoneal irritation</a:t>
            </a:r>
          </a:p>
          <a:p>
            <a:pPr algn="just" rtl="0">
              <a:lnSpc>
                <a:spcPct val="150000"/>
              </a:lnSpc>
            </a:pPr>
            <a:r>
              <a:rPr lang="en-US" sz="3200" b="1" dirty="0" smtClean="0"/>
              <a:t>Deficit fluid volume </a:t>
            </a:r>
            <a:r>
              <a:rPr lang="en-US" sz="3200" dirty="0" smtClean="0"/>
              <a:t>related to relative fluid loss.</a:t>
            </a:r>
          </a:p>
          <a:p>
            <a:pPr algn="just" rtl="0">
              <a:lnSpc>
                <a:spcPct val="150000"/>
              </a:lnSpc>
            </a:pPr>
            <a:r>
              <a:rPr lang="en-US" sz="3200" b="1" dirty="0" smtClean="0"/>
              <a:t>Decreased cardiac out put </a:t>
            </a:r>
            <a:r>
              <a:rPr lang="en-US" sz="3200" dirty="0" smtClean="0"/>
              <a:t>related to alterations in preload.</a:t>
            </a:r>
          </a:p>
          <a:p>
            <a:pPr algn="just" rtl="0">
              <a:lnSpc>
                <a:spcPct val="150000"/>
              </a:lnSpc>
            </a:pPr>
            <a:r>
              <a:rPr lang="en-US" sz="3200" b="1" dirty="0" smtClean="0"/>
              <a:t>Ineffective </a:t>
            </a:r>
            <a:r>
              <a:rPr lang="en-US" sz="3200" b="1" dirty="0"/>
              <a:t>breathing pattern </a:t>
            </a:r>
            <a:r>
              <a:rPr lang="en-US" sz="3200" dirty="0"/>
              <a:t>related </a:t>
            </a:r>
            <a:r>
              <a:rPr lang="en-US" sz="3200" dirty="0" smtClean="0"/>
              <a:t>to decreased lung expansion, </a:t>
            </a:r>
            <a:r>
              <a:rPr lang="en-US" sz="3200" dirty="0"/>
              <a:t>severe pain, </a:t>
            </a:r>
            <a:r>
              <a:rPr lang="en-US" sz="3200" dirty="0" smtClean="0"/>
              <a:t>pulmonary infiltrates</a:t>
            </a:r>
            <a:r>
              <a:rPr lang="en-US" sz="3200" dirty="0"/>
              <a:t>, pleural effusion, atelectasis, and </a:t>
            </a:r>
            <a:r>
              <a:rPr lang="en-US" sz="3200" dirty="0" smtClean="0"/>
              <a:t>elevated diaphragm.</a:t>
            </a:r>
            <a:endParaRPr lang="en-US" sz="3200" dirty="0"/>
          </a:p>
        </p:txBody>
      </p:sp>
    </p:spTree>
    <p:extLst>
      <p:ext uri="{BB962C8B-B14F-4D97-AF65-F5344CB8AC3E}">
        <p14:creationId xmlns:p14="http://schemas.microsoft.com/office/powerpoint/2010/main" val="1340519624"/>
      </p:ext>
    </p:extLst>
  </p:cSld>
  <p:clrMapOvr>
    <a:masterClrMapping/>
  </p:clrMapOvr>
  <mc:AlternateContent xmlns:mc="http://schemas.openxmlformats.org/markup-compatibility/2006">
    <mc:Choice xmlns:p14="http://schemas.microsoft.com/office/powerpoint/2010/main" Requires="p14">
      <p:transition spd="slow" p14:dur="2000" advTm="67718"/>
    </mc:Choice>
    <mc:Fallback>
      <p:transition spd="slow" advTm="6771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6096000"/>
          </a:xfrm>
        </p:spPr>
        <p:txBody>
          <a:bodyPr>
            <a:normAutofit fontScale="92500"/>
          </a:bodyPr>
          <a:lstStyle/>
          <a:p>
            <a:pPr algn="just" rtl="0">
              <a:lnSpc>
                <a:spcPct val="150000"/>
              </a:lnSpc>
            </a:pPr>
            <a:r>
              <a:rPr lang="en-US" sz="3200" b="1" dirty="0"/>
              <a:t>Imbalanced nutrition, </a:t>
            </a:r>
            <a:r>
              <a:rPr lang="en-US" sz="3200" dirty="0"/>
              <a:t>less than body requirements, related to reduced food intake and increased metabolic demands</a:t>
            </a:r>
          </a:p>
          <a:p>
            <a:pPr algn="just" rtl="0">
              <a:lnSpc>
                <a:spcPct val="150000"/>
              </a:lnSpc>
            </a:pPr>
            <a:r>
              <a:rPr lang="en-US" sz="3200" b="1" dirty="0"/>
              <a:t>Impaired skin integrity </a:t>
            </a:r>
            <a:r>
              <a:rPr lang="en-US" sz="3200" dirty="0"/>
              <a:t>related to poor nutritional status, bed rest, and multiple drains and surgical wound.</a:t>
            </a:r>
          </a:p>
          <a:p>
            <a:pPr algn="just" rtl="0">
              <a:lnSpc>
                <a:spcPct val="150000"/>
              </a:lnSpc>
            </a:pPr>
            <a:r>
              <a:rPr lang="en-US" sz="3200" b="1" dirty="0"/>
              <a:t>Anxiety</a:t>
            </a:r>
            <a:r>
              <a:rPr lang="en-US" sz="3200" dirty="0"/>
              <a:t> related to fear.</a:t>
            </a:r>
          </a:p>
          <a:p>
            <a:pPr algn="just" rtl="0">
              <a:lnSpc>
                <a:spcPct val="150000"/>
              </a:lnSpc>
            </a:pPr>
            <a:r>
              <a:rPr lang="en-US" sz="3200" b="1" dirty="0"/>
              <a:t>Deficit knowledge </a:t>
            </a:r>
            <a:r>
              <a:rPr lang="en-US" sz="3200" dirty="0"/>
              <a:t>related to lack of previous exposure to information</a:t>
            </a:r>
            <a:r>
              <a:rPr lang="en-US" sz="3200" dirty="0" smtClean="0"/>
              <a:t>.</a:t>
            </a:r>
            <a:endParaRPr lang="ar-EG"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2734197"/>
      </p:ext>
    </p:extLst>
  </p:cSld>
  <p:clrMapOvr>
    <a:masterClrMapping/>
  </p:clrMapOvr>
  <mc:AlternateContent xmlns:mc="http://schemas.openxmlformats.org/markup-compatibility/2006">
    <mc:Choice xmlns:p14="http://schemas.microsoft.com/office/powerpoint/2010/main" Requires="p14">
      <p:transition spd="slow" p14:dur="2000" advTm="54917"/>
    </mc:Choice>
    <mc:Fallback>
      <p:transition spd="slow" advTm="5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Goals </a:t>
            </a:r>
            <a:endParaRPr lang="ar-EG" b="1" dirty="0"/>
          </a:p>
        </p:txBody>
      </p:sp>
      <p:sp>
        <p:nvSpPr>
          <p:cNvPr id="3" name="Content Placeholder 2"/>
          <p:cNvSpPr>
            <a:spLocks noGrp="1"/>
          </p:cNvSpPr>
          <p:nvPr>
            <p:ph sz="quarter" idx="1"/>
          </p:nvPr>
        </p:nvSpPr>
        <p:spPr/>
        <p:txBody>
          <a:bodyPr>
            <a:normAutofit lnSpcReduction="10000"/>
          </a:bodyPr>
          <a:lstStyle/>
          <a:p>
            <a:pPr marL="0" indent="0" algn="l" rtl="0">
              <a:lnSpc>
                <a:spcPct val="150000"/>
              </a:lnSpc>
              <a:buNone/>
            </a:pPr>
            <a:r>
              <a:rPr lang="en-US" sz="3200" b="1" dirty="0"/>
              <a:t>The major goals for the patient include </a:t>
            </a:r>
            <a:endParaRPr lang="en-US" sz="3200" b="1" dirty="0" smtClean="0"/>
          </a:p>
          <a:p>
            <a:pPr algn="l" rtl="0">
              <a:lnSpc>
                <a:spcPct val="150000"/>
              </a:lnSpc>
            </a:pPr>
            <a:r>
              <a:rPr lang="en-US" sz="3200" dirty="0" smtClean="0"/>
              <a:t>relief </a:t>
            </a:r>
            <a:r>
              <a:rPr lang="en-US" sz="3200" dirty="0"/>
              <a:t>of pain and </a:t>
            </a:r>
            <a:r>
              <a:rPr lang="en-US" sz="3200" dirty="0" smtClean="0"/>
              <a:t>discomfort,</a:t>
            </a:r>
          </a:p>
          <a:p>
            <a:pPr algn="l" rtl="0">
              <a:lnSpc>
                <a:spcPct val="150000"/>
              </a:lnSpc>
            </a:pPr>
            <a:r>
              <a:rPr lang="en-US" sz="3200" dirty="0" smtClean="0"/>
              <a:t>improved </a:t>
            </a:r>
            <a:r>
              <a:rPr lang="en-US" sz="3200" dirty="0"/>
              <a:t>respiratory function, </a:t>
            </a:r>
            <a:endParaRPr lang="en-US" sz="3200" dirty="0" smtClean="0"/>
          </a:p>
          <a:p>
            <a:pPr algn="l" rtl="0">
              <a:lnSpc>
                <a:spcPct val="150000"/>
              </a:lnSpc>
            </a:pPr>
            <a:r>
              <a:rPr lang="en-US" sz="3200" dirty="0" smtClean="0"/>
              <a:t>improved </a:t>
            </a:r>
            <a:r>
              <a:rPr lang="en-US" sz="3200" dirty="0"/>
              <a:t>nutritional </a:t>
            </a:r>
            <a:r>
              <a:rPr lang="en-US" sz="3200" dirty="0" smtClean="0"/>
              <a:t>status, </a:t>
            </a:r>
          </a:p>
          <a:p>
            <a:pPr algn="l" rtl="0">
              <a:lnSpc>
                <a:spcPct val="150000"/>
              </a:lnSpc>
            </a:pPr>
            <a:r>
              <a:rPr lang="en-US" sz="3200" dirty="0" smtClean="0"/>
              <a:t>maintenance </a:t>
            </a:r>
            <a:r>
              <a:rPr lang="en-US" sz="3200" dirty="0"/>
              <a:t>of skin integrity, and </a:t>
            </a:r>
            <a:endParaRPr lang="en-US" sz="3200" dirty="0" smtClean="0"/>
          </a:p>
          <a:p>
            <a:pPr algn="l" rtl="0">
              <a:lnSpc>
                <a:spcPct val="150000"/>
              </a:lnSpc>
            </a:pPr>
            <a:r>
              <a:rPr lang="en-US" sz="3200" dirty="0" smtClean="0"/>
              <a:t>absence of complications</a:t>
            </a:r>
            <a:r>
              <a:rPr lang="en-US" sz="3200" dirty="0"/>
              <a:t>.</a:t>
            </a:r>
            <a:endParaRPr lang="ar-EG"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9603368"/>
      </p:ext>
    </p:extLst>
  </p:cSld>
  <p:clrMapOvr>
    <a:masterClrMapping/>
  </p:clrMapOvr>
  <mc:AlternateContent xmlns:mc="http://schemas.openxmlformats.org/markup-compatibility/2006">
    <mc:Choice xmlns:p14="http://schemas.microsoft.com/office/powerpoint/2010/main" Requires="p14">
      <p:transition spd="slow" p14:dur="2000" advTm="13101"/>
    </mc:Choice>
    <mc:Fallback>
      <p:transition spd="slow" advTm="1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92162"/>
          </a:xfrm>
        </p:spPr>
        <p:txBody>
          <a:bodyPr/>
          <a:lstStyle/>
          <a:p>
            <a:pPr algn="ctr"/>
            <a:r>
              <a:rPr lang="en-US" b="1" dirty="0"/>
              <a:t>Nursing intervention</a:t>
            </a:r>
            <a:endParaRPr lang="ar-EG" dirty="0"/>
          </a:p>
        </p:txBody>
      </p:sp>
      <p:sp>
        <p:nvSpPr>
          <p:cNvPr id="3" name="Content Placeholder 2"/>
          <p:cNvSpPr>
            <a:spLocks noGrp="1"/>
          </p:cNvSpPr>
          <p:nvPr>
            <p:ph sz="quarter" idx="1"/>
          </p:nvPr>
        </p:nvSpPr>
        <p:spPr>
          <a:xfrm>
            <a:off x="228600" y="990600"/>
            <a:ext cx="8686800" cy="5638800"/>
          </a:xfrm>
        </p:spPr>
        <p:txBody>
          <a:bodyPr>
            <a:normAutofit/>
          </a:bodyPr>
          <a:lstStyle/>
          <a:p>
            <a:pPr marL="0" indent="0" algn="just" rtl="0">
              <a:buNone/>
            </a:pPr>
            <a:r>
              <a:rPr lang="en-US" sz="3200" b="1" u="sng" dirty="0" smtClean="0"/>
              <a:t>Relief </a:t>
            </a:r>
            <a:r>
              <a:rPr lang="en-US" sz="3200" b="1" u="sng" dirty="0"/>
              <a:t>of pain and </a:t>
            </a:r>
            <a:r>
              <a:rPr lang="en-US" sz="3200" b="1" u="sng" dirty="0" smtClean="0"/>
              <a:t>discomfort</a:t>
            </a:r>
            <a:r>
              <a:rPr lang="en-US" sz="3200" b="1" u="sng" dirty="0"/>
              <a:t>:</a:t>
            </a:r>
            <a:endParaRPr lang="en-US" sz="3200" b="1" u="sng" dirty="0" smtClean="0"/>
          </a:p>
          <a:p>
            <a:pPr algn="just" rtl="0"/>
            <a:r>
              <a:rPr lang="en-US" sz="3200" dirty="0" smtClean="0"/>
              <a:t>Administer </a:t>
            </a:r>
            <a:r>
              <a:rPr lang="en-US" sz="3200" dirty="0" err="1" smtClean="0"/>
              <a:t>Meperidine</a:t>
            </a:r>
            <a:r>
              <a:rPr lang="en-US" sz="3200" dirty="0" smtClean="0"/>
              <a:t> </a:t>
            </a:r>
            <a:r>
              <a:rPr lang="en-US" sz="3200" dirty="0"/>
              <a:t>(Demerol</a:t>
            </a:r>
            <a:r>
              <a:rPr lang="en-US" sz="3200" dirty="0" smtClean="0"/>
              <a:t>) to relief pain.</a:t>
            </a:r>
          </a:p>
          <a:p>
            <a:pPr algn="just" rtl="0"/>
            <a:r>
              <a:rPr lang="en-US" sz="3200" dirty="0"/>
              <a:t>Oral feedings are </a:t>
            </a:r>
            <a:r>
              <a:rPr lang="en-US" sz="3200" dirty="0" smtClean="0"/>
              <a:t>withheld to </a:t>
            </a:r>
            <a:r>
              <a:rPr lang="en-US" sz="3200" dirty="0"/>
              <a:t>decrease the formation and secretion of secretin</a:t>
            </a:r>
            <a:r>
              <a:rPr lang="en-US" sz="3200" dirty="0" smtClean="0"/>
              <a:t>. </a:t>
            </a:r>
          </a:p>
          <a:p>
            <a:pPr algn="just" rtl="0"/>
            <a:r>
              <a:rPr lang="en-US" sz="3200" dirty="0" smtClean="0"/>
              <a:t>Nasogastric </a:t>
            </a:r>
            <a:r>
              <a:rPr lang="en-US" sz="3200" dirty="0"/>
              <a:t>suction is used to remove </a:t>
            </a:r>
            <a:r>
              <a:rPr lang="en-US" sz="3200" dirty="0" smtClean="0"/>
              <a:t>gastric secretions </a:t>
            </a:r>
            <a:r>
              <a:rPr lang="en-US" sz="3200" dirty="0"/>
              <a:t>and to relieve abdominal distention. </a:t>
            </a:r>
            <a:endParaRPr lang="en-US" sz="3200" dirty="0" smtClean="0"/>
          </a:p>
          <a:p>
            <a:pPr algn="just" rtl="0"/>
            <a:r>
              <a:rPr lang="en-US" sz="3200" dirty="0" smtClean="0"/>
              <a:t>Oral </a:t>
            </a:r>
            <a:r>
              <a:rPr lang="en-US" sz="3200" dirty="0"/>
              <a:t>hygiene and care to decrease </a:t>
            </a:r>
            <a:r>
              <a:rPr lang="en-US" sz="3200" dirty="0" smtClean="0"/>
              <a:t>discomfort from </a:t>
            </a:r>
            <a:r>
              <a:rPr lang="en-US" sz="3200" dirty="0"/>
              <a:t>the nasogastric tube and relieve dryness of the mouth.</a:t>
            </a:r>
          </a:p>
          <a:p>
            <a:pPr algn="just" rtl="0"/>
            <a:r>
              <a:rPr lang="en-US" sz="3200" dirty="0" smtClean="0"/>
              <a:t>bed </a:t>
            </a:r>
            <a:r>
              <a:rPr lang="en-US" sz="3200" dirty="0"/>
              <a:t>rest to </a:t>
            </a:r>
            <a:r>
              <a:rPr lang="en-US" sz="3200" dirty="0" smtClean="0"/>
              <a:t>decrease the </a:t>
            </a:r>
            <a:r>
              <a:rPr lang="en-US" sz="3200" dirty="0"/>
              <a:t>metabolic rate and reduce the secretion of pancreatic and </a:t>
            </a:r>
            <a:r>
              <a:rPr lang="en-US" sz="3200" dirty="0" smtClean="0"/>
              <a:t>gastric enzymes</a:t>
            </a:r>
            <a:r>
              <a:rPr lang="en-US" sz="3200" dirty="0"/>
              <a:t>.</a:t>
            </a:r>
            <a:endParaRPr lang="ar-EG"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3120179"/>
      </p:ext>
    </p:extLst>
  </p:cSld>
  <p:clrMapOvr>
    <a:masterClrMapping/>
  </p:clrMapOvr>
  <mc:AlternateContent xmlns:mc="http://schemas.openxmlformats.org/markup-compatibility/2006">
    <mc:Choice xmlns:p14="http://schemas.microsoft.com/office/powerpoint/2010/main" Requires="p14">
      <p:transition spd="slow" p14:dur="2000" advTm="45972"/>
    </mc:Choice>
    <mc:Fallback>
      <p:transition spd="slow" advTm="4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0"/>
            <a:ext cx="8763000" cy="6741368"/>
          </a:xfrm>
        </p:spPr>
        <p:txBody>
          <a:bodyPr>
            <a:noAutofit/>
          </a:bodyPr>
          <a:lstStyle/>
          <a:p>
            <a:pPr marL="0" indent="0" algn="just" rtl="0">
              <a:buNone/>
            </a:pPr>
            <a:r>
              <a:rPr lang="en-US" sz="3200" b="1" u="sng" dirty="0" smtClean="0"/>
              <a:t>Improved </a:t>
            </a:r>
            <a:r>
              <a:rPr lang="en-US" sz="3200" b="1" u="sng" dirty="0"/>
              <a:t>respiratory function</a:t>
            </a:r>
            <a:endParaRPr lang="en-US" sz="3200" b="1" u="sng" dirty="0" smtClean="0"/>
          </a:p>
          <a:p>
            <a:pPr algn="just" rtl="0"/>
            <a:r>
              <a:rPr lang="en-US" sz="3200" dirty="0" smtClean="0"/>
              <a:t>a </a:t>
            </a:r>
            <a:r>
              <a:rPr lang="en-US" sz="3200" dirty="0"/>
              <a:t>semi-Fowler’s position </a:t>
            </a:r>
            <a:r>
              <a:rPr lang="en-US" sz="3200" dirty="0" smtClean="0"/>
              <a:t>to decrease </a:t>
            </a:r>
            <a:r>
              <a:rPr lang="en-US" sz="3200" dirty="0"/>
              <a:t>pressure on the diaphragm by a distended </a:t>
            </a:r>
            <a:r>
              <a:rPr lang="en-US" sz="3200" dirty="0" smtClean="0"/>
              <a:t>abdomen and </a:t>
            </a:r>
            <a:r>
              <a:rPr lang="en-US" sz="3200" dirty="0"/>
              <a:t>to increase respiratory expansion</a:t>
            </a:r>
            <a:r>
              <a:rPr lang="en-US" sz="3200" dirty="0" smtClean="0"/>
              <a:t>.</a:t>
            </a:r>
          </a:p>
          <a:p>
            <a:pPr marL="0" indent="0" algn="just" rtl="0">
              <a:buNone/>
            </a:pPr>
            <a:r>
              <a:rPr lang="en-US" sz="3200" dirty="0" smtClean="0"/>
              <a:t> </a:t>
            </a:r>
          </a:p>
          <a:p>
            <a:pPr algn="just" rtl="0"/>
            <a:r>
              <a:rPr lang="en-US" sz="3200" dirty="0" smtClean="0"/>
              <a:t>Frequent </a:t>
            </a:r>
            <a:r>
              <a:rPr lang="en-US" sz="3200" dirty="0"/>
              <a:t>changes of </a:t>
            </a:r>
            <a:r>
              <a:rPr lang="en-US" sz="3200" dirty="0" smtClean="0"/>
              <a:t>position are </a:t>
            </a:r>
            <a:r>
              <a:rPr lang="en-US" sz="3200" dirty="0"/>
              <a:t>necessary to prevent atelectasis and pooling of </a:t>
            </a:r>
            <a:r>
              <a:rPr lang="en-US" sz="3200" dirty="0" smtClean="0"/>
              <a:t>respiratory secretions</a:t>
            </a:r>
            <a:r>
              <a:rPr lang="en-US" sz="3200" dirty="0"/>
              <a:t>. </a:t>
            </a:r>
            <a:endParaRPr lang="en-US" sz="3200" dirty="0" smtClean="0"/>
          </a:p>
          <a:p>
            <a:pPr algn="just" rtl="0"/>
            <a:r>
              <a:rPr lang="en-US" sz="3200" dirty="0" smtClean="0"/>
              <a:t>Pulmonary </a:t>
            </a:r>
            <a:r>
              <a:rPr lang="en-US" sz="3200" dirty="0"/>
              <a:t>assessment and monitoring </a:t>
            </a:r>
            <a:r>
              <a:rPr lang="en-US" sz="3200" dirty="0" smtClean="0"/>
              <a:t>of pulse </a:t>
            </a:r>
            <a:r>
              <a:rPr lang="en-US" sz="3200" dirty="0" err="1" smtClean="0"/>
              <a:t>oximetry</a:t>
            </a:r>
            <a:r>
              <a:rPr lang="en-US" sz="3200" dirty="0" smtClean="0"/>
              <a:t>.</a:t>
            </a:r>
          </a:p>
          <a:p>
            <a:pPr algn="just" rtl="0"/>
            <a:endParaRPr lang="en-US" sz="3200" dirty="0" smtClean="0"/>
          </a:p>
          <a:p>
            <a:pPr algn="just" rtl="0"/>
            <a:r>
              <a:rPr lang="en-US" sz="3200" dirty="0" smtClean="0"/>
              <a:t>The </a:t>
            </a:r>
            <a:r>
              <a:rPr lang="en-US" sz="3200" dirty="0"/>
              <a:t>nurse instructs the patient in techniques of </a:t>
            </a:r>
            <a:r>
              <a:rPr lang="en-US" sz="3200" dirty="0" smtClean="0"/>
              <a:t>coughing and </a:t>
            </a:r>
            <a:r>
              <a:rPr lang="en-US" sz="3200" dirty="0"/>
              <a:t>deep breathing to improve respiratory function </a:t>
            </a:r>
            <a:r>
              <a:rPr lang="en-US" sz="3200" dirty="0" smtClean="0"/>
              <a:t>every </a:t>
            </a:r>
            <a:r>
              <a:rPr lang="en-US" sz="3200" dirty="0"/>
              <a:t>2 hours.</a:t>
            </a:r>
            <a:endParaRPr lang="ar-EG"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1543891"/>
      </p:ext>
    </p:extLst>
  </p:cSld>
  <p:clrMapOvr>
    <a:masterClrMapping/>
  </p:clrMapOvr>
  <mc:AlternateContent xmlns:mc="http://schemas.openxmlformats.org/markup-compatibility/2006">
    <mc:Choice xmlns:p14="http://schemas.microsoft.com/office/powerpoint/2010/main" Requires="p14">
      <p:transition spd="slow" p14:dur="2000" advTm="30426"/>
    </mc:Choice>
    <mc:Fallback>
      <p:transition spd="slow" advTm="3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76200"/>
            <a:ext cx="8763000" cy="6781800"/>
          </a:xfrm>
        </p:spPr>
        <p:txBody>
          <a:bodyPr>
            <a:noAutofit/>
          </a:bodyPr>
          <a:lstStyle/>
          <a:p>
            <a:pPr marL="0" indent="0" algn="just" rtl="0">
              <a:lnSpc>
                <a:spcPct val="150000"/>
              </a:lnSpc>
              <a:buNone/>
            </a:pPr>
            <a:r>
              <a:rPr lang="en-US" sz="3200" b="1" u="sng" dirty="0" smtClean="0"/>
              <a:t>Improve </a:t>
            </a:r>
            <a:r>
              <a:rPr lang="en-US" sz="3200" b="1" u="sng" dirty="0"/>
              <a:t>nutritional </a:t>
            </a:r>
            <a:r>
              <a:rPr lang="en-US" sz="3200" b="1" u="sng" dirty="0" smtClean="0"/>
              <a:t>status</a:t>
            </a:r>
          </a:p>
          <a:p>
            <a:pPr algn="just" rtl="0">
              <a:lnSpc>
                <a:spcPct val="150000"/>
              </a:lnSpc>
            </a:pPr>
            <a:r>
              <a:rPr lang="en-US" sz="3200" dirty="0"/>
              <a:t>Until recently, conventional nutritional management was to place the patient on </a:t>
            </a:r>
            <a:r>
              <a:rPr lang="en-US" sz="3200" dirty="0" smtClean="0"/>
              <a:t>NPO </a:t>
            </a:r>
            <a:r>
              <a:rPr lang="en-US" sz="3200" dirty="0"/>
              <a:t>regimen and institute </a:t>
            </a:r>
            <a:r>
              <a:rPr lang="en-US" sz="3200" dirty="0" smtClean="0"/>
              <a:t>IV hydration</a:t>
            </a:r>
            <a:r>
              <a:rPr lang="en-US" sz="3200" dirty="0"/>
              <a:t>. The rationale was to rest </a:t>
            </a:r>
            <a:r>
              <a:rPr lang="en-US" sz="3200" dirty="0" smtClean="0"/>
              <a:t>the inflamed </a:t>
            </a:r>
            <a:r>
              <a:rPr lang="en-US" sz="3200" dirty="0"/>
              <a:t>pancreas and prevent enzyme release. Oral feeding was only initiated when </a:t>
            </a:r>
            <a:r>
              <a:rPr lang="en-US" sz="3200" dirty="0" smtClean="0"/>
              <a:t>the attack </a:t>
            </a:r>
            <a:r>
              <a:rPr lang="en-US" sz="3200" dirty="0"/>
              <a:t>had subsided and enzymes had normalized. </a:t>
            </a:r>
            <a:endParaRPr lang="en-US" sz="3200" dirty="0" smtClean="0"/>
          </a:p>
          <a:p>
            <a:pPr algn="just" rtl="0">
              <a:lnSpc>
                <a:spcPct val="150000"/>
              </a:lnSpc>
            </a:pPr>
            <a:r>
              <a:rPr lang="en-US" sz="3200" dirty="0" smtClean="0"/>
              <a:t>TPN was started </a:t>
            </a:r>
            <a:r>
              <a:rPr lang="en-US" sz="3200" dirty="0"/>
              <a:t>on patients anticipated to have oral feedings held for greater than 5 </a:t>
            </a:r>
            <a:r>
              <a:rPr lang="en-US" sz="3200" dirty="0" smtClean="0"/>
              <a:t>days. </a:t>
            </a:r>
            <a:endParaRPr lang="en-US"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9869782"/>
      </p:ext>
    </p:extLst>
  </p:cSld>
  <p:clrMapOvr>
    <a:masterClrMapping/>
  </p:clrMapOvr>
  <mc:AlternateContent xmlns:mc="http://schemas.openxmlformats.org/markup-compatibility/2006">
    <mc:Choice xmlns:p14="http://schemas.microsoft.com/office/powerpoint/2010/main" Requires="p14">
      <p:transition spd="slow" p14:dur="2000" advTm="30336"/>
    </mc:Choice>
    <mc:Fallback>
      <p:transition spd="slow" advTm="3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52400"/>
            <a:ext cx="8763000" cy="6477000"/>
          </a:xfrm>
        </p:spPr>
        <p:txBody>
          <a:bodyPr>
            <a:normAutofit/>
          </a:bodyPr>
          <a:lstStyle/>
          <a:p>
            <a:pPr marL="0" indent="0" algn="just" rtl="0">
              <a:lnSpc>
                <a:spcPct val="150000"/>
              </a:lnSpc>
              <a:buNone/>
            </a:pPr>
            <a:r>
              <a:rPr lang="en-US" sz="3200" b="1" u="sng" dirty="0" smtClean="0"/>
              <a:t>Maintenance of skin integrity:</a:t>
            </a:r>
          </a:p>
          <a:p>
            <a:pPr algn="just" rtl="0">
              <a:lnSpc>
                <a:spcPct val="150000"/>
              </a:lnSpc>
            </a:pPr>
            <a:r>
              <a:rPr lang="en-US" sz="3200" dirty="0" smtClean="0"/>
              <a:t>The patient is at risk for skin breakdown because of poor nutritional status, enforced bed rest, and restlessness, which may result in pressure ulcers and breaks in tissue integrity. In addition, the patient who has undergone surgery, has had multiple drains inserted, or has an open surgical incision is at risk for skin breakdown and infection. </a:t>
            </a:r>
          </a:p>
        </p:txBody>
      </p:sp>
    </p:spTree>
    <p:extLst>
      <p:ext uri="{BB962C8B-B14F-4D97-AF65-F5344CB8AC3E}">
        <p14:creationId xmlns:p14="http://schemas.microsoft.com/office/powerpoint/2010/main" val="562447837"/>
      </p:ext>
    </p:extLst>
  </p:cSld>
  <p:clrMapOvr>
    <a:masterClrMapping/>
  </p:clrMapOvr>
  <mc:AlternateContent xmlns:mc="http://schemas.openxmlformats.org/markup-compatibility/2006">
    <mc:Choice xmlns:p14="http://schemas.microsoft.com/office/powerpoint/2010/main" Requires="p14">
      <p:transition spd="slow" p14:dur="2000" advTm="25034"/>
    </mc:Choice>
    <mc:Fallback>
      <p:transition spd="slow" advTm="2503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228600"/>
            <a:ext cx="8839200" cy="6400800"/>
          </a:xfrm>
        </p:spPr>
        <p:txBody>
          <a:bodyPr>
            <a:noAutofit/>
          </a:bodyPr>
          <a:lstStyle/>
          <a:p>
            <a:pPr marL="0" indent="0" algn="just" rtl="0">
              <a:buNone/>
            </a:pPr>
            <a:r>
              <a:rPr lang="en-US" sz="2800" b="1" u="sng" dirty="0" smtClean="0"/>
              <a:t>Monitoring And Managing potential Complications</a:t>
            </a:r>
          </a:p>
          <a:p>
            <a:pPr algn="just" rtl="0"/>
            <a:r>
              <a:rPr lang="en-US" sz="2800" dirty="0" smtClean="0"/>
              <a:t>Hemodynamic monitoring of BP, HR, PAWP, or CVP.</a:t>
            </a:r>
          </a:p>
          <a:p>
            <a:pPr algn="just" rtl="0"/>
            <a:r>
              <a:rPr lang="en-US" sz="2800" dirty="0" smtClean="0"/>
              <a:t>Monitor the total intake and output, with carful attention to urinary output greater than 30ml/h to assess the renal perfusion. Weight the patient daily.</a:t>
            </a:r>
          </a:p>
          <a:p>
            <a:pPr algn="just" rtl="0"/>
            <a:r>
              <a:rPr lang="en-US" sz="2800" dirty="0" smtClean="0"/>
              <a:t>Assesses </a:t>
            </a:r>
            <a:r>
              <a:rPr lang="en-US" sz="2800" dirty="0"/>
              <a:t>the patient for ascites and </a:t>
            </a:r>
            <a:r>
              <a:rPr lang="en-US" sz="2800" dirty="0" smtClean="0"/>
              <a:t>measures abdominal </a:t>
            </a:r>
            <a:r>
              <a:rPr lang="en-US" sz="2800" dirty="0"/>
              <a:t>girth daily if ascites is suspected</a:t>
            </a:r>
            <a:r>
              <a:rPr lang="en-US" sz="2800" dirty="0" smtClean="0"/>
              <a:t>.</a:t>
            </a:r>
          </a:p>
          <a:p>
            <a:pPr algn="just" rtl="0"/>
            <a:r>
              <a:rPr lang="en-US" sz="2800" dirty="0"/>
              <a:t>C</a:t>
            </a:r>
            <a:r>
              <a:rPr lang="en-US" sz="2800" dirty="0" smtClean="0"/>
              <a:t>losely </a:t>
            </a:r>
            <a:r>
              <a:rPr lang="en-US" sz="2800" dirty="0"/>
              <a:t>monitors </a:t>
            </a:r>
            <a:r>
              <a:rPr lang="en-US" sz="2800" dirty="0" smtClean="0"/>
              <a:t>patient </a:t>
            </a:r>
            <a:r>
              <a:rPr lang="en-US" sz="2800" dirty="0"/>
              <a:t>for early signs of </a:t>
            </a:r>
            <a:r>
              <a:rPr lang="en-US" sz="2800" dirty="0" smtClean="0"/>
              <a:t>neurologic, cardiovascular</a:t>
            </a:r>
            <a:r>
              <a:rPr lang="en-US" sz="2800" dirty="0"/>
              <a:t>, renal, and respiratory dysfunction. </a:t>
            </a:r>
            <a:r>
              <a:rPr lang="en-US" sz="2800" dirty="0" smtClean="0"/>
              <a:t>And </a:t>
            </a:r>
            <a:r>
              <a:rPr lang="en-US" sz="2800" dirty="0"/>
              <a:t>respond quickly to rapid changes </a:t>
            </a:r>
            <a:r>
              <a:rPr lang="en-US" sz="2800" dirty="0" smtClean="0"/>
              <a:t>in the </a:t>
            </a:r>
            <a:r>
              <a:rPr lang="en-US" sz="2800" dirty="0"/>
              <a:t>patient’s status, treatments, and therapies.</a:t>
            </a:r>
            <a:endParaRPr lang="en-US" sz="2800" dirty="0" smtClean="0"/>
          </a:p>
          <a:p>
            <a:pPr algn="just" rtl="0"/>
            <a:r>
              <a:rPr lang="en-US" sz="2800" dirty="0" smtClean="0"/>
              <a:t>Monitoring calcium, magnesium, and potassium levels, administering </a:t>
            </a:r>
            <a:r>
              <a:rPr lang="en-US" sz="2800" dirty="0"/>
              <a:t>replacement solutions, and evaluating </a:t>
            </a:r>
            <a:r>
              <a:rPr lang="en-US" sz="2800" dirty="0" smtClean="0"/>
              <a:t>the patient’s </a:t>
            </a:r>
            <a:r>
              <a:rPr lang="en-US" sz="2800" dirty="0"/>
              <a:t>response to any </a:t>
            </a:r>
            <a:r>
              <a:rPr lang="en-US" sz="2800" dirty="0" smtClean="0"/>
              <a:t>supplementation</a:t>
            </a:r>
            <a:r>
              <a:rPr lang="en-US" sz="2800" dirty="0"/>
              <a:t>. </a:t>
            </a:r>
            <a:endParaRPr lang="en-US"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5521155"/>
      </p:ext>
    </p:extLst>
  </p:cSld>
  <p:clrMapOvr>
    <a:masterClrMapping/>
  </p:clrMapOvr>
  <mc:AlternateContent xmlns:mc="http://schemas.openxmlformats.org/markup-compatibility/2006">
    <mc:Choice xmlns:p14="http://schemas.microsoft.com/office/powerpoint/2010/main" Requires="p14">
      <p:transition spd="slow" p14:dur="2000" advTm="43000"/>
    </mc:Choice>
    <mc:Fallback>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492896"/>
            <a:ext cx="7772400" cy="1656184"/>
          </a:xfrm>
        </p:spPr>
        <p:txBody>
          <a:bodyPr>
            <a:noAutofit/>
          </a:bodyPr>
          <a:lstStyle/>
          <a:p>
            <a:pPr algn="ctr"/>
            <a:r>
              <a:rPr lang="en-US" sz="8800" b="1" dirty="0" smtClean="0"/>
              <a:t>Thank you</a:t>
            </a:r>
            <a:endParaRPr lang="ar-EG" sz="8800" b="1" dirty="0"/>
          </a:p>
        </p:txBody>
      </p:sp>
    </p:spTree>
    <p:extLst>
      <p:ext uri="{BB962C8B-B14F-4D97-AF65-F5344CB8AC3E}">
        <p14:creationId xmlns:p14="http://schemas.microsoft.com/office/powerpoint/2010/main" val="3399586054"/>
      </p:ext>
    </p:extLst>
  </p:cSld>
  <p:clrMapOvr>
    <a:masterClrMapping/>
  </p:clrMapOvr>
  <mc:AlternateContent xmlns:mc="http://schemas.openxmlformats.org/markup-compatibility/2006">
    <mc:Choice xmlns:p14="http://schemas.microsoft.com/office/powerpoint/2010/main" Requires="p14">
      <p:transition spd="slow" p14:dur="2000" advTm="16906"/>
    </mc:Choice>
    <mc:Fallback>
      <p:transition spd="slow" advTm="1690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52400"/>
            <a:ext cx="8686800" cy="6705600"/>
          </a:xfrm>
        </p:spPr>
        <p:txBody>
          <a:bodyPr>
            <a:noAutofit/>
          </a:bodyPr>
          <a:lstStyle/>
          <a:p>
            <a:pPr algn="just" rtl="0"/>
            <a:r>
              <a:rPr lang="en-US" sz="3200" dirty="0"/>
              <a:t>Acute pancreatitis is </a:t>
            </a:r>
            <a:r>
              <a:rPr lang="en-US" sz="3200" b="1" dirty="0"/>
              <a:t>defined</a:t>
            </a:r>
            <a:r>
              <a:rPr lang="en-US" sz="3200" dirty="0"/>
              <a:t> as acute inflammation of </a:t>
            </a:r>
            <a:r>
              <a:rPr lang="en-US" sz="3200" dirty="0" smtClean="0"/>
              <a:t>the pancreas </a:t>
            </a:r>
            <a:r>
              <a:rPr lang="en-US" sz="3200" dirty="0"/>
              <a:t>that can also involve surrounding tissues, </a:t>
            </a:r>
            <a:r>
              <a:rPr lang="en-US" sz="3200" dirty="0" smtClean="0"/>
              <a:t>remote organs</a:t>
            </a:r>
            <a:r>
              <a:rPr lang="en-US" sz="3200" dirty="0"/>
              <a:t>, or both. </a:t>
            </a:r>
            <a:endParaRPr lang="en-US" sz="3200" dirty="0" smtClean="0"/>
          </a:p>
          <a:p>
            <a:pPr algn="just" rtl="0"/>
            <a:r>
              <a:rPr lang="en-US" sz="3200" dirty="0" smtClean="0"/>
              <a:t>Acute </a:t>
            </a:r>
            <a:r>
              <a:rPr lang="en-US" sz="3200" dirty="0"/>
              <a:t>pancreatitis can be mild or severe.</a:t>
            </a:r>
          </a:p>
          <a:p>
            <a:pPr algn="just" rtl="0"/>
            <a:r>
              <a:rPr lang="en-US" sz="3200" b="1" dirty="0"/>
              <a:t>In mild acute pancreatitis</a:t>
            </a:r>
            <a:r>
              <a:rPr lang="en-US" sz="3200" dirty="0"/>
              <a:t>, there are areas of fat necrosis </a:t>
            </a:r>
            <a:r>
              <a:rPr lang="en-US" sz="3200" dirty="0" smtClean="0"/>
              <a:t>in and </a:t>
            </a:r>
            <a:r>
              <a:rPr lang="en-US" sz="3200" dirty="0"/>
              <a:t>around pancreatic cells, </a:t>
            </a:r>
            <a:r>
              <a:rPr lang="en-US" sz="3200" dirty="0" smtClean="0"/>
              <a:t>with </a:t>
            </a:r>
            <a:r>
              <a:rPr lang="en-US" sz="3200" dirty="0"/>
              <a:t>interstitial </a:t>
            </a:r>
            <a:r>
              <a:rPr lang="en-US" sz="3200" dirty="0" smtClean="0"/>
              <a:t>edema. It is </a:t>
            </a:r>
            <a:r>
              <a:rPr lang="en-US" sz="3200" dirty="0"/>
              <a:t>not associated with organ </a:t>
            </a:r>
            <a:r>
              <a:rPr lang="en-US" sz="3200" dirty="0" smtClean="0"/>
              <a:t>dysfunction or complications.</a:t>
            </a:r>
          </a:p>
          <a:p>
            <a:pPr algn="just" rtl="0"/>
            <a:r>
              <a:rPr lang="en-US" sz="3200" b="1" dirty="0" smtClean="0"/>
              <a:t>In</a:t>
            </a:r>
            <a:r>
              <a:rPr lang="en-US" sz="3200" b="1" dirty="0"/>
              <a:t> </a:t>
            </a:r>
            <a:r>
              <a:rPr lang="en-US" sz="3200" b="1" dirty="0" smtClean="0"/>
              <a:t>severe </a:t>
            </a:r>
            <a:r>
              <a:rPr lang="en-US" sz="3200" b="1" dirty="0"/>
              <a:t>acute pancreatitis</a:t>
            </a:r>
            <a:r>
              <a:rPr lang="en-US" sz="3200" dirty="0"/>
              <a:t>, also called </a:t>
            </a:r>
            <a:r>
              <a:rPr lang="en-US" sz="3200" b="1" i="1" dirty="0"/>
              <a:t>necrotic</a:t>
            </a:r>
            <a:r>
              <a:rPr lang="en-US" sz="3200" i="1" dirty="0"/>
              <a:t> </a:t>
            </a:r>
            <a:r>
              <a:rPr lang="en-US" sz="3200" dirty="0"/>
              <a:t>or </a:t>
            </a:r>
            <a:r>
              <a:rPr lang="en-US" sz="3200" b="1" i="1" dirty="0" smtClean="0"/>
              <a:t>hemorrhagic </a:t>
            </a:r>
            <a:r>
              <a:rPr lang="en-US" sz="3200" b="1" dirty="0" smtClean="0"/>
              <a:t>pancreatitis</a:t>
            </a:r>
            <a:r>
              <a:rPr lang="en-US" sz="3200" dirty="0"/>
              <a:t>, there is extensive fat necrosis in and </a:t>
            </a:r>
            <a:r>
              <a:rPr lang="en-US" sz="3200" dirty="0" smtClean="0"/>
              <a:t>around the </a:t>
            </a:r>
            <a:r>
              <a:rPr lang="en-US" sz="3200" dirty="0"/>
              <a:t>pancreas, pancreatic cellular necrosis, and </a:t>
            </a:r>
            <a:r>
              <a:rPr lang="en-US" sz="3200" dirty="0" smtClean="0"/>
              <a:t>hemorrhage in </a:t>
            </a:r>
            <a:r>
              <a:rPr lang="en-US" sz="3200" dirty="0"/>
              <a:t>the pancreas. </a:t>
            </a:r>
            <a:r>
              <a:rPr lang="en-US" sz="3200" dirty="0" smtClean="0"/>
              <a:t>It  </a:t>
            </a:r>
            <a:r>
              <a:rPr lang="en-US" sz="3200" dirty="0"/>
              <a:t>is </a:t>
            </a:r>
            <a:r>
              <a:rPr lang="en-US" sz="3200" dirty="0" smtClean="0"/>
              <a:t>associated with </a:t>
            </a:r>
            <a:r>
              <a:rPr lang="en-US" sz="3200" dirty="0"/>
              <a:t>local and systemic complications.</a:t>
            </a:r>
            <a:endParaRPr lang="ar-EG"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6000919"/>
      </p:ext>
    </p:extLst>
  </p:cSld>
  <p:clrMapOvr>
    <a:masterClrMapping/>
  </p:clrMapOvr>
  <mc:AlternateContent xmlns:mc="http://schemas.openxmlformats.org/markup-compatibility/2006">
    <mc:Choice xmlns:p14="http://schemas.microsoft.com/office/powerpoint/2010/main" Requires="p14">
      <p:transition spd="slow" p14:dur="2000" advTm="4621"/>
    </mc:Choice>
    <mc:Fallback>
      <p:transition spd="slow" advTm="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fontScale="90000"/>
          </a:bodyPr>
          <a:lstStyle/>
          <a:p>
            <a:r>
              <a:rPr lang="en-US" sz="4900" b="1" dirty="0" smtClean="0"/>
              <a:t>Etiology </a:t>
            </a:r>
            <a:endParaRPr lang="ar-EG" b="1" dirty="0"/>
          </a:p>
        </p:txBody>
      </p:sp>
      <p:sp>
        <p:nvSpPr>
          <p:cNvPr id="3" name="Content Placeholder 2"/>
          <p:cNvSpPr>
            <a:spLocks noGrp="1"/>
          </p:cNvSpPr>
          <p:nvPr>
            <p:ph sz="quarter" idx="1"/>
          </p:nvPr>
        </p:nvSpPr>
        <p:spPr>
          <a:xfrm>
            <a:off x="228600" y="914400"/>
            <a:ext cx="8763000" cy="5715000"/>
          </a:xfrm>
        </p:spPr>
        <p:txBody>
          <a:bodyPr>
            <a:noAutofit/>
          </a:bodyPr>
          <a:lstStyle/>
          <a:p>
            <a:pPr algn="just" rtl="0"/>
            <a:r>
              <a:rPr lang="en-US" sz="3200" b="1" dirty="0"/>
              <a:t>Biliary disease: </a:t>
            </a:r>
            <a:r>
              <a:rPr lang="en-US" sz="3200" dirty="0"/>
              <a:t>gallstones or </a:t>
            </a:r>
            <a:r>
              <a:rPr lang="en-US" sz="3200" dirty="0" err="1"/>
              <a:t>microlithiasis</a:t>
            </a:r>
            <a:r>
              <a:rPr lang="en-US" sz="3200" dirty="0"/>
              <a:t>, </a:t>
            </a:r>
            <a:r>
              <a:rPr lang="en-US" sz="3200" dirty="0" smtClean="0"/>
              <a:t>common bile </a:t>
            </a:r>
            <a:r>
              <a:rPr lang="en-US" sz="3200" dirty="0"/>
              <a:t>duct obstruction, biliary sludge</a:t>
            </a:r>
          </a:p>
          <a:p>
            <a:pPr algn="just" rtl="0"/>
            <a:r>
              <a:rPr lang="en-US" sz="3200" dirty="0" smtClean="0"/>
              <a:t>Alcohol abuse</a:t>
            </a:r>
          </a:p>
          <a:p>
            <a:pPr marL="0" indent="0" algn="just" rtl="0">
              <a:buNone/>
            </a:pPr>
            <a:endParaRPr lang="en-US" sz="3200" dirty="0"/>
          </a:p>
          <a:p>
            <a:pPr algn="just" rtl="0"/>
            <a:r>
              <a:rPr lang="en-US" sz="3200" b="1" dirty="0" smtClean="0"/>
              <a:t>Drugs</a:t>
            </a:r>
            <a:r>
              <a:rPr lang="en-US" sz="3200" b="1" dirty="0"/>
              <a:t>:</a:t>
            </a:r>
            <a:r>
              <a:rPr lang="en-US" sz="3200" dirty="0"/>
              <a:t> thiazide diuretics, furosemide, </a:t>
            </a:r>
            <a:r>
              <a:rPr lang="en-US" sz="3200" dirty="0" smtClean="0"/>
              <a:t>procainamide, tetracycline</a:t>
            </a:r>
            <a:r>
              <a:rPr lang="en-US" sz="3200" dirty="0"/>
              <a:t>, sulfonamides, </a:t>
            </a:r>
            <a:r>
              <a:rPr lang="en-US" sz="3200" dirty="0" smtClean="0"/>
              <a:t>azathioprine, 6-mercaptopurine</a:t>
            </a:r>
            <a:r>
              <a:rPr lang="en-US" sz="3200" dirty="0"/>
              <a:t>, angiotensin-converting </a:t>
            </a:r>
            <a:r>
              <a:rPr lang="en-US" sz="3200" dirty="0" smtClean="0"/>
              <a:t>enzyme (ACE</a:t>
            </a:r>
            <a:r>
              <a:rPr lang="en-US" sz="3200" dirty="0"/>
              <a:t>) inhibitors, </a:t>
            </a:r>
            <a:r>
              <a:rPr lang="en-US" sz="3200" dirty="0" err="1"/>
              <a:t>valproic</a:t>
            </a:r>
            <a:r>
              <a:rPr lang="en-US" sz="3200" dirty="0"/>
              <a:t> acid</a:t>
            </a:r>
          </a:p>
          <a:p>
            <a:pPr algn="just" rtl="0"/>
            <a:r>
              <a:rPr lang="en-US" sz="3200" dirty="0" smtClean="0"/>
              <a:t>Hypertriglyceridemia</a:t>
            </a:r>
            <a:endParaRPr lang="en-US" sz="3200" dirty="0"/>
          </a:p>
          <a:p>
            <a:pPr algn="just" rtl="0"/>
            <a:r>
              <a:rPr lang="en-US" sz="3200" dirty="0" err="1" smtClean="0"/>
              <a:t>Hypercalcemia</a:t>
            </a:r>
            <a:r>
              <a:rPr lang="en-US" sz="3200" dirty="0"/>
              <a:t> </a:t>
            </a:r>
            <a:r>
              <a:rPr lang="en-US" sz="3200" dirty="0" smtClean="0"/>
              <a:t>(hyperparathyroidism)</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5256924"/>
      </p:ext>
    </p:extLst>
  </p:cSld>
  <p:clrMapOvr>
    <a:masterClrMapping/>
  </p:clrMapOvr>
  <mc:AlternateContent xmlns:mc="http://schemas.openxmlformats.org/markup-compatibility/2006">
    <mc:Choice xmlns:p14="http://schemas.microsoft.com/office/powerpoint/2010/main" Requires="p14">
      <p:transition spd="slow" p14:dur="2000" advTm="65155"/>
    </mc:Choice>
    <mc:Fallback>
      <p:transition spd="slow" advTm="65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305800" cy="5715000"/>
          </a:xfrm>
        </p:spPr>
        <p:txBody>
          <a:bodyPr>
            <a:normAutofit/>
          </a:bodyPr>
          <a:lstStyle/>
          <a:p>
            <a:pPr algn="just" rtl="0"/>
            <a:r>
              <a:rPr lang="en-US" sz="3200" dirty="0"/>
              <a:t>Idiopathic</a:t>
            </a:r>
          </a:p>
          <a:p>
            <a:pPr algn="just" rtl="0"/>
            <a:r>
              <a:rPr lang="en-US" sz="3200" dirty="0"/>
              <a:t>Miscellaneous (postoperative, ectopic pregnancy, ovarian cyst, total parenteral nutrition)</a:t>
            </a:r>
          </a:p>
          <a:p>
            <a:pPr algn="just" rtl="0"/>
            <a:r>
              <a:rPr lang="en-US" sz="3200" dirty="0"/>
              <a:t>Abdominal trauma</a:t>
            </a:r>
          </a:p>
          <a:p>
            <a:pPr algn="just" rtl="0"/>
            <a:r>
              <a:rPr lang="en-US" sz="3200" dirty="0"/>
              <a:t>Systemic lupus </a:t>
            </a:r>
            <a:r>
              <a:rPr lang="en-US" sz="3200" dirty="0" err="1"/>
              <a:t>erythematosus</a:t>
            </a:r>
            <a:endParaRPr lang="en-US" sz="3200" dirty="0"/>
          </a:p>
          <a:p>
            <a:pPr algn="just" rtl="0"/>
            <a:r>
              <a:rPr lang="en-US" sz="3200" dirty="0"/>
              <a:t>Endoscopic retrograde </a:t>
            </a:r>
            <a:r>
              <a:rPr lang="en-US" sz="3200" dirty="0" err="1"/>
              <a:t>cholangiopancreatography</a:t>
            </a:r>
            <a:r>
              <a:rPr lang="en-US" sz="3200" dirty="0"/>
              <a:t> (ERCP)</a:t>
            </a:r>
          </a:p>
          <a:p>
            <a:pPr algn="just" rtl="0"/>
            <a:r>
              <a:rPr lang="en-US" sz="3200" dirty="0"/>
              <a:t>Infectious processes</a:t>
            </a:r>
          </a:p>
          <a:p>
            <a:pPr algn="just" rtl="0"/>
            <a:r>
              <a:rPr lang="en-US" sz="3200" dirty="0"/>
              <a:t>Tumor</a:t>
            </a:r>
          </a:p>
          <a:p>
            <a:pPr algn="just" rtl="0"/>
            <a:r>
              <a:rPr lang="en-US" sz="3200" dirty="0"/>
              <a:t>Toxins (ethyl alcohol, </a:t>
            </a:r>
            <a:r>
              <a:rPr lang="en-US" sz="3200" dirty="0" err="1"/>
              <a:t>methyle</a:t>
            </a:r>
            <a:r>
              <a:rPr lang="en-US" sz="3200" dirty="0"/>
              <a:t> alcohol, scorpion)</a:t>
            </a:r>
            <a:endParaRPr lang="ar-EG" sz="3200" dirty="0"/>
          </a:p>
          <a:p>
            <a:pPr algn="l" rtl="0"/>
            <a:endParaRPr lang="ar-EG"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5158795"/>
      </p:ext>
    </p:extLst>
  </p:cSld>
  <p:clrMapOvr>
    <a:masterClrMapping/>
  </p:clrMapOvr>
  <mc:AlternateContent xmlns:mc="http://schemas.openxmlformats.org/markup-compatibility/2006">
    <mc:Choice xmlns:p14="http://schemas.microsoft.com/office/powerpoint/2010/main" Requires="p14">
      <p:transition spd="slow" p14:dur="2000" advTm="38810"/>
    </mc:Choice>
    <mc:Fallback>
      <p:transition spd="slow" advTm="3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52400"/>
            <a:ext cx="8568952" cy="1524000"/>
          </a:xfrm>
        </p:spPr>
        <p:txBody>
          <a:bodyPr>
            <a:noAutofit/>
          </a:bodyPr>
          <a:lstStyle/>
          <a:p>
            <a:pPr algn="ctr"/>
            <a:r>
              <a:rPr lang="en-US" sz="2800" b="1" dirty="0" smtClean="0"/>
              <a:t>Scoring system developed to predict the severity of acute pancreatitis</a:t>
            </a:r>
            <a:br>
              <a:rPr lang="en-US" sz="2800" b="1" dirty="0" smtClean="0"/>
            </a:br>
            <a:r>
              <a:rPr lang="en-US" sz="3200" b="1" dirty="0" smtClean="0"/>
              <a:t> (</a:t>
            </a:r>
            <a:r>
              <a:rPr lang="en-US" sz="3200" b="1" dirty="0" err="1"/>
              <a:t>Ranson's</a:t>
            </a:r>
            <a:r>
              <a:rPr lang="en-US" sz="3200" b="1" dirty="0"/>
              <a:t> </a:t>
            </a:r>
            <a:r>
              <a:rPr lang="en-US" sz="3200" b="1" dirty="0" smtClean="0"/>
              <a:t>Criteria)</a:t>
            </a:r>
            <a:endParaRPr lang="ar-EG" sz="3200" b="1"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128686012"/>
              </p:ext>
            </p:extLst>
          </p:nvPr>
        </p:nvGraphicFramePr>
        <p:xfrm>
          <a:off x="152400" y="1752600"/>
          <a:ext cx="8839200" cy="5029200"/>
        </p:xfrm>
        <a:graphic>
          <a:graphicData uri="http://schemas.openxmlformats.org/drawingml/2006/table">
            <a:tbl>
              <a:tblPr rtl="1" firstRow="1" bandRow="1">
                <a:tableStyleId>{D7AC3CCA-C797-4891-BE02-D94E43425B78}</a:tableStyleId>
              </a:tblPr>
              <a:tblGrid>
                <a:gridCol w="4419600"/>
                <a:gridCol w="4419600"/>
              </a:tblGrid>
              <a:tr h="5029200">
                <a:tc>
                  <a:txBody>
                    <a:bodyPr/>
                    <a:lstStyle/>
                    <a:p>
                      <a:pPr marL="0" indent="0" algn="just" rtl="0">
                        <a:buFont typeface="Arial" pitchFamily="34" charset="0"/>
                        <a:buNone/>
                      </a:pPr>
                      <a:r>
                        <a:rPr lang="en-US" sz="2400" u="none" strike="noStrike" kern="1200" baseline="0" dirty="0" smtClean="0">
                          <a:solidFill>
                            <a:srgbClr val="C00000"/>
                          </a:solidFill>
                        </a:rPr>
                        <a:t>DURING INITIAL 48 HOURS OF HOSPITALIZATION</a:t>
                      </a:r>
                    </a:p>
                    <a:p>
                      <a:pPr marL="285750" indent="-285750" algn="just" rtl="0">
                        <a:buFont typeface="Arial" pitchFamily="34" charset="0"/>
                        <a:buChar char="•"/>
                      </a:pPr>
                      <a:r>
                        <a:rPr lang="en-US" sz="2000" u="none" strike="noStrike" kern="1200" baseline="0" dirty="0" smtClean="0"/>
                        <a:t>Fall in hematocrit &gt;10% with hydration or hematocrit &lt;30%</a:t>
                      </a:r>
                    </a:p>
                    <a:p>
                      <a:pPr marL="285750" indent="-285750" algn="just" rtl="0">
                        <a:buFont typeface="Arial" pitchFamily="34" charset="0"/>
                        <a:buChar char="•"/>
                      </a:pPr>
                      <a:r>
                        <a:rPr lang="en-US" sz="2000" u="none" strike="noStrike" kern="1200" baseline="0" dirty="0" smtClean="0"/>
                        <a:t>Necessity for massive fluid and colloid replacement</a:t>
                      </a:r>
                    </a:p>
                    <a:p>
                      <a:pPr marL="285750" indent="-285750" algn="just" rtl="0">
                        <a:buFont typeface="Arial" pitchFamily="34" charset="0"/>
                        <a:buChar char="•"/>
                      </a:pPr>
                      <a:r>
                        <a:rPr lang="en-US" sz="2000" u="none" strike="noStrike" kern="1200" baseline="0" dirty="0" err="1" smtClean="0"/>
                        <a:t>Hypocalcemia</a:t>
                      </a:r>
                      <a:r>
                        <a:rPr lang="en-US" sz="2000" u="none" strike="noStrike" kern="1200" baseline="0" dirty="0" smtClean="0"/>
                        <a:t> (&lt;8 mg/dl)</a:t>
                      </a:r>
                    </a:p>
                    <a:p>
                      <a:pPr marL="285750" indent="-285750" algn="just" rtl="0">
                        <a:buFont typeface="Arial" pitchFamily="34" charset="0"/>
                        <a:buChar char="•"/>
                      </a:pPr>
                      <a:r>
                        <a:rPr lang="en-US" sz="2000" u="none" strike="noStrike" kern="1200" baseline="0" dirty="0" smtClean="0"/>
                        <a:t>Arterial Po2 &lt;60 mm Hg with or without acute respiratory distress syndrome</a:t>
                      </a:r>
                    </a:p>
                    <a:p>
                      <a:pPr marL="285750" indent="-285750" algn="just" rtl="0">
                        <a:buFont typeface="Arial" pitchFamily="34" charset="0"/>
                        <a:buChar char="•"/>
                      </a:pPr>
                      <a:r>
                        <a:rPr lang="en-US" sz="2000" u="none" strike="noStrike" kern="1200" baseline="0" dirty="0" err="1" smtClean="0"/>
                        <a:t>Hypoalbuminemia</a:t>
                      </a:r>
                      <a:r>
                        <a:rPr lang="en-US" sz="2000" u="none" strike="noStrike" kern="1200" baseline="0" dirty="0" smtClean="0"/>
                        <a:t> (&lt;3.2 mg/dl)</a:t>
                      </a:r>
                    </a:p>
                    <a:p>
                      <a:pPr marL="285750" indent="-285750" algn="just" rtl="0">
                        <a:buFont typeface="Arial" pitchFamily="34" charset="0"/>
                        <a:buChar char="•"/>
                      </a:pPr>
                      <a:r>
                        <a:rPr lang="en-US" sz="2000" u="none" strike="noStrike" kern="1200" baseline="0" dirty="0" smtClean="0"/>
                        <a:t>Base deficit &gt;4 </a:t>
                      </a:r>
                      <a:r>
                        <a:rPr lang="en-US" sz="2000" u="none" strike="noStrike" kern="1200" baseline="0" dirty="0" err="1" smtClean="0"/>
                        <a:t>mEq</a:t>
                      </a:r>
                      <a:r>
                        <a:rPr lang="en-US" sz="2000" u="none" strike="noStrike" kern="1200" baseline="0" dirty="0" smtClean="0"/>
                        <a:t>/L</a:t>
                      </a:r>
                    </a:p>
                    <a:p>
                      <a:pPr marL="285750" indent="-285750" algn="just" rtl="0">
                        <a:buFont typeface="Arial" pitchFamily="34" charset="0"/>
                        <a:buChar char="•"/>
                      </a:pPr>
                      <a:r>
                        <a:rPr lang="en-US" sz="2000" u="none" strike="noStrike" kern="1200" baseline="0" dirty="0" smtClean="0"/>
                        <a:t>Azotemia</a:t>
                      </a:r>
                      <a:endParaRPr lang="ar-EG" sz="2000" dirty="0"/>
                    </a:p>
                  </a:txBody>
                  <a:tcPr/>
                </a:tc>
                <a:tc>
                  <a:txBody>
                    <a:bodyPr/>
                    <a:lstStyle/>
                    <a:p>
                      <a:pPr algn="just" rtl="0"/>
                      <a:r>
                        <a:rPr lang="en-US" sz="2800" u="none" strike="noStrike" kern="1200" baseline="0" dirty="0" smtClean="0">
                          <a:solidFill>
                            <a:srgbClr val="C00000"/>
                          </a:solidFill>
                        </a:rPr>
                        <a:t>AT ADMISSION</a:t>
                      </a:r>
                    </a:p>
                    <a:p>
                      <a:pPr marL="285750" indent="-285750" algn="just" rtl="0">
                        <a:buFont typeface="Arial" pitchFamily="34" charset="0"/>
                        <a:buChar char="•"/>
                      </a:pPr>
                      <a:r>
                        <a:rPr lang="en-US" sz="2000" u="none" strike="noStrike" kern="1200" baseline="0" dirty="0" smtClean="0"/>
                        <a:t>Age &gt;55 years</a:t>
                      </a:r>
                    </a:p>
                    <a:p>
                      <a:pPr marL="285750" indent="-285750" algn="just" rtl="0">
                        <a:buFont typeface="Arial" pitchFamily="34" charset="0"/>
                        <a:buChar char="•"/>
                      </a:pPr>
                      <a:r>
                        <a:rPr lang="en-US" sz="2000" u="none" strike="noStrike" kern="1200" baseline="0" dirty="0" smtClean="0"/>
                        <a:t>Hypotension</a:t>
                      </a:r>
                    </a:p>
                    <a:p>
                      <a:pPr marL="285750" indent="-285750" algn="just" rtl="0">
                        <a:buFont typeface="Arial" pitchFamily="34" charset="0"/>
                        <a:buChar char="•"/>
                      </a:pPr>
                      <a:r>
                        <a:rPr lang="en-US" sz="2000" u="none" strike="noStrike" kern="1200" baseline="0" dirty="0" smtClean="0"/>
                        <a:t>Abnormal pulmonary findings</a:t>
                      </a:r>
                    </a:p>
                    <a:p>
                      <a:pPr marL="285750" indent="-285750" algn="just" rtl="0">
                        <a:buFont typeface="Arial" pitchFamily="34" charset="0"/>
                        <a:buChar char="•"/>
                      </a:pPr>
                      <a:r>
                        <a:rPr lang="en-US" sz="2000" u="none" strike="noStrike" kern="1200" baseline="0" dirty="0" smtClean="0"/>
                        <a:t>Abdominal mass</a:t>
                      </a:r>
                    </a:p>
                    <a:p>
                      <a:pPr marL="285750" indent="-285750" algn="just" rtl="0">
                        <a:buFont typeface="Arial" pitchFamily="34" charset="0"/>
                        <a:buChar char="•"/>
                      </a:pPr>
                      <a:r>
                        <a:rPr lang="en-US" sz="2000" u="none" strike="noStrike" kern="1200" baseline="0" dirty="0" smtClean="0"/>
                        <a:t>Hemorrhagic or discolored peritoneal fluid</a:t>
                      </a:r>
                    </a:p>
                    <a:p>
                      <a:pPr marL="285750" indent="-285750" algn="just" rtl="0">
                        <a:buFont typeface="Arial" pitchFamily="34" charset="0"/>
                        <a:buChar char="•"/>
                      </a:pPr>
                      <a:r>
                        <a:rPr lang="en-US" sz="2000" u="none" strike="noStrike" kern="1200" baseline="0" dirty="0" smtClean="0"/>
                        <a:t>Increased serum LDH levels (&gt;350 units/L)</a:t>
                      </a:r>
                    </a:p>
                    <a:p>
                      <a:pPr marL="285750" indent="-285750" algn="just" rtl="0">
                        <a:buFont typeface="Arial" pitchFamily="34" charset="0"/>
                        <a:buChar char="•"/>
                      </a:pPr>
                      <a:r>
                        <a:rPr lang="en-US" sz="2000" u="none" strike="noStrike" kern="1200" baseline="0" dirty="0" smtClean="0"/>
                        <a:t>AST &gt;250 units/L</a:t>
                      </a:r>
                    </a:p>
                    <a:p>
                      <a:pPr marL="285750" indent="-285750" algn="just" rtl="0">
                        <a:buFont typeface="Arial" pitchFamily="34" charset="0"/>
                        <a:buChar char="•"/>
                      </a:pPr>
                      <a:r>
                        <a:rPr lang="en-US" sz="2000" u="none" strike="noStrike" kern="1200" baseline="0" dirty="0" smtClean="0"/>
                        <a:t>Leukocytosis (&gt;16,000/mm3)</a:t>
                      </a:r>
                    </a:p>
                    <a:p>
                      <a:pPr marL="285750" indent="-285750" algn="just" rtl="0">
                        <a:buFont typeface="Arial" pitchFamily="34" charset="0"/>
                        <a:buChar char="•"/>
                      </a:pPr>
                      <a:r>
                        <a:rPr lang="pt-BR" sz="2000" u="none" strike="noStrike" kern="1200" baseline="0" dirty="0" smtClean="0"/>
                        <a:t>Hyperglycemia (&gt;200 mg/dl; no diabetic history)</a:t>
                      </a:r>
                    </a:p>
                    <a:p>
                      <a:pPr marL="285750" indent="-285750" algn="just" rtl="0">
                        <a:buFont typeface="Arial" pitchFamily="34" charset="0"/>
                        <a:buChar char="•"/>
                      </a:pPr>
                      <a:r>
                        <a:rPr lang="en-US" sz="2000" u="none" strike="noStrike" kern="1200" baseline="0" dirty="0" smtClean="0"/>
                        <a:t>Neurologic deficit (confusion, localizing signs)</a:t>
                      </a:r>
                      <a:endParaRPr lang="ar-EG" sz="20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1394633"/>
      </p:ext>
    </p:extLst>
  </p:cSld>
  <p:clrMapOvr>
    <a:masterClrMapping/>
  </p:clrMapOvr>
  <mc:AlternateContent xmlns:mc="http://schemas.openxmlformats.org/markup-compatibility/2006">
    <mc:Choice xmlns:p14="http://schemas.microsoft.com/office/powerpoint/2010/main" Requires="p14">
      <p:transition spd="slow" p14:dur="2000" advTm="26780"/>
    </mc:Choice>
    <mc:Fallback>
      <p:transition spd="slow" advTm="26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980728"/>
            <a:ext cx="8382000" cy="5039072"/>
          </a:xfrm>
        </p:spPr>
        <p:txBody>
          <a:bodyPr>
            <a:normAutofit/>
          </a:bodyPr>
          <a:lstStyle/>
          <a:p>
            <a:pPr algn="just" rtl="0">
              <a:lnSpc>
                <a:spcPct val="150000"/>
              </a:lnSpc>
            </a:pPr>
            <a:r>
              <a:rPr lang="en-US" sz="2800" dirty="0" smtClean="0"/>
              <a:t>If </a:t>
            </a:r>
            <a:r>
              <a:rPr lang="en-US" sz="2800" dirty="0"/>
              <a:t>the </a:t>
            </a:r>
            <a:r>
              <a:rPr lang="en-US" sz="2800" dirty="0" smtClean="0"/>
              <a:t>patient has </a:t>
            </a:r>
            <a:r>
              <a:rPr lang="en-US" sz="2800" dirty="0"/>
              <a:t>0 to 2 factors present, predicted mortality is 2</a:t>
            </a:r>
            <a:r>
              <a:rPr lang="en-US" sz="2800" dirty="0" smtClean="0"/>
              <a:t>%.</a:t>
            </a:r>
          </a:p>
          <a:p>
            <a:pPr algn="just" rtl="0">
              <a:lnSpc>
                <a:spcPct val="150000"/>
              </a:lnSpc>
            </a:pPr>
            <a:r>
              <a:rPr lang="en-US" sz="2800" dirty="0" smtClean="0"/>
              <a:t>with </a:t>
            </a:r>
            <a:r>
              <a:rPr lang="en-US" sz="2800" dirty="0"/>
              <a:t>3 to 4 factors, </a:t>
            </a:r>
            <a:r>
              <a:rPr lang="en-US" sz="2800" b="1" dirty="0"/>
              <a:t>15% mortality; </a:t>
            </a:r>
            <a:endParaRPr lang="en-US" sz="2800" b="1" dirty="0" smtClean="0"/>
          </a:p>
          <a:p>
            <a:pPr algn="just" rtl="0">
              <a:lnSpc>
                <a:spcPct val="150000"/>
              </a:lnSpc>
            </a:pPr>
            <a:r>
              <a:rPr lang="en-US" sz="2800" dirty="0" smtClean="0"/>
              <a:t>with 5 to </a:t>
            </a:r>
            <a:r>
              <a:rPr lang="en-US" sz="2800" dirty="0"/>
              <a:t>6 factors, </a:t>
            </a:r>
            <a:r>
              <a:rPr lang="en-US" sz="2800" b="1" dirty="0"/>
              <a:t>40% mortality</a:t>
            </a:r>
            <a:r>
              <a:rPr lang="en-US" sz="2800" dirty="0"/>
              <a:t>; and </a:t>
            </a:r>
            <a:endParaRPr lang="en-US" sz="2800" dirty="0" smtClean="0"/>
          </a:p>
          <a:p>
            <a:pPr algn="just" rtl="0">
              <a:lnSpc>
                <a:spcPct val="150000"/>
              </a:lnSpc>
            </a:pPr>
            <a:r>
              <a:rPr lang="en-US" sz="2800" dirty="0" smtClean="0"/>
              <a:t>with </a:t>
            </a:r>
            <a:r>
              <a:rPr lang="en-US" sz="2800" dirty="0"/>
              <a:t>7 to 8 factors, </a:t>
            </a:r>
            <a:r>
              <a:rPr lang="en-US" sz="2800" b="1" dirty="0"/>
              <a:t>predicted mortality </a:t>
            </a:r>
            <a:r>
              <a:rPr lang="en-US" sz="2800" b="1" dirty="0" smtClean="0"/>
              <a:t>is 100</a:t>
            </a:r>
            <a:r>
              <a:rPr lang="en-US" sz="2800" b="1" dirty="0"/>
              <a:t>%.</a:t>
            </a:r>
            <a:endParaRPr lang="ar-EG"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9286497"/>
      </p:ext>
    </p:extLst>
  </p:cSld>
  <p:clrMapOvr>
    <a:masterClrMapping/>
  </p:clrMapOvr>
  <mc:AlternateContent xmlns:mc="http://schemas.openxmlformats.org/markup-compatibility/2006">
    <mc:Choice xmlns:p14="http://schemas.microsoft.com/office/powerpoint/2010/main" Requires="p14">
      <p:transition spd="slow" p14:dur="2000" advTm="41500"/>
    </mc:Choice>
    <mc:Fallback>
      <p:transition spd="slow" advTm="4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800" b="1" dirty="0" smtClean="0"/>
              <a:t>Pathophysiology </a:t>
            </a:r>
            <a:endParaRPr lang="ar-EG" sz="4800" b="1" dirty="0"/>
          </a:p>
        </p:txBody>
      </p:sp>
      <p:sp>
        <p:nvSpPr>
          <p:cNvPr id="3" name="Content Placeholder 2"/>
          <p:cNvSpPr>
            <a:spLocks noGrp="1"/>
          </p:cNvSpPr>
          <p:nvPr>
            <p:ph sz="quarter" idx="1"/>
          </p:nvPr>
        </p:nvSpPr>
        <p:spPr>
          <a:xfrm>
            <a:off x="228600" y="1143000"/>
            <a:ext cx="8534400" cy="5410200"/>
          </a:xfrm>
        </p:spPr>
        <p:txBody>
          <a:bodyPr>
            <a:normAutofit/>
          </a:bodyPr>
          <a:lstStyle/>
          <a:p>
            <a:pPr algn="just" rtl="0">
              <a:lnSpc>
                <a:spcPct val="150000"/>
              </a:lnSpc>
            </a:pPr>
            <a:r>
              <a:rPr lang="en-US" sz="2800" dirty="0"/>
              <a:t>In acute pancreatitis the normally inactive digestive enzymes become prematurely </a:t>
            </a:r>
            <a:r>
              <a:rPr lang="en-US" sz="2800" dirty="0" smtClean="0"/>
              <a:t>activated within </a:t>
            </a:r>
            <a:r>
              <a:rPr lang="en-US" sz="2800" dirty="0"/>
              <a:t>the pancreas itself, leading to </a:t>
            </a:r>
            <a:r>
              <a:rPr lang="en-US" sz="2800" dirty="0" err="1"/>
              <a:t>autodigestion</a:t>
            </a:r>
            <a:r>
              <a:rPr lang="en-US" sz="2800" dirty="0"/>
              <a:t> of pancreatic tissue. </a:t>
            </a:r>
            <a:endParaRPr lang="en-US" sz="2800" dirty="0" smtClean="0"/>
          </a:p>
          <a:p>
            <a:pPr algn="just" rtl="0">
              <a:lnSpc>
                <a:spcPct val="150000"/>
              </a:lnSpc>
            </a:pPr>
            <a:r>
              <a:rPr lang="en-US" sz="2800" dirty="0" smtClean="0"/>
              <a:t>The </a:t>
            </a:r>
            <a:r>
              <a:rPr lang="en-US" sz="2800" dirty="0"/>
              <a:t>enzymes </a:t>
            </a:r>
            <a:r>
              <a:rPr lang="en-US" sz="2800" dirty="0" smtClean="0"/>
              <a:t>become activated </a:t>
            </a:r>
            <a:r>
              <a:rPr lang="en-US" sz="2800" dirty="0"/>
              <a:t>through various mechanisms, including obstruction of or damage to the </a:t>
            </a:r>
            <a:r>
              <a:rPr lang="en-US" sz="2800" dirty="0" smtClean="0"/>
              <a:t>pancreatic duct </a:t>
            </a:r>
            <a:r>
              <a:rPr lang="en-US" sz="2800" dirty="0"/>
              <a:t>system, alterations in the secretory processes of the </a:t>
            </a:r>
            <a:r>
              <a:rPr lang="en-US" sz="2800" dirty="0" err="1"/>
              <a:t>acinar</a:t>
            </a:r>
            <a:r>
              <a:rPr lang="en-US" sz="2800" dirty="0"/>
              <a:t> cells, infection, </a:t>
            </a:r>
            <a:r>
              <a:rPr lang="en-US" sz="2800" dirty="0" smtClean="0"/>
              <a:t>ischemia, and/or </a:t>
            </a:r>
            <a:r>
              <a:rPr lang="en-US" sz="2800" dirty="0"/>
              <a:t>other unknown factors</a:t>
            </a:r>
            <a:endParaRPr lang="ar-EG"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4440097"/>
      </p:ext>
    </p:extLst>
  </p:cSld>
  <p:clrMapOvr>
    <a:masterClrMapping/>
  </p:clrMapOvr>
  <mc:AlternateContent xmlns:mc="http://schemas.openxmlformats.org/markup-compatibility/2006">
    <mc:Choice xmlns:p14="http://schemas.microsoft.com/office/powerpoint/2010/main" Requires="p14">
      <p:transition spd="slow" p14:dur="2000" advTm="41471"/>
    </mc:Choice>
    <mc:Fallback>
      <p:transition spd="slow" advTm="4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pPr algn="ctr"/>
            <a:r>
              <a:rPr lang="en-US" b="1" dirty="0" smtClean="0"/>
              <a:t>Assessment &amp; Diagnosis</a:t>
            </a:r>
            <a:endParaRPr lang="ar-EG" b="1" dirty="0"/>
          </a:p>
        </p:txBody>
      </p:sp>
      <p:sp>
        <p:nvSpPr>
          <p:cNvPr id="3" name="Content Placeholder 2"/>
          <p:cNvSpPr>
            <a:spLocks noGrp="1"/>
          </p:cNvSpPr>
          <p:nvPr>
            <p:ph sz="quarter" idx="1"/>
          </p:nvPr>
        </p:nvSpPr>
        <p:spPr>
          <a:xfrm>
            <a:off x="228600" y="990600"/>
            <a:ext cx="8686800" cy="5867400"/>
          </a:xfrm>
        </p:spPr>
        <p:txBody>
          <a:bodyPr>
            <a:noAutofit/>
          </a:bodyPr>
          <a:lstStyle/>
          <a:p>
            <a:pPr marL="0" indent="0" algn="just" rtl="0">
              <a:buNone/>
            </a:pPr>
            <a:r>
              <a:rPr lang="en-US" sz="3200" b="1" dirty="0" smtClean="0"/>
              <a:t>Clinical manifestation:</a:t>
            </a:r>
          </a:p>
          <a:p>
            <a:pPr algn="just" rtl="0"/>
            <a:r>
              <a:rPr lang="en-US" sz="3200" b="1" dirty="0"/>
              <a:t>Abdominal pain </a:t>
            </a:r>
            <a:r>
              <a:rPr lang="en-US" sz="3200" dirty="0"/>
              <a:t>is the </a:t>
            </a:r>
            <a:r>
              <a:rPr lang="en-US" sz="3200" dirty="0" smtClean="0"/>
              <a:t>hallmark, </a:t>
            </a:r>
          </a:p>
          <a:p>
            <a:pPr lvl="1" algn="just" rtl="0"/>
            <a:r>
              <a:rPr lang="en-US" sz="3200" dirty="0" smtClean="0"/>
              <a:t>it is </a:t>
            </a:r>
            <a:r>
              <a:rPr lang="en-US" sz="3200" dirty="0"/>
              <a:t>usually mid-</a:t>
            </a:r>
            <a:r>
              <a:rPr lang="en-US" sz="3200" dirty="0" err="1"/>
              <a:t>epigastric</a:t>
            </a:r>
            <a:r>
              <a:rPr lang="en-US" sz="3200" dirty="0"/>
              <a:t> or </a:t>
            </a:r>
            <a:r>
              <a:rPr lang="en-US" sz="3200" dirty="0" err="1" smtClean="0"/>
              <a:t>periumbilical</a:t>
            </a:r>
            <a:r>
              <a:rPr lang="en-US" sz="3200" dirty="0" smtClean="0"/>
              <a:t>, with </a:t>
            </a:r>
            <a:r>
              <a:rPr lang="en-US" sz="3200" dirty="0"/>
              <a:t>radiation to the back, but may radiate </a:t>
            </a:r>
            <a:r>
              <a:rPr lang="en-US" sz="3200" dirty="0" smtClean="0"/>
              <a:t>to the </a:t>
            </a:r>
            <a:r>
              <a:rPr lang="en-US" sz="3200" dirty="0"/>
              <a:t>spine, flank, or left shoulder. </a:t>
            </a:r>
            <a:endParaRPr lang="en-US" sz="3200" dirty="0" smtClean="0"/>
          </a:p>
          <a:p>
            <a:pPr lvl="1" algn="just" rtl="0"/>
            <a:r>
              <a:rPr lang="en-US" sz="3200" dirty="0" smtClean="0"/>
              <a:t>The </a:t>
            </a:r>
            <a:r>
              <a:rPr lang="en-US" sz="3200" dirty="0"/>
              <a:t>pain usually </a:t>
            </a:r>
            <a:r>
              <a:rPr lang="en-US" sz="3200" dirty="0" smtClean="0"/>
              <a:t>begins abruptly</a:t>
            </a:r>
            <a:r>
              <a:rPr lang="en-US" sz="3200" dirty="0"/>
              <a:t>, often after a large </a:t>
            </a:r>
            <a:r>
              <a:rPr lang="en-US" sz="3200" dirty="0" smtClean="0"/>
              <a:t>meal. It </a:t>
            </a:r>
            <a:r>
              <a:rPr lang="en-US" sz="3200" dirty="0"/>
              <a:t>may be steady and severe, or increase in </a:t>
            </a:r>
            <a:r>
              <a:rPr lang="en-US" sz="3200" dirty="0" smtClean="0"/>
              <a:t>intensity over </a:t>
            </a:r>
            <a:r>
              <a:rPr lang="en-US" sz="3200" dirty="0"/>
              <a:t>several hours. </a:t>
            </a:r>
            <a:endParaRPr lang="en-US" sz="3200" dirty="0" smtClean="0"/>
          </a:p>
          <a:p>
            <a:pPr lvl="1" algn="just" rtl="0"/>
            <a:r>
              <a:rPr lang="en-US" sz="3200" dirty="0" smtClean="0"/>
              <a:t>The </a:t>
            </a:r>
            <a:r>
              <a:rPr lang="en-US" sz="3200" dirty="0"/>
              <a:t>pain is usually exacerbated </a:t>
            </a:r>
            <a:r>
              <a:rPr lang="en-US" sz="3200" dirty="0" smtClean="0"/>
              <a:t>when the </a:t>
            </a:r>
            <a:r>
              <a:rPr lang="en-US" sz="3200" dirty="0"/>
              <a:t>patient lies supine and is usually relieved when </a:t>
            </a:r>
            <a:r>
              <a:rPr lang="en-US" sz="3200" dirty="0" smtClean="0"/>
              <a:t>the patient </a:t>
            </a:r>
            <a:r>
              <a:rPr lang="en-US" sz="3200" dirty="0"/>
              <a:t>sits and leans forward or lies in a fetal position.</a:t>
            </a:r>
            <a:endParaRPr lang="ar-EG" sz="3200" dirty="0"/>
          </a:p>
        </p:txBody>
      </p:sp>
    </p:spTree>
    <p:extLst>
      <p:ext uri="{BB962C8B-B14F-4D97-AF65-F5344CB8AC3E}">
        <p14:creationId xmlns:p14="http://schemas.microsoft.com/office/powerpoint/2010/main" val="2257835594"/>
      </p:ext>
    </p:extLst>
  </p:cSld>
  <p:clrMapOvr>
    <a:masterClrMapping/>
  </p:clrMapOvr>
  <mc:AlternateContent xmlns:mc="http://schemas.openxmlformats.org/markup-compatibility/2006">
    <mc:Choice xmlns:p14="http://schemas.microsoft.com/office/powerpoint/2010/main" Requires="p14">
      <p:transition spd="slow" p14:dur="2000" advTm="81326"/>
    </mc:Choice>
    <mc:Fallback>
      <p:transition spd="slow" advTm="81326"/>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3610</TotalTime>
  <Words>1842</Words>
  <Application>Microsoft Office PowerPoint</Application>
  <PresentationFormat>On-screen Show (4:3)</PresentationFormat>
  <Paragraphs>186</Paragraphs>
  <Slides>29</Slides>
  <Notes>0</Notes>
  <HiddenSlides>0</HiddenSlides>
  <MMClips>20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Equity</vt:lpstr>
      <vt:lpstr>Sever Acute pancreatitis</vt:lpstr>
      <vt:lpstr>Introduction </vt:lpstr>
      <vt:lpstr>PowerPoint Presentation</vt:lpstr>
      <vt:lpstr>Etiology </vt:lpstr>
      <vt:lpstr>PowerPoint Presentation</vt:lpstr>
      <vt:lpstr>Scoring system developed to predict the severity of acute pancreatitis  (Ranson's Criteria)</vt:lpstr>
      <vt:lpstr>PowerPoint Presentation</vt:lpstr>
      <vt:lpstr>Pathophysiology </vt:lpstr>
      <vt:lpstr>Assessment &amp; Diagnosis</vt:lpstr>
      <vt:lpstr>PowerPoint Presentation</vt:lpstr>
      <vt:lpstr>PowerPoint Presentation</vt:lpstr>
      <vt:lpstr>PowerPoint Presentation</vt:lpstr>
      <vt:lpstr>PowerPoint Presentation</vt:lpstr>
      <vt:lpstr>Complications </vt:lpstr>
      <vt:lpstr>Medical management</vt:lpstr>
      <vt:lpstr>PowerPoint Presentation</vt:lpstr>
      <vt:lpstr>PowerPoint Presentation</vt:lpstr>
      <vt:lpstr>PowerPoint Presentation</vt:lpstr>
      <vt:lpstr>PowerPoint Presentation</vt:lpstr>
      <vt:lpstr>PowerPoint Presentation</vt:lpstr>
      <vt:lpstr>Nursing diagnosis</vt:lpstr>
      <vt:lpstr>PowerPoint Presentation</vt:lpstr>
      <vt:lpstr>Goals </vt:lpstr>
      <vt:lpstr>Nursing intervention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Dr.Amal.CCN</dc:creator>
  <cp:lastModifiedBy>Os2018</cp:lastModifiedBy>
  <cp:revision>70</cp:revision>
  <dcterms:created xsi:type="dcterms:W3CDTF">2006-08-16T00:00:00Z</dcterms:created>
  <dcterms:modified xsi:type="dcterms:W3CDTF">2020-03-20T19:44:52Z</dcterms:modified>
</cp:coreProperties>
</file>