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322" r:id="rId3"/>
    <p:sldId id="289" r:id="rId4"/>
    <p:sldId id="257" r:id="rId5"/>
    <p:sldId id="260" r:id="rId6"/>
    <p:sldId id="290" r:id="rId7"/>
    <p:sldId id="258" r:id="rId8"/>
    <p:sldId id="291" r:id="rId9"/>
    <p:sldId id="261" r:id="rId10"/>
    <p:sldId id="262" r:id="rId11"/>
    <p:sldId id="263" r:id="rId12"/>
    <p:sldId id="292" r:id="rId13"/>
    <p:sldId id="265" r:id="rId14"/>
    <p:sldId id="266" r:id="rId15"/>
    <p:sldId id="267" r:id="rId16"/>
    <p:sldId id="268" r:id="rId17"/>
    <p:sldId id="269" r:id="rId18"/>
    <p:sldId id="270" r:id="rId19"/>
    <p:sldId id="271" r:id="rId20"/>
    <p:sldId id="272" r:id="rId21"/>
    <p:sldId id="274" r:id="rId22"/>
    <p:sldId id="273" r:id="rId23"/>
    <p:sldId id="275" r:id="rId24"/>
    <p:sldId id="319" r:id="rId25"/>
    <p:sldId id="276" r:id="rId26"/>
    <p:sldId id="277" r:id="rId27"/>
    <p:sldId id="293" r:id="rId28"/>
    <p:sldId id="278" r:id="rId29"/>
    <p:sldId id="320" r:id="rId30"/>
    <p:sldId id="294" r:id="rId31"/>
    <p:sldId id="279" r:id="rId32"/>
    <p:sldId id="295" r:id="rId33"/>
    <p:sldId id="280" r:id="rId34"/>
    <p:sldId id="281" r:id="rId35"/>
    <p:sldId id="296" r:id="rId36"/>
    <p:sldId id="282" r:id="rId37"/>
    <p:sldId id="297" r:id="rId38"/>
    <p:sldId id="311" r:id="rId39"/>
    <p:sldId id="283" r:id="rId40"/>
    <p:sldId id="298" r:id="rId41"/>
    <p:sldId id="284" r:id="rId42"/>
    <p:sldId id="285" r:id="rId43"/>
    <p:sldId id="286" r:id="rId44"/>
    <p:sldId id="299" r:id="rId45"/>
    <p:sldId id="287" r:id="rId46"/>
    <p:sldId id="321" r:id="rId47"/>
    <p:sldId id="288" r:id="rId48"/>
    <p:sldId id="300" r:id="rId49"/>
    <p:sldId id="301" r:id="rId50"/>
    <p:sldId id="302" r:id="rId51"/>
    <p:sldId id="303" r:id="rId52"/>
    <p:sldId id="304" r:id="rId53"/>
    <p:sldId id="305" r:id="rId54"/>
    <p:sldId id="306" r:id="rId55"/>
    <p:sldId id="307" r:id="rId56"/>
    <p:sldId id="312" r:id="rId57"/>
    <p:sldId id="308" r:id="rId58"/>
    <p:sldId id="313" r:id="rId59"/>
    <p:sldId id="309" r:id="rId60"/>
    <p:sldId id="310" r:id="rId61"/>
    <p:sldId id="314" r:id="rId62"/>
    <p:sldId id="315" r:id="rId63"/>
    <p:sldId id="318" r:id="rId64"/>
    <p:sldId id="323" r:id="rId65"/>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97AF072-3CE7-4DC2-B2D8-C3A8E48D6DBB}" type="datetimeFigureOut">
              <a:rPr lang="ar-EG" smtClean="0"/>
              <a:pPr/>
              <a:t>06/02/1440</a:t>
            </a:fld>
            <a:endParaRPr lang="ar-E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E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3172211-B269-43C7-A864-825E2FD79610}"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7AF072-3CE7-4DC2-B2D8-C3A8E48D6DBB}" type="datetimeFigureOut">
              <a:rPr lang="ar-EG" smtClean="0"/>
              <a:pPr/>
              <a:t>06/02/1440</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33172211-B269-43C7-A864-825E2FD79610}"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7AF072-3CE7-4DC2-B2D8-C3A8E48D6DBB}" type="datetimeFigureOut">
              <a:rPr lang="ar-EG" smtClean="0"/>
              <a:pPr/>
              <a:t>06/02/1440</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33172211-B269-43C7-A864-825E2FD79610}"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7AF072-3CE7-4DC2-B2D8-C3A8E48D6DBB}" type="datetimeFigureOut">
              <a:rPr lang="ar-EG" smtClean="0"/>
              <a:pPr/>
              <a:t>06/02/1440</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33172211-B269-43C7-A864-825E2FD79610}" type="slidenum">
              <a:rPr lang="ar-EG" smtClean="0"/>
              <a:pPr/>
              <a:t>‹#›</a:t>
            </a:fld>
            <a:endParaRPr lang="ar-EG"/>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97AF072-3CE7-4DC2-B2D8-C3A8E48D6DBB}" type="datetimeFigureOut">
              <a:rPr lang="ar-EG" smtClean="0"/>
              <a:pPr/>
              <a:t>06/02/1440</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33172211-B269-43C7-A864-825E2FD79610}" type="slidenum">
              <a:rPr lang="ar-EG" smtClean="0"/>
              <a:pPr/>
              <a:t>‹#›</a:t>
            </a:fld>
            <a:endParaRPr lang="ar-E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97AF072-3CE7-4DC2-B2D8-C3A8E48D6DBB}" type="datetimeFigureOut">
              <a:rPr lang="ar-EG" smtClean="0"/>
              <a:pPr/>
              <a:t>06/02/1440</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33172211-B269-43C7-A864-825E2FD79610}" type="slidenum">
              <a:rPr lang="ar-EG" smtClean="0"/>
              <a:pPr/>
              <a:t>‹#›</a:t>
            </a:fld>
            <a:endParaRPr lang="ar-EG"/>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97AF072-3CE7-4DC2-B2D8-C3A8E48D6DBB}" type="datetimeFigureOut">
              <a:rPr lang="ar-EG" smtClean="0"/>
              <a:pPr/>
              <a:t>06/02/1440</a:t>
            </a:fld>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33172211-B269-43C7-A864-825E2FD79610}"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97AF072-3CE7-4DC2-B2D8-C3A8E48D6DBB}" type="datetimeFigureOut">
              <a:rPr lang="ar-EG" smtClean="0"/>
              <a:pPr/>
              <a:t>06/02/1440</a:t>
            </a:fld>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33172211-B269-43C7-A864-825E2FD79610}" type="slidenum">
              <a:rPr lang="ar-EG" smtClean="0"/>
              <a:pPr/>
              <a:t>‹#›</a:t>
            </a:fld>
            <a:endParaRPr lang="ar-EG"/>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97AF072-3CE7-4DC2-B2D8-C3A8E48D6DBB}" type="datetimeFigureOut">
              <a:rPr lang="ar-EG" smtClean="0"/>
              <a:pPr/>
              <a:t>06/02/1440</a:t>
            </a:fld>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33172211-B269-43C7-A864-825E2FD79610}"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97AF072-3CE7-4DC2-B2D8-C3A8E48D6DBB}" type="datetimeFigureOut">
              <a:rPr lang="ar-EG" smtClean="0"/>
              <a:pPr/>
              <a:t>06/02/1440</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33172211-B269-43C7-A864-825E2FD79610}"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97AF072-3CE7-4DC2-B2D8-C3A8E48D6DBB}" type="datetimeFigureOut">
              <a:rPr lang="ar-EG" smtClean="0"/>
              <a:pPr/>
              <a:t>06/02/1440</a:t>
            </a:fld>
            <a:endParaRPr lang="ar-E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E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3172211-B269-43C7-A864-825E2FD79610}" type="slidenum">
              <a:rPr lang="ar-EG" smtClean="0"/>
              <a:pPr/>
              <a:t>‹#›</a:t>
            </a:fld>
            <a:endParaRPr lang="ar-E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97AF072-3CE7-4DC2-B2D8-C3A8E48D6DBB}" type="datetimeFigureOut">
              <a:rPr lang="ar-EG" smtClean="0"/>
              <a:pPr/>
              <a:t>06/02/1440</a:t>
            </a:fld>
            <a:endParaRPr lang="ar-E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E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3172211-B269-43C7-A864-825E2FD79610}"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6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NAR\Desktop\13495577561.gif"/>
          <p:cNvPicPr>
            <a:picLocks noChangeAspect="1" noChangeArrowheads="1" noCrop="1"/>
          </p:cNvPicPr>
          <p:nvPr/>
        </p:nvPicPr>
        <p:blipFill>
          <a:blip r:embed="rId2"/>
          <a:srcRect/>
          <a:stretch>
            <a:fillRect/>
          </a:stretch>
        </p:blipFill>
        <p:spPr bwMode="auto">
          <a:xfrm>
            <a:off x="357158" y="500042"/>
            <a:ext cx="8358246" cy="54292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l" rtl="0">
              <a:lnSpc>
                <a:spcPct val="150000"/>
              </a:lnSpc>
              <a:buNone/>
            </a:pPr>
            <a:r>
              <a:rPr lang="en-US" sz="3600" dirty="0" smtClean="0"/>
              <a:t>1- Uterine prolapse</a:t>
            </a:r>
          </a:p>
          <a:p>
            <a:pPr lvl="0" algn="l" rtl="0">
              <a:lnSpc>
                <a:spcPct val="150000"/>
              </a:lnSpc>
              <a:buNone/>
            </a:pPr>
            <a:r>
              <a:rPr lang="en-US" sz="3600" dirty="0" smtClean="0"/>
              <a:t>2- Vaginal </a:t>
            </a:r>
            <a:r>
              <a:rPr lang="en-US" sz="3600" dirty="0"/>
              <a:t>prolapse</a:t>
            </a:r>
          </a:p>
          <a:p>
            <a:pPr lvl="0" algn="l" rtl="0">
              <a:lnSpc>
                <a:spcPct val="150000"/>
              </a:lnSpc>
              <a:buNone/>
            </a:pPr>
            <a:r>
              <a:rPr lang="en-US" sz="3600" dirty="0" smtClean="0"/>
              <a:t>3- Combined </a:t>
            </a:r>
            <a:r>
              <a:rPr lang="en-US" sz="3600" dirty="0"/>
              <a:t>vaginal and uterine prolapse</a:t>
            </a:r>
          </a:p>
          <a:p>
            <a:pPr lvl="0" algn="l" rtl="0">
              <a:lnSpc>
                <a:spcPct val="150000"/>
              </a:lnSpc>
              <a:buNone/>
            </a:pPr>
            <a:r>
              <a:rPr lang="en-US" sz="3600" dirty="0" smtClean="0"/>
              <a:t>4- Prolapse </a:t>
            </a:r>
            <a:r>
              <a:rPr lang="en-US" sz="3600" dirty="0"/>
              <a:t>of ovaries and tubes.</a:t>
            </a:r>
          </a:p>
          <a:p>
            <a:pPr algn="l" rtl="0"/>
            <a:endParaRPr lang="ar-EG" dirty="0"/>
          </a:p>
        </p:txBody>
      </p:sp>
      <p:sp>
        <p:nvSpPr>
          <p:cNvPr id="2" name="Title 1"/>
          <p:cNvSpPr>
            <a:spLocks noGrp="1"/>
          </p:cNvSpPr>
          <p:nvPr>
            <p:ph type="title"/>
          </p:nvPr>
        </p:nvSpPr>
        <p:spPr/>
        <p:txBody>
          <a:bodyPr>
            <a:normAutofit/>
          </a:bodyPr>
          <a:lstStyle/>
          <a:p>
            <a:pPr algn="l"/>
            <a:r>
              <a:rPr lang="en-US" b="1" dirty="0" smtClean="0"/>
              <a:t>Types:</a:t>
            </a:r>
            <a:endParaRPr lang="ar-E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214282" y="0"/>
            <a:ext cx="6143668" cy="1857364"/>
          </a:xfrm>
          <a:prstGeom prst="notched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Content Placeholder 2"/>
          <p:cNvSpPr>
            <a:spLocks noGrp="1"/>
          </p:cNvSpPr>
          <p:nvPr>
            <p:ph idx="1"/>
          </p:nvPr>
        </p:nvSpPr>
        <p:spPr>
          <a:xfrm>
            <a:off x="285720" y="1428736"/>
            <a:ext cx="8572560" cy="5072098"/>
          </a:xfrm>
        </p:spPr>
        <p:txBody>
          <a:bodyPr>
            <a:normAutofit fontScale="92500"/>
          </a:bodyPr>
          <a:lstStyle/>
          <a:p>
            <a:pPr algn="just" rtl="0">
              <a:lnSpc>
                <a:spcPct val="150000"/>
              </a:lnSpc>
              <a:buNone/>
            </a:pPr>
            <a:r>
              <a:rPr lang="en-US" sz="3600" b="1" dirty="0" smtClean="0"/>
              <a:t>Degrees</a:t>
            </a:r>
            <a:endParaRPr lang="en-US" sz="3600" dirty="0"/>
          </a:p>
          <a:p>
            <a:pPr lvl="0" algn="just" rtl="0">
              <a:lnSpc>
                <a:spcPct val="150000"/>
              </a:lnSpc>
              <a:buNone/>
            </a:pPr>
            <a:r>
              <a:rPr lang="en-US" sz="3600" b="1" dirty="0" smtClean="0"/>
              <a:t>1- First </a:t>
            </a:r>
            <a:r>
              <a:rPr lang="en-US" sz="3600" b="1" dirty="0"/>
              <a:t>degree</a:t>
            </a:r>
            <a:endParaRPr lang="en-US" sz="3600" dirty="0"/>
          </a:p>
          <a:p>
            <a:pPr algn="just" rtl="0">
              <a:lnSpc>
                <a:spcPct val="150000"/>
              </a:lnSpc>
            </a:pPr>
            <a:r>
              <a:rPr lang="en-US" sz="3600" dirty="0" smtClean="0"/>
              <a:t>The </a:t>
            </a:r>
            <a:r>
              <a:rPr lang="en-US" sz="3600" dirty="0"/>
              <a:t>external </a:t>
            </a:r>
            <a:r>
              <a:rPr lang="en-US" sz="3600" dirty="0" err="1"/>
              <a:t>os</a:t>
            </a:r>
            <a:r>
              <a:rPr lang="en-US" sz="3600" dirty="0"/>
              <a:t> of the cervix descends below the level of the </a:t>
            </a:r>
            <a:r>
              <a:rPr lang="en-US" sz="3600" dirty="0" err="1"/>
              <a:t>ischial</a:t>
            </a:r>
            <a:r>
              <a:rPr lang="en-US" sz="3600" dirty="0"/>
              <a:t> spines when the patient stands or strains but it does not appear from the vagina. </a:t>
            </a:r>
          </a:p>
          <a:p>
            <a:endParaRPr lang="ar-EG" dirty="0"/>
          </a:p>
        </p:txBody>
      </p:sp>
      <p:sp>
        <p:nvSpPr>
          <p:cNvPr id="2" name="Title 1"/>
          <p:cNvSpPr>
            <a:spLocks noGrp="1"/>
          </p:cNvSpPr>
          <p:nvPr>
            <p:ph type="title"/>
          </p:nvPr>
        </p:nvSpPr>
        <p:spPr>
          <a:xfrm>
            <a:off x="714348" y="274638"/>
            <a:ext cx="7972452" cy="1143000"/>
          </a:xfrm>
        </p:spPr>
        <p:txBody>
          <a:bodyPr>
            <a:normAutofit/>
          </a:bodyPr>
          <a:lstStyle/>
          <a:p>
            <a:pPr algn="l"/>
            <a:r>
              <a:rPr lang="en-US" b="1" dirty="0" smtClean="0"/>
              <a:t>I- Uterine prolapse</a:t>
            </a:r>
            <a:r>
              <a:rPr lang="en-US" b="1" dirty="0"/>
              <a:t>:</a:t>
            </a:r>
            <a:endParaRPr lang="ar-E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00200"/>
            <a:ext cx="8501122" cy="4757758"/>
          </a:xfrm>
        </p:spPr>
        <p:txBody>
          <a:bodyPr>
            <a:normAutofit fontScale="85000" lnSpcReduction="10000"/>
          </a:bodyPr>
          <a:lstStyle/>
          <a:p>
            <a:pPr lvl="0" algn="just" rtl="0">
              <a:lnSpc>
                <a:spcPct val="150000"/>
              </a:lnSpc>
              <a:buNone/>
            </a:pPr>
            <a:r>
              <a:rPr lang="en-US" sz="3600" b="1" dirty="0" smtClean="0"/>
              <a:t>2- Second degree</a:t>
            </a:r>
            <a:endParaRPr lang="en-US" sz="3600" dirty="0" smtClean="0"/>
          </a:p>
          <a:p>
            <a:pPr algn="just" rtl="0">
              <a:lnSpc>
                <a:spcPct val="150000"/>
              </a:lnSpc>
            </a:pPr>
            <a:r>
              <a:rPr lang="en-US" sz="3600" dirty="0" smtClean="0"/>
              <a:t>The cervix not all the uterus appears from the vagina on standing or straining.</a:t>
            </a:r>
          </a:p>
          <a:p>
            <a:pPr lvl="0" algn="just" rtl="0">
              <a:lnSpc>
                <a:spcPct val="150000"/>
              </a:lnSpc>
              <a:buNone/>
            </a:pPr>
            <a:r>
              <a:rPr lang="en-US" sz="3600" b="1" dirty="0" smtClean="0"/>
              <a:t>3- Third degree</a:t>
            </a:r>
            <a:endParaRPr lang="en-US" sz="3600" dirty="0" smtClean="0"/>
          </a:p>
          <a:p>
            <a:pPr algn="just" rtl="0">
              <a:lnSpc>
                <a:spcPct val="150000"/>
              </a:lnSpc>
            </a:pPr>
            <a:r>
              <a:rPr lang="en-US" sz="3600" dirty="0" smtClean="0"/>
              <a:t>The whole uterus prolapsed outside the vagina.</a:t>
            </a:r>
          </a:p>
          <a:p>
            <a:endParaRPr lang="ar-EG" dirty="0"/>
          </a:p>
        </p:txBody>
      </p:sp>
      <p:sp>
        <p:nvSpPr>
          <p:cNvPr id="2" name="Title 1"/>
          <p:cNvSpPr>
            <a:spLocks noGrp="1"/>
          </p:cNvSpPr>
          <p:nvPr>
            <p:ph type="title"/>
          </p:nvPr>
        </p:nvSpPr>
        <p:spPr/>
        <p:txBody>
          <a:bodyPr/>
          <a:lstStyle/>
          <a:p>
            <a:endParaRPr lang="ar-EG"/>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9991322_007"/>
          <p:cNvPicPr>
            <a:picLocks noGrp="1"/>
          </p:cNvPicPr>
          <p:nvPr>
            <p:ph idx="4294967295"/>
          </p:nvPr>
        </p:nvPicPr>
        <p:blipFill>
          <a:blip r:embed="rId2"/>
          <a:srcRect/>
          <a:stretch>
            <a:fillRect/>
          </a:stretch>
        </p:blipFill>
        <p:spPr bwMode="auto">
          <a:xfrm>
            <a:off x="500034" y="1142984"/>
            <a:ext cx="8072438"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ched Right Arrow 4"/>
          <p:cNvSpPr/>
          <p:nvPr/>
        </p:nvSpPr>
        <p:spPr>
          <a:xfrm>
            <a:off x="214282" y="0"/>
            <a:ext cx="6143668" cy="1857364"/>
          </a:xfrm>
          <a:prstGeom prst="notched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Content Placeholder 3"/>
          <p:cNvSpPr>
            <a:spLocks noGrp="1"/>
          </p:cNvSpPr>
          <p:nvPr>
            <p:ph idx="1"/>
          </p:nvPr>
        </p:nvSpPr>
        <p:spPr>
          <a:xfrm>
            <a:off x="214282" y="1600200"/>
            <a:ext cx="8643998" cy="4900634"/>
          </a:xfrm>
        </p:spPr>
        <p:txBody>
          <a:bodyPr>
            <a:normAutofit/>
          </a:bodyPr>
          <a:lstStyle/>
          <a:p>
            <a:pPr lvl="0" algn="l" rtl="0">
              <a:lnSpc>
                <a:spcPct val="150000"/>
              </a:lnSpc>
              <a:buNone/>
            </a:pPr>
            <a:r>
              <a:rPr lang="en-US" b="1" dirty="0" smtClean="0"/>
              <a:t>1- Prolapse </a:t>
            </a:r>
            <a:r>
              <a:rPr lang="en-US" b="1" dirty="0"/>
              <a:t>of the anterior vaginal wall</a:t>
            </a:r>
            <a:endParaRPr lang="en-US" dirty="0"/>
          </a:p>
          <a:p>
            <a:pPr lvl="0" algn="l" rtl="0">
              <a:lnSpc>
                <a:spcPct val="150000"/>
              </a:lnSpc>
              <a:buNone/>
            </a:pPr>
            <a:r>
              <a:rPr lang="en-US" b="1" dirty="0" smtClean="0"/>
              <a:t>A- </a:t>
            </a:r>
            <a:r>
              <a:rPr lang="en-US" b="1" dirty="0" err="1" smtClean="0"/>
              <a:t>Syctocele</a:t>
            </a:r>
            <a:r>
              <a:rPr lang="en-US" b="1" dirty="0"/>
              <a:t>:</a:t>
            </a:r>
            <a:r>
              <a:rPr lang="en-US" dirty="0"/>
              <a:t> Descent of the upper two-thirds with the base of the bladder.</a:t>
            </a:r>
          </a:p>
          <a:p>
            <a:pPr lvl="0" algn="l" rtl="0">
              <a:lnSpc>
                <a:spcPct val="150000"/>
              </a:lnSpc>
              <a:buNone/>
            </a:pPr>
            <a:r>
              <a:rPr lang="en-US" b="1" dirty="0" smtClean="0"/>
              <a:t>B- </a:t>
            </a:r>
            <a:r>
              <a:rPr lang="en-US" b="1" dirty="0" err="1" smtClean="0"/>
              <a:t>Urethrocele</a:t>
            </a:r>
            <a:r>
              <a:rPr lang="en-US" b="1" dirty="0"/>
              <a:t>:</a:t>
            </a:r>
            <a:r>
              <a:rPr lang="en-US" dirty="0"/>
              <a:t> Descent of the lower third with the urethra.</a:t>
            </a:r>
          </a:p>
          <a:p>
            <a:pPr lvl="0" algn="l" rtl="0">
              <a:lnSpc>
                <a:spcPct val="150000"/>
              </a:lnSpc>
              <a:buNone/>
            </a:pPr>
            <a:r>
              <a:rPr lang="en-US" b="1" dirty="0" smtClean="0"/>
              <a:t>C- </a:t>
            </a:r>
            <a:r>
              <a:rPr lang="en-US" b="1" dirty="0" err="1" smtClean="0"/>
              <a:t>Syctourethrocele</a:t>
            </a:r>
            <a:r>
              <a:rPr lang="en-US" b="1" dirty="0"/>
              <a:t>:</a:t>
            </a:r>
            <a:r>
              <a:rPr lang="en-US" dirty="0"/>
              <a:t> Descent of the all vaginal wall.  </a:t>
            </a:r>
          </a:p>
          <a:p>
            <a:pPr algn="l"/>
            <a:endParaRPr lang="ar-EG" dirty="0"/>
          </a:p>
        </p:txBody>
      </p:sp>
      <p:sp>
        <p:nvSpPr>
          <p:cNvPr id="3" name="Title 2"/>
          <p:cNvSpPr>
            <a:spLocks noGrp="1"/>
          </p:cNvSpPr>
          <p:nvPr>
            <p:ph type="title"/>
          </p:nvPr>
        </p:nvSpPr>
        <p:spPr>
          <a:xfrm>
            <a:off x="785786" y="274638"/>
            <a:ext cx="7901014" cy="1143000"/>
          </a:xfrm>
        </p:spPr>
        <p:txBody>
          <a:bodyPr>
            <a:normAutofit/>
          </a:bodyPr>
          <a:lstStyle/>
          <a:p>
            <a:pPr lvl="0" algn="l" rtl="0"/>
            <a:r>
              <a:rPr lang="en-US" b="1" dirty="0" smtClean="0"/>
              <a:t>II- Vaginal prolapse</a:t>
            </a:r>
            <a:endParaRPr lang="ar-E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rcRect/>
          <a:stretch>
            <a:fillRect/>
          </a:stretch>
        </p:blipFill>
        <p:spPr bwMode="auto">
          <a:xfrm>
            <a:off x="500034" y="1214422"/>
            <a:ext cx="3357563" cy="4643438"/>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4357686" y="1428736"/>
            <a:ext cx="4552966"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00200"/>
            <a:ext cx="8572560" cy="4829196"/>
          </a:xfrm>
        </p:spPr>
        <p:txBody>
          <a:bodyPr>
            <a:normAutofit/>
          </a:bodyPr>
          <a:lstStyle/>
          <a:p>
            <a:pPr lvl="0" algn="l" rtl="0">
              <a:lnSpc>
                <a:spcPct val="150000"/>
              </a:lnSpc>
            </a:pPr>
            <a:r>
              <a:rPr lang="en-US" b="1" dirty="0" err="1" smtClean="0"/>
              <a:t>Enterocele</a:t>
            </a:r>
            <a:r>
              <a:rPr lang="en-US" b="1" dirty="0"/>
              <a:t>:</a:t>
            </a:r>
            <a:r>
              <a:rPr lang="en-US" dirty="0"/>
              <a:t> Descent of the upper third with the peritoneum of Douglas pouch containing loops of intestine (hernia of Douglas pouch)</a:t>
            </a:r>
          </a:p>
          <a:p>
            <a:pPr lvl="0" algn="l" rtl="0">
              <a:lnSpc>
                <a:spcPct val="150000"/>
              </a:lnSpc>
            </a:pPr>
            <a:r>
              <a:rPr lang="en-US" b="1" dirty="0"/>
              <a:t>Rectocele:</a:t>
            </a:r>
            <a:r>
              <a:rPr lang="en-US" dirty="0"/>
              <a:t> Descent of the middle third with the rectum</a:t>
            </a:r>
          </a:p>
          <a:p>
            <a:pPr lvl="0" algn="l" rtl="0">
              <a:lnSpc>
                <a:spcPct val="150000"/>
              </a:lnSpc>
            </a:pPr>
            <a:r>
              <a:rPr lang="en-US" b="1" dirty="0"/>
              <a:t>Rectocele:</a:t>
            </a:r>
            <a:r>
              <a:rPr lang="en-US" dirty="0"/>
              <a:t> Descent of the middle third with the anal canal</a:t>
            </a:r>
            <a:endParaRPr lang="ar-EG" dirty="0"/>
          </a:p>
        </p:txBody>
      </p:sp>
      <p:sp>
        <p:nvSpPr>
          <p:cNvPr id="2" name="Title 1"/>
          <p:cNvSpPr>
            <a:spLocks noGrp="1"/>
          </p:cNvSpPr>
          <p:nvPr>
            <p:ph type="title"/>
          </p:nvPr>
        </p:nvSpPr>
        <p:spPr/>
        <p:txBody>
          <a:bodyPr>
            <a:normAutofit fontScale="90000"/>
          </a:bodyPr>
          <a:lstStyle/>
          <a:p>
            <a:pPr algn="l" rtl="0"/>
            <a:r>
              <a:rPr lang="en-US" b="1" dirty="0" smtClean="0"/>
              <a:t>2- Prolapse of the posterior vaginal wall</a:t>
            </a:r>
            <a:r>
              <a:rPr lang="en-US" dirty="0" smtClean="0"/>
              <a:t>:</a:t>
            </a:r>
            <a:endParaRPr lang="ar-E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rcRect/>
          <a:stretch>
            <a:fillRect/>
          </a:stretch>
        </p:blipFill>
        <p:spPr bwMode="auto">
          <a:xfrm>
            <a:off x="928662" y="714356"/>
            <a:ext cx="7253288" cy="550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rcRect/>
          <a:stretch>
            <a:fillRect/>
          </a:stretch>
        </p:blipFill>
        <p:spPr bwMode="auto">
          <a:xfrm>
            <a:off x="1214414" y="1071546"/>
            <a:ext cx="6215062"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911741"/>
          </a:xfrm>
        </p:spPr>
        <p:txBody>
          <a:bodyPr/>
          <a:lstStyle/>
          <a:p>
            <a:pPr algn="l" rtl="0"/>
            <a:r>
              <a:rPr lang="en-US" dirty="0" smtClean="0"/>
              <a:t>It </a:t>
            </a:r>
            <a:r>
              <a:rPr lang="en-US" dirty="0"/>
              <a:t>is descent of the vagina after hysterectomy.</a:t>
            </a:r>
          </a:p>
          <a:p>
            <a:endParaRPr lang="ar-EG" dirty="0"/>
          </a:p>
        </p:txBody>
      </p:sp>
      <p:sp>
        <p:nvSpPr>
          <p:cNvPr id="2" name="Title 1"/>
          <p:cNvSpPr>
            <a:spLocks noGrp="1"/>
          </p:cNvSpPr>
          <p:nvPr>
            <p:ph type="title"/>
          </p:nvPr>
        </p:nvSpPr>
        <p:spPr/>
        <p:txBody>
          <a:bodyPr>
            <a:normAutofit/>
          </a:bodyPr>
          <a:lstStyle/>
          <a:p>
            <a:pPr lvl="0" algn="l" rtl="0"/>
            <a:r>
              <a:rPr lang="en-US" b="1" dirty="0" smtClean="0"/>
              <a:t>3- Vault prolapse</a:t>
            </a:r>
            <a:endParaRPr lang="ar-EG" dirty="0"/>
          </a:p>
        </p:txBody>
      </p:sp>
      <p:pic>
        <p:nvPicPr>
          <p:cNvPr id="4" name="Picture 3" descr="Vaginal_Prolapse_sm"/>
          <p:cNvPicPr/>
          <p:nvPr/>
        </p:nvPicPr>
        <p:blipFill>
          <a:blip r:embed="rId2"/>
          <a:srcRect/>
          <a:stretch>
            <a:fillRect/>
          </a:stretch>
        </p:blipFill>
        <p:spPr bwMode="auto">
          <a:xfrm>
            <a:off x="1571604" y="2071678"/>
            <a:ext cx="6215106" cy="40719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D:\13922275431390.gif"/>
          <p:cNvPicPr>
            <a:picLocks noChangeAspect="1" noChangeArrowheads="1" noCrop="1"/>
          </p:cNvPicPr>
          <p:nvPr/>
        </p:nvPicPr>
        <p:blipFill>
          <a:blip r:embed="rId2"/>
          <a:srcRect/>
          <a:stretch>
            <a:fillRect/>
          </a:stretch>
        </p:blipFill>
        <p:spPr bwMode="auto">
          <a:xfrm>
            <a:off x="214282" y="1"/>
            <a:ext cx="8715436" cy="68579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rcRect/>
          <a:stretch>
            <a:fillRect/>
          </a:stretch>
        </p:blipFill>
        <p:spPr bwMode="auto">
          <a:xfrm>
            <a:off x="1142976" y="857232"/>
            <a:ext cx="7181850" cy="550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5992"/>
            <a:ext cx="8229600" cy="3840171"/>
          </a:xfrm>
        </p:spPr>
        <p:txBody>
          <a:bodyPr/>
          <a:lstStyle/>
          <a:p>
            <a:pPr lvl="0" algn="l" rtl="0">
              <a:lnSpc>
                <a:spcPct val="150000"/>
              </a:lnSpc>
            </a:pPr>
            <a:r>
              <a:rPr lang="en-US" sz="3600" dirty="0" smtClean="0">
                <a:cs typeface="+mj-cs"/>
              </a:rPr>
              <a:t>The </a:t>
            </a:r>
            <a:r>
              <a:rPr lang="en-US" sz="3600" dirty="0">
                <a:cs typeface="+mj-cs"/>
              </a:rPr>
              <a:t>cervical ligaments</a:t>
            </a:r>
          </a:p>
          <a:p>
            <a:pPr lvl="0" algn="l" rtl="0">
              <a:lnSpc>
                <a:spcPct val="150000"/>
              </a:lnSpc>
            </a:pPr>
            <a:r>
              <a:rPr lang="en-US" sz="3600" dirty="0">
                <a:cs typeface="+mj-cs"/>
              </a:rPr>
              <a:t>The pelvic floor muscles</a:t>
            </a:r>
          </a:p>
          <a:p>
            <a:pPr lvl="0" algn="l" rtl="0">
              <a:lnSpc>
                <a:spcPct val="150000"/>
              </a:lnSpc>
            </a:pPr>
            <a:r>
              <a:rPr lang="en-US" sz="3600" dirty="0">
                <a:cs typeface="+mj-cs"/>
              </a:rPr>
              <a:t>The </a:t>
            </a:r>
            <a:r>
              <a:rPr lang="en-US" sz="3600" dirty="0" err="1">
                <a:cs typeface="+mj-cs"/>
              </a:rPr>
              <a:t>anteverted</a:t>
            </a:r>
            <a:r>
              <a:rPr lang="en-US" sz="3600" dirty="0">
                <a:cs typeface="+mj-cs"/>
              </a:rPr>
              <a:t> position of the uterus</a:t>
            </a:r>
          </a:p>
          <a:p>
            <a:endParaRPr lang="ar-EG" dirty="0"/>
          </a:p>
        </p:txBody>
      </p:sp>
      <p:sp>
        <p:nvSpPr>
          <p:cNvPr id="2" name="Title 1"/>
          <p:cNvSpPr>
            <a:spLocks noGrp="1"/>
          </p:cNvSpPr>
          <p:nvPr>
            <p:ph type="title"/>
          </p:nvPr>
        </p:nvSpPr>
        <p:spPr>
          <a:xfrm>
            <a:off x="457200" y="500042"/>
            <a:ext cx="8229600" cy="1428760"/>
          </a:xfrm>
        </p:spPr>
        <p:txBody>
          <a:bodyPr>
            <a:normAutofit fontScale="90000"/>
          </a:bodyPr>
          <a:lstStyle/>
          <a:p>
            <a:pPr algn="l">
              <a:lnSpc>
                <a:spcPct val="150000"/>
              </a:lnSpc>
            </a:pPr>
            <a:r>
              <a:rPr lang="en-US" b="1" dirty="0" smtClean="0"/>
              <a:t>Factors which keep the uterus at its normal position</a:t>
            </a:r>
            <a:r>
              <a:rPr lang="en-US" dirty="0" smtClean="0"/>
              <a:t/>
            </a:r>
            <a:br>
              <a:rPr lang="en-US" dirty="0" smtClean="0"/>
            </a:br>
            <a:endParaRPr lang="ar-E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dlig"/>
          <p:cNvPicPr>
            <a:picLocks noGrp="1"/>
          </p:cNvPicPr>
          <p:nvPr>
            <p:ph idx="4294967295"/>
          </p:nvPr>
        </p:nvPicPr>
        <p:blipFill>
          <a:blip r:embed="rId2"/>
          <a:srcRect/>
          <a:stretch>
            <a:fillRect/>
          </a:stretch>
        </p:blipFill>
        <p:spPr bwMode="auto">
          <a:xfrm>
            <a:off x="1428728" y="1142984"/>
            <a:ext cx="6858000"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48068"/>
          </a:xfrm>
        </p:spPr>
        <p:txBody>
          <a:bodyPr>
            <a:normAutofit fontScale="92500"/>
          </a:bodyPr>
          <a:lstStyle/>
          <a:p>
            <a:pPr algn="just" rtl="0">
              <a:lnSpc>
                <a:spcPct val="150000"/>
              </a:lnSpc>
              <a:buNone/>
            </a:pPr>
            <a:r>
              <a:rPr lang="en-US" sz="3200" dirty="0" smtClean="0"/>
              <a:t>There </a:t>
            </a:r>
            <a:r>
              <a:rPr lang="en-US" sz="3200" dirty="0"/>
              <a:t>are primary and secondary causes</a:t>
            </a:r>
          </a:p>
          <a:p>
            <a:pPr lvl="0" algn="just" rtl="0">
              <a:lnSpc>
                <a:spcPct val="150000"/>
              </a:lnSpc>
              <a:buNone/>
            </a:pPr>
            <a:r>
              <a:rPr lang="en-US" sz="3200" b="1" dirty="0" smtClean="0"/>
              <a:t>A- primary </a:t>
            </a:r>
            <a:r>
              <a:rPr lang="en-US" sz="3200" b="1" dirty="0"/>
              <a:t>(predisposing) causes:</a:t>
            </a:r>
            <a:endParaRPr lang="en-US" sz="3200" dirty="0"/>
          </a:p>
          <a:p>
            <a:pPr lvl="0" algn="just" rtl="0">
              <a:lnSpc>
                <a:spcPct val="150000"/>
              </a:lnSpc>
              <a:buNone/>
            </a:pPr>
            <a:r>
              <a:rPr lang="en-US" sz="3200" b="1" dirty="0" smtClean="0"/>
              <a:t>1- Weakness </a:t>
            </a:r>
            <a:r>
              <a:rPr lang="en-US" sz="3200" b="1" dirty="0"/>
              <a:t>of the cervical ligaments</a:t>
            </a:r>
            <a:endParaRPr lang="en-US" sz="3200" dirty="0"/>
          </a:p>
          <a:p>
            <a:pPr lvl="0" algn="just" rtl="0">
              <a:lnSpc>
                <a:spcPct val="150000"/>
              </a:lnSpc>
            </a:pPr>
            <a:r>
              <a:rPr lang="en-US" sz="3200" dirty="0"/>
              <a:t>Congenital weakness: this leads appearance of prolapse at any early age (virginal or </a:t>
            </a:r>
            <a:r>
              <a:rPr lang="en-US" sz="3200" dirty="0" err="1"/>
              <a:t>nulliparous</a:t>
            </a:r>
            <a:r>
              <a:rPr lang="en-US" sz="3200" dirty="0"/>
              <a:t> prolapse).</a:t>
            </a:r>
          </a:p>
          <a:p>
            <a:endParaRPr lang="ar-EG" dirty="0"/>
          </a:p>
        </p:txBody>
      </p:sp>
      <p:sp>
        <p:nvSpPr>
          <p:cNvPr id="2" name="Title 1"/>
          <p:cNvSpPr>
            <a:spLocks noGrp="1"/>
          </p:cNvSpPr>
          <p:nvPr>
            <p:ph type="title"/>
          </p:nvPr>
        </p:nvSpPr>
        <p:spPr/>
        <p:txBody>
          <a:bodyPr>
            <a:normAutofit/>
          </a:bodyPr>
          <a:lstStyle/>
          <a:p>
            <a:pPr algn="l" rtl="0"/>
            <a:r>
              <a:rPr lang="en-US" b="1" dirty="0" smtClean="0"/>
              <a:t>Etiology of prolapse:</a:t>
            </a:r>
            <a:endParaRPr lang="ar-E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lgn="just" rtl="0">
              <a:lnSpc>
                <a:spcPct val="150000"/>
              </a:lnSpc>
            </a:pPr>
            <a:r>
              <a:rPr lang="en-US" sz="3200" dirty="0" smtClean="0"/>
              <a:t>Obstetric </a:t>
            </a:r>
            <a:r>
              <a:rPr lang="en-US" sz="3200" dirty="0"/>
              <a:t>trauma:  it is the commonest cause of  prolapse due to delivery of large baby</a:t>
            </a:r>
          </a:p>
          <a:p>
            <a:pPr lvl="0" algn="just" rtl="0">
              <a:lnSpc>
                <a:spcPct val="150000"/>
              </a:lnSpc>
            </a:pPr>
            <a:r>
              <a:rPr lang="en-US" sz="3200" dirty="0"/>
              <a:t>Postmenopausal atrophy: this leads appearance of prolapse after menopause</a:t>
            </a:r>
          </a:p>
          <a:p>
            <a:pPr algn="just">
              <a:lnSpc>
                <a:spcPct val="150000"/>
              </a:lnSpc>
            </a:pPr>
            <a:endParaRPr lang="ar-EG" sz="3200" dirty="0"/>
          </a:p>
        </p:txBody>
      </p:sp>
      <p:sp>
        <p:nvSpPr>
          <p:cNvPr id="2" name="Title 1"/>
          <p:cNvSpPr>
            <a:spLocks noGrp="1"/>
          </p:cNvSpPr>
          <p:nvPr>
            <p:ph type="title"/>
          </p:nvPr>
        </p:nvSpPr>
        <p:spPr/>
        <p:txBody>
          <a:bodyPr>
            <a:normAutofit/>
          </a:bodyPr>
          <a:lstStyle/>
          <a:p>
            <a:pPr algn="l" rtl="0"/>
            <a:r>
              <a:rPr lang="en-US" b="1" dirty="0" smtClean="0"/>
              <a:t>Etiology of prolapse:</a:t>
            </a:r>
            <a:endParaRPr lang="ar-E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00200"/>
            <a:ext cx="8572560" cy="4900634"/>
          </a:xfrm>
        </p:spPr>
        <p:txBody>
          <a:bodyPr>
            <a:normAutofit/>
          </a:bodyPr>
          <a:lstStyle/>
          <a:p>
            <a:pPr lvl="0" algn="l" rtl="0">
              <a:lnSpc>
                <a:spcPct val="150000"/>
              </a:lnSpc>
              <a:buNone/>
            </a:pPr>
            <a:r>
              <a:rPr lang="en-US" b="1" dirty="0" smtClean="0"/>
              <a:t>2- Injury </a:t>
            </a:r>
            <a:r>
              <a:rPr lang="en-US" b="1" dirty="0"/>
              <a:t>of the pelvic floor muscles</a:t>
            </a:r>
            <a:endParaRPr lang="en-US" dirty="0"/>
          </a:p>
          <a:p>
            <a:pPr algn="just" rtl="0">
              <a:lnSpc>
                <a:spcPct val="150000"/>
              </a:lnSpc>
              <a:buNone/>
            </a:pPr>
            <a:r>
              <a:rPr lang="en-US" dirty="0"/>
              <a:t>It is the result of child birth, badly repaired </a:t>
            </a:r>
            <a:r>
              <a:rPr lang="en-US" dirty="0" smtClean="0"/>
              <a:t>or hidden </a:t>
            </a:r>
            <a:r>
              <a:rPr lang="en-US" dirty="0"/>
              <a:t>perineal tear</a:t>
            </a:r>
          </a:p>
          <a:p>
            <a:pPr lvl="0" algn="l" rtl="0">
              <a:lnSpc>
                <a:spcPct val="150000"/>
              </a:lnSpc>
              <a:buNone/>
            </a:pPr>
            <a:r>
              <a:rPr lang="en-US" b="1" dirty="0" smtClean="0"/>
              <a:t>3- Retroversion </a:t>
            </a:r>
            <a:r>
              <a:rPr lang="en-US" b="1" dirty="0"/>
              <a:t>of the uterus</a:t>
            </a:r>
            <a:endParaRPr lang="en-US" dirty="0"/>
          </a:p>
          <a:p>
            <a:pPr algn="just" rtl="0">
              <a:lnSpc>
                <a:spcPct val="150000"/>
              </a:lnSpc>
              <a:buNone/>
            </a:pPr>
            <a:r>
              <a:rPr lang="en-US" dirty="0"/>
              <a:t>The intra-abdominal pressure tends to push the uterus downwards when it becomes </a:t>
            </a:r>
            <a:r>
              <a:rPr lang="en-US" dirty="0" err="1"/>
              <a:t>retroverted</a:t>
            </a:r>
            <a:r>
              <a:rPr lang="en-US" dirty="0"/>
              <a:t> and lies along the axis of the vagina</a:t>
            </a:r>
          </a:p>
          <a:p>
            <a:pPr algn="l"/>
            <a:endParaRPr lang="ar-EG" dirty="0"/>
          </a:p>
        </p:txBody>
      </p:sp>
      <p:sp>
        <p:nvSpPr>
          <p:cNvPr id="2" name="Title 1"/>
          <p:cNvSpPr>
            <a:spLocks noGrp="1"/>
          </p:cNvSpPr>
          <p:nvPr>
            <p:ph type="title"/>
          </p:nvPr>
        </p:nvSpPr>
        <p:spPr/>
        <p:txBody>
          <a:bodyPr/>
          <a:lstStyle/>
          <a:p>
            <a:endParaRPr lang="ar-EG"/>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lnSpc>
                <a:spcPct val="150000"/>
              </a:lnSpc>
              <a:buNone/>
            </a:pPr>
            <a:r>
              <a:rPr lang="en-US" dirty="0" smtClean="0"/>
              <a:t>These </a:t>
            </a:r>
            <a:r>
              <a:rPr lang="en-US" dirty="0"/>
              <a:t>cause prolapse when a weakness is already present so they act as precipitating factors</a:t>
            </a:r>
          </a:p>
          <a:p>
            <a:pPr lvl="0" algn="just" rtl="0">
              <a:lnSpc>
                <a:spcPct val="150000"/>
              </a:lnSpc>
              <a:buNone/>
            </a:pPr>
            <a:r>
              <a:rPr lang="en-US" dirty="0" smtClean="0"/>
              <a:t>1- Increased </a:t>
            </a:r>
            <a:r>
              <a:rPr lang="en-US" dirty="0"/>
              <a:t>intra-abdominal pressure due to cough, chronic constipation, ascites, abdominal tumor and obesity</a:t>
            </a:r>
          </a:p>
          <a:p>
            <a:endParaRPr lang="ar-EG" dirty="0"/>
          </a:p>
        </p:txBody>
      </p:sp>
      <p:sp>
        <p:nvSpPr>
          <p:cNvPr id="2" name="Title 1"/>
          <p:cNvSpPr>
            <a:spLocks noGrp="1"/>
          </p:cNvSpPr>
          <p:nvPr>
            <p:ph type="title"/>
          </p:nvPr>
        </p:nvSpPr>
        <p:spPr/>
        <p:txBody>
          <a:bodyPr>
            <a:normAutofit fontScale="90000"/>
          </a:bodyPr>
          <a:lstStyle/>
          <a:p>
            <a:pPr lvl="0" algn="l"/>
            <a:r>
              <a:rPr lang="en-US" b="1" dirty="0" smtClean="0"/>
              <a:t>B- Secondary (precipitating) causes</a:t>
            </a:r>
            <a:r>
              <a:rPr lang="en-US" dirty="0" smtClean="0"/>
              <a:t>:</a:t>
            </a:r>
            <a:endParaRPr lang="ar-E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rtl="0">
              <a:lnSpc>
                <a:spcPct val="150000"/>
              </a:lnSpc>
              <a:buNone/>
            </a:pPr>
            <a:r>
              <a:rPr lang="en-US" dirty="0" smtClean="0"/>
              <a:t>2- </a:t>
            </a:r>
            <a:r>
              <a:rPr lang="en-US" sz="3200" dirty="0" smtClean="0"/>
              <a:t>Increased weight of the uterus due to early pregnancy, </a:t>
            </a:r>
            <a:r>
              <a:rPr lang="en-US" sz="3200" dirty="0" err="1" smtClean="0"/>
              <a:t>subinvolution</a:t>
            </a:r>
            <a:r>
              <a:rPr lang="en-US" sz="3200" dirty="0" smtClean="0"/>
              <a:t> and small fibroids</a:t>
            </a:r>
          </a:p>
          <a:p>
            <a:pPr lvl="0" algn="just" rtl="0">
              <a:lnSpc>
                <a:spcPct val="150000"/>
              </a:lnSpc>
              <a:buNone/>
            </a:pPr>
            <a:r>
              <a:rPr lang="en-US" sz="3200" dirty="0" smtClean="0"/>
              <a:t>3- Traction of the uterus by a large cervical polyp or by vaginal prolapse</a:t>
            </a:r>
          </a:p>
          <a:p>
            <a:endParaRPr lang="ar-EG" dirty="0"/>
          </a:p>
        </p:txBody>
      </p:sp>
      <p:sp>
        <p:nvSpPr>
          <p:cNvPr id="2" name="Title 1"/>
          <p:cNvSpPr>
            <a:spLocks noGrp="1"/>
          </p:cNvSpPr>
          <p:nvPr>
            <p:ph type="title"/>
          </p:nvPr>
        </p:nvSpPr>
        <p:spPr/>
        <p:txBody>
          <a:bodyPr/>
          <a:lstStyle/>
          <a:p>
            <a:endParaRPr lang="ar-E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500174"/>
            <a:ext cx="8329642" cy="4929222"/>
          </a:xfrm>
        </p:spPr>
        <p:txBody>
          <a:bodyPr>
            <a:noAutofit/>
          </a:bodyPr>
          <a:lstStyle/>
          <a:p>
            <a:pPr lvl="0" algn="just" rtl="0">
              <a:lnSpc>
                <a:spcPct val="170000"/>
              </a:lnSpc>
              <a:buNone/>
            </a:pPr>
            <a:r>
              <a:rPr lang="en-US" sz="3000" b="1" dirty="0" smtClean="0"/>
              <a:t>1- The </a:t>
            </a:r>
            <a:r>
              <a:rPr lang="en-US" sz="3000" b="1" dirty="0"/>
              <a:t>vagina</a:t>
            </a:r>
            <a:endParaRPr lang="en-US" sz="3000" dirty="0"/>
          </a:p>
          <a:p>
            <a:pPr marL="365125" lvl="0" indent="0" algn="just" rtl="0">
              <a:lnSpc>
                <a:spcPct val="170000"/>
              </a:lnSpc>
              <a:buNone/>
            </a:pPr>
            <a:r>
              <a:rPr lang="en-US" sz="3000" dirty="0" smtClean="0"/>
              <a:t>A- Thickening </a:t>
            </a:r>
            <a:r>
              <a:rPr lang="en-US" sz="3000" dirty="0"/>
              <a:t>of the vaginal wall due to congestion and edema</a:t>
            </a:r>
          </a:p>
          <a:p>
            <a:pPr marL="365125" lvl="0" indent="0" algn="just" rtl="0">
              <a:lnSpc>
                <a:spcPct val="170000"/>
              </a:lnSpc>
              <a:buNone/>
            </a:pPr>
            <a:r>
              <a:rPr lang="en-US" sz="3000" dirty="0" smtClean="0"/>
              <a:t>B- The </a:t>
            </a:r>
            <a:r>
              <a:rPr lang="en-US" sz="3000" dirty="0"/>
              <a:t>mucosa loss its </a:t>
            </a:r>
            <a:r>
              <a:rPr lang="en-US" sz="3000" dirty="0" err="1"/>
              <a:t>rugae</a:t>
            </a:r>
            <a:r>
              <a:rPr lang="en-US" sz="3000" dirty="0"/>
              <a:t> and becomes </a:t>
            </a:r>
            <a:r>
              <a:rPr lang="en-US" sz="3000" dirty="0" smtClean="0"/>
              <a:t>smooth</a:t>
            </a:r>
            <a:endParaRPr lang="en-US" sz="3000" dirty="0"/>
          </a:p>
        </p:txBody>
      </p:sp>
      <p:sp>
        <p:nvSpPr>
          <p:cNvPr id="2" name="Title 1"/>
          <p:cNvSpPr>
            <a:spLocks noGrp="1"/>
          </p:cNvSpPr>
          <p:nvPr>
            <p:ph type="title"/>
          </p:nvPr>
        </p:nvSpPr>
        <p:spPr/>
        <p:txBody>
          <a:bodyPr>
            <a:normAutofit/>
          </a:bodyPr>
          <a:lstStyle/>
          <a:p>
            <a:pPr algn="l" rtl="0"/>
            <a:r>
              <a:rPr lang="en-US" b="1" dirty="0" smtClean="0"/>
              <a:t>Complications of prolapse:</a:t>
            </a:r>
            <a:endParaRPr lang="ar-E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500174"/>
            <a:ext cx="8329642" cy="4929222"/>
          </a:xfrm>
        </p:spPr>
        <p:txBody>
          <a:bodyPr>
            <a:noAutofit/>
          </a:bodyPr>
          <a:lstStyle/>
          <a:p>
            <a:pPr lvl="0" algn="just" rtl="0">
              <a:lnSpc>
                <a:spcPct val="170000"/>
              </a:lnSpc>
              <a:buNone/>
            </a:pPr>
            <a:r>
              <a:rPr lang="en-US" sz="3000" b="1" dirty="0" smtClean="0"/>
              <a:t> </a:t>
            </a:r>
            <a:r>
              <a:rPr lang="en-US" sz="3000" dirty="0" smtClean="0"/>
              <a:t>C- Dryness </a:t>
            </a:r>
            <a:r>
              <a:rPr lang="en-US" sz="3000" dirty="0"/>
              <a:t>and pigmentation of the mucosa of vagina due to its exposure to air</a:t>
            </a:r>
          </a:p>
          <a:p>
            <a:pPr lvl="0" algn="l" rtl="0">
              <a:buNone/>
            </a:pPr>
            <a:endParaRPr lang="en-US" sz="3000" dirty="0"/>
          </a:p>
          <a:p>
            <a:endParaRPr lang="ar-EG" sz="3000" dirty="0"/>
          </a:p>
        </p:txBody>
      </p:sp>
      <p:sp>
        <p:nvSpPr>
          <p:cNvPr id="2" name="Title 1"/>
          <p:cNvSpPr>
            <a:spLocks noGrp="1"/>
          </p:cNvSpPr>
          <p:nvPr>
            <p:ph type="title"/>
          </p:nvPr>
        </p:nvSpPr>
        <p:spPr/>
        <p:txBody>
          <a:bodyPr>
            <a:normAutofit/>
          </a:bodyPr>
          <a:lstStyle/>
          <a:p>
            <a:pPr algn="l" rtl="0"/>
            <a:r>
              <a:rPr lang="en-US" b="1" dirty="0" smtClean="0"/>
              <a:t>Complications of prolapse:</a:t>
            </a:r>
            <a:endParaRPr lang="ar-E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content-a-ams.xx.fbcdn.net/hphotos-prn2/v/t1.0-9/10329208_725216467528985_7294719059971137618_n.jpg?oh=5e3ff32d82d5b0cfdb578c7d7b8846e1&amp;oe=53FB1112"/>
          <p:cNvPicPr/>
          <p:nvPr/>
        </p:nvPicPr>
        <p:blipFill>
          <a:blip r:embed="rId2"/>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14375"/>
            <a:ext cx="8786813" cy="5643563"/>
          </a:xfrm>
        </p:spPr>
        <p:txBody>
          <a:bodyPr>
            <a:noAutofit/>
          </a:bodyPr>
          <a:lstStyle/>
          <a:p>
            <a:pPr algn="l" rtl="0">
              <a:lnSpc>
                <a:spcPct val="150000"/>
              </a:lnSpc>
              <a:buNone/>
            </a:pPr>
            <a:r>
              <a:rPr lang="en-US" sz="3200" dirty="0" smtClean="0"/>
              <a:t>D- Ulcers on the vagina or </a:t>
            </a:r>
            <a:r>
              <a:rPr lang="en-US" sz="3200" dirty="0" err="1" smtClean="0"/>
              <a:t>portio</a:t>
            </a:r>
            <a:r>
              <a:rPr lang="en-US" sz="3200" dirty="0" smtClean="0"/>
              <a:t> </a:t>
            </a:r>
            <a:r>
              <a:rPr lang="en-US" sz="3200" dirty="0" err="1" smtClean="0"/>
              <a:t>vaginalis</a:t>
            </a:r>
            <a:r>
              <a:rPr lang="en-US" sz="3200" dirty="0" smtClean="0"/>
              <a:t> of the cervix that caused by:</a:t>
            </a:r>
          </a:p>
          <a:p>
            <a:pPr marL="898525" lvl="0" indent="0" algn="l" rtl="0">
              <a:lnSpc>
                <a:spcPct val="150000"/>
              </a:lnSpc>
              <a:buNone/>
            </a:pPr>
            <a:r>
              <a:rPr lang="en-US" sz="3200" dirty="0" smtClean="0"/>
              <a:t>1- Congestion</a:t>
            </a:r>
          </a:p>
          <a:p>
            <a:pPr marL="898525" lvl="0" indent="0" algn="l" rtl="0">
              <a:lnSpc>
                <a:spcPct val="150000"/>
              </a:lnSpc>
              <a:buNone/>
            </a:pPr>
            <a:r>
              <a:rPr lang="en-US" sz="3200" dirty="0" smtClean="0"/>
              <a:t>2- Friction with the thighs and cloths</a:t>
            </a:r>
          </a:p>
          <a:p>
            <a:pPr marL="898525" lvl="0" indent="0" algn="l" rtl="0">
              <a:lnSpc>
                <a:spcPct val="150000"/>
              </a:lnSpc>
              <a:buNone/>
            </a:pPr>
            <a:r>
              <a:rPr lang="en-US" sz="3200" dirty="0" smtClean="0"/>
              <a:t>3- Irritation by urine or faeces</a:t>
            </a:r>
          </a:p>
          <a:p>
            <a:pPr marL="898525" lvl="0" indent="0" algn="l" rtl="0">
              <a:lnSpc>
                <a:spcPct val="150000"/>
              </a:lnSpc>
              <a:buNone/>
            </a:pPr>
            <a:r>
              <a:rPr lang="en-US" sz="3200" dirty="0" smtClean="0"/>
              <a:t>4- Atrophy of vaginal mucosa occurring after the menopause</a:t>
            </a:r>
            <a:endParaRPr lang="ar-EG"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7758"/>
          </a:xfrm>
        </p:spPr>
        <p:txBody>
          <a:bodyPr>
            <a:normAutofit fontScale="92500" lnSpcReduction="20000"/>
          </a:bodyPr>
          <a:lstStyle/>
          <a:p>
            <a:pPr lvl="0" algn="just" rtl="0">
              <a:lnSpc>
                <a:spcPct val="150000"/>
              </a:lnSpc>
              <a:buNone/>
            </a:pPr>
            <a:r>
              <a:rPr lang="en-US" b="1" dirty="0" smtClean="0"/>
              <a:t>2- </a:t>
            </a:r>
            <a:r>
              <a:rPr lang="en-US" sz="3500" b="1" dirty="0" smtClean="0"/>
              <a:t>The </a:t>
            </a:r>
            <a:r>
              <a:rPr lang="en-US" sz="3500" b="1" dirty="0"/>
              <a:t>cervix</a:t>
            </a:r>
            <a:endParaRPr lang="en-US" sz="3500" dirty="0"/>
          </a:p>
          <a:p>
            <a:pPr marL="715963" indent="0" algn="just" rtl="0">
              <a:lnSpc>
                <a:spcPct val="150000"/>
              </a:lnSpc>
              <a:buNone/>
            </a:pPr>
            <a:r>
              <a:rPr lang="en-US" sz="3500" dirty="0" smtClean="0"/>
              <a:t>a- Descent </a:t>
            </a:r>
            <a:r>
              <a:rPr lang="en-US" sz="3500" dirty="0"/>
              <a:t>of the cervix leads to:</a:t>
            </a:r>
          </a:p>
          <a:p>
            <a:pPr marL="715963" lvl="0" indent="0" algn="just" rtl="0">
              <a:lnSpc>
                <a:spcPct val="150000"/>
              </a:lnSpc>
              <a:buNone/>
            </a:pPr>
            <a:r>
              <a:rPr lang="en-US" sz="3500" dirty="0" smtClean="0"/>
              <a:t>b-Hypertrophy due </a:t>
            </a:r>
            <a:r>
              <a:rPr lang="en-US" sz="3500" dirty="0"/>
              <a:t>to congestion and edema</a:t>
            </a:r>
          </a:p>
          <a:p>
            <a:pPr marL="715963" lvl="0" indent="0" algn="just" rtl="0">
              <a:lnSpc>
                <a:spcPct val="150000"/>
              </a:lnSpc>
              <a:buNone/>
            </a:pPr>
            <a:r>
              <a:rPr lang="en-US" sz="3500" dirty="0" smtClean="0"/>
              <a:t>c- Elongation </a:t>
            </a:r>
            <a:r>
              <a:rPr lang="en-US" sz="3500" dirty="0"/>
              <a:t>of the </a:t>
            </a:r>
            <a:r>
              <a:rPr lang="en-US" sz="3500" dirty="0" err="1"/>
              <a:t>supravaginal</a:t>
            </a:r>
            <a:r>
              <a:rPr lang="en-US" sz="3500" dirty="0"/>
              <a:t> portion</a:t>
            </a:r>
          </a:p>
          <a:p>
            <a:pPr marL="715963" lvl="0" indent="0" algn="just" rtl="0">
              <a:lnSpc>
                <a:spcPct val="150000"/>
              </a:lnSpc>
              <a:buNone/>
            </a:pPr>
            <a:r>
              <a:rPr lang="en-US" sz="3500" dirty="0" smtClean="0"/>
              <a:t>d- </a:t>
            </a:r>
            <a:r>
              <a:rPr lang="en-US" sz="3500" dirty="0" err="1" smtClean="0"/>
              <a:t>Trophic</a:t>
            </a:r>
            <a:r>
              <a:rPr lang="en-US" sz="3500" dirty="0" smtClean="0"/>
              <a:t> ulcer</a:t>
            </a:r>
            <a:endParaRPr lang="en-US" sz="3500" dirty="0"/>
          </a:p>
          <a:p>
            <a:pPr algn="l"/>
            <a:endParaRPr lang="ar-EG" dirty="0"/>
          </a:p>
        </p:txBody>
      </p:sp>
      <p:sp>
        <p:nvSpPr>
          <p:cNvPr id="2" name="Title 1"/>
          <p:cNvSpPr>
            <a:spLocks noGrp="1"/>
          </p:cNvSpPr>
          <p:nvPr>
            <p:ph type="title"/>
          </p:nvPr>
        </p:nvSpPr>
        <p:spPr/>
        <p:txBody>
          <a:bodyPr/>
          <a:lstStyle/>
          <a:p>
            <a:endParaRPr lang="ar-EG"/>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7263" y="642938"/>
            <a:ext cx="7972455" cy="5715000"/>
          </a:xfrm>
        </p:spPr>
        <p:txBody>
          <a:bodyPr>
            <a:noAutofit/>
          </a:bodyPr>
          <a:lstStyle/>
          <a:p>
            <a:pPr lvl="0" algn="just" rtl="0">
              <a:lnSpc>
                <a:spcPct val="150000"/>
              </a:lnSpc>
              <a:buNone/>
            </a:pPr>
            <a:r>
              <a:rPr lang="en-US" sz="3000" b="1" dirty="0" smtClean="0"/>
              <a:t>3- The body of the uterus</a:t>
            </a:r>
            <a:endParaRPr lang="en-US" sz="3000" dirty="0" smtClean="0"/>
          </a:p>
          <a:p>
            <a:pPr lvl="0" algn="just" rtl="0">
              <a:lnSpc>
                <a:spcPct val="150000"/>
              </a:lnSpc>
              <a:buNone/>
            </a:pPr>
            <a:r>
              <a:rPr lang="en-US" sz="3000" dirty="0" smtClean="0"/>
              <a:t>1- Descent of the uterus leads to congestion of the </a:t>
            </a:r>
            <a:r>
              <a:rPr lang="en-US" sz="3000" dirty="0" err="1" smtClean="0"/>
              <a:t>endometrium</a:t>
            </a:r>
            <a:r>
              <a:rPr lang="en-US" sz="3000" dirty="0" smtClean="0"/>
              <a:t> this leads to </a:t>
            </a:r>
            <a:r>
              <a:rPr lang="en-US" sz="3000" dirty="0" err="1" smtClean="0"/>
              <a:t>menorrhagia</a:t>
            </a:r>
            <a:r>
              <a:rPr lang="en-US" sz="3000" dirty="0" smtClean="0"/>
              <a:t> and increased vaginal discharge.</a:t>
            </a:r>
          </a:p>
          <a:p>
            <a:pPr lvl="0" algn="just" rtl="0">
              <a:lnSpc>
                <a:spcPct val="150000"/>
              </a:lnSpc>
              <a:buNone/>
            </a:pPr>
            <a:r>
              <a:rPr lang="en-US" sz="3000" dirty="0" smtClean="0"/>
              <a:t>2- In second and third degree uterine descent, the uterus is found </a:t>
            </a:r>
            <a:r>
              <a:rPr lang="en-US" sz="3000" dirty="0" err="1" smtClean="0"/>
              <a:t>retroverted</a:t>
            </a:r>
            <a:r>
              <a:rPr lang="en-US" sz="3000" dirty="0" smtClean="0"/>
              <a:t>.</a:t>
            </a:r>
          </a:p>
          <a:p>
            <a:endParaRPr lang="ar-EG" sz="3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4282" y="785813"/>
            <a:ext cx="8143906" cy="5221287"/>
          </a:xfrm>
        </p:spPr>
        <p:txBody>
          <a:bodyPr>
            <a:normAutofit/>
          </a:bodyPr>
          <a:lstStyle/>
          <a:p>
            <a:pPr lvl="0" algn="l" rtl="0">
              <a:lnSpc>
                <a:spcPct val="150000"/>
              </a:lnSpc>
              <a:buNone/>
            </a:pPr>
            <a:r>
              <a:rPr lang="en-US" b="1" dirty="0" smtClean="0"/>
              <a:t>4- </a:t>
            </a:r>
            <a:r>
              <a:rPr lang="en-US" sz="3200" b="1" dirty="0" smtClean="0"/>
              <a:t>The </a:t>
            </a:r>
            <a:r>
              <a:rPr lang="en-US" sz="3200" b="1" dirty="0"/>
              <a:t>tubes and ovaries</a:t>
            </a:r>
            <a:endParaRPr lang="en-US" sz="3200" dirty="0"/>
          </a:p>
          <a:p>
            <a:pPr algn="l" rtl="0">
              <a:lnSpc>
                <a:spcPct val="150000"/>
              </a:lnSpc>
              <a:buNone/>
            </a:pPr>
            <a:r>
              <a:rPr lang="en-US" sz="3200" dirty="0"/>
              <a:t>These become prolapsed with the uterus this leads to:</a:t>
            </a:r>
          </a:p>
          <a:p>
            <a:pPr lvl="0" algn="l" rtl="0">
              <a:lnSpc>
                <a:spcPct val="150000"/>
              </a:lnSpc>
              <a:buNone/>
            </a:pPr>
            <a:r>
              <a:rPr lang="en-US" sz="3200" dirty="0" smtClean="0"/>
              <a:t>A- </a:t>
            </a:r>
            <a:r>
              <a:rPr lang="en-US" sz="3200" dirty="0" err="1" smtClean="0"/>
              <a:t>Dyspareunia</a:t>
            </a:r>
            <a:r>
              <a:rPr lang="en-US" sz="3200" dirty="0" smtClean="0"/>
              <a:t> </a:t>
            </a:r>
            <a:r>
              <a:rPr lang="en-US" sz="3200" dirty="0"/>
              <a:t>and ovarian congestion</a:t>
            </a:r>
          </a:p>
          <a:p>
            <a:pPr lvl="0" algn="l" rtl="0">
              <a:lnSpc>
                <a:spcPct val="150000"/>
              </a:lnSpc>
              <a:buNone/>
            </a:pPr>
            <a:r>
              <a:rPr lang="en-US" sz="3200" dirty="0" smtClean="0"/>
              <a:t>B- Congestion </a:t>
            </a:r>
            <a:r>
              <a:rPr lang="en-US" sz="3200" dirty="0"/>
              <a:t>of the ovaries may cause </a:t>
            </a:r>
            <a:r>
              <a:rPr lang="en-US" sz="3200" dirty="0" err="1"/>
              <a:t>polymenorrhoea</a:t>
            </a:r>
            <a:endParaRPr lang="en-US" sz="3200" dirty="0"/>
          </a:p>
          <a:p>
            <a:pPr algn="l">
              <a:lnSpc>
                <a:spcPct val="150000"/>
              </a:lnSpc>
            </a:pPr>
            <a:endParaRPr lang="ar-E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71563"/>
            <a:ext cx="8229600" cy="5572125"/>
          </a:xfrm>
        </p:spPr>
        <p:txBody>
          <a:bodyPr>
            <a:normAutofit fontScale="92500"/>
          </a:bodyPr>
          <a:lstStyle/>
          <a:p>
            <a:pPr lvl="0" algn="l" rtl="0">
              <a:lnSpc>
                <a:spcPct val="150000"/>
              </a:lnSpc>
              <a:buNone/>
            </a:pPr>
            <a:r>
              <a:rPr lang="en-US" b="1" dirty="0" smtClean="0"/>
              <a:t>5- </a:t>
            </a:r>
            <a:r>
              <a:rPr lang="en-US" sz="3200" b="1" dirty="0" smtClean="0"/>
              <a:t>The </a:t>
            </a:r>
            <a:r>
              <a:rPr lang="en-US" sz="3200" b="1" dirty="0"/>
              <a:t>urinary tract</a:t>
            </a:r>
            <a:endParaRPr lang="en-US" sz="3200" dirty="0"/>
          </a:p>
          <a:p>
            <a:pPr lvl="0" algn="just" rtl="0">
              <a:lnSpc>
                <a:spcPct val="150000"/>
              </a:lnSpc>
              <a:buNone/>
            </a:pPr>
            <a:r>
              <a:rPr lang="en-US" sz="3200" dirty="0" smtClean="0"/>
              <a:t>A- </a:t>
            </a:r>
            <a:r>
              <a:rPr lang="en-US" sz="3200" dirty="0" err="1" smtClean="0"/>
              <a:t>Cystocele</a:t>
            </a:r>
            <a:r>
              <a:rPr lang="en-US" sz="3200" dirty="0" smtClean="0"/>
              <a:t> </a:t>
            </a:r>
            <a:r>
              <a:rPr lang="en-US" sz="3200" dirty="0"/>
              <a:t>leads to </a:t>
            </a:r>
            <a:r>
              <a:rPr lang="en-US" sz="3200" dirty="0" err="1"/>
              <a:t>dysurea</a:t>
            </a:r>
            <a:r>
              <a:rPr lang="en-US" sz="3200" dirty="0"/>
              <a:t>  and the patient cannot </a:t>
            </a:r>
            <a:r>
              <a:rPr lang="en-US" sz="3200" dirty="0" err="1"/>
              <a:t>micturate</a:t>
            </a:r>
            <a:r>
              <a:rPr lang="en-US" sz="3200" dirty="0"/>
              <a:t> unless she pushes up the </a:t>
            </a:r>
            <a:r>
              <a:rPr lang="en-US" sz="3200" dirty="0" err="1"/>
              <a:t>cystocele</a:t>
            </a:r>
            <a:r>
              <a:rPr lang="en-US" sz="3200" dirty="0"/>
              <a:t> with her finger in the vagina</a:t>
            </a:r>
          </a:p>
          <a:p>
            <a:pPr lvl="0" algn="just" rtl="0">
              <a:lnSpc>
                <a:spcPct val="150000"/>
              </a:lnSpc>
              <a:buNone/>
            </a:pPr>
            <a:r>
              <a:rPr lang="en-US" sz="3200" dirty="0" smtClean="0"/>
              <a:t>B- Retention </a:t>
            </a:r>
            <a:r>
              <a:rPr lang="en-US" sz="3200" dirty="0"/>
              <a:t>of urine causes infection and cystitis that leads to painful </a:t>
            </a:r>
            <a:r>
              <a:rPr lang="en-US" sz="3200" dirty="0" err="1"/>
              <a:t>micturation</a:t>
            </a:r>
            <a:endParaRPr lang="en-US" sz="3200" dirty="0"/>
          </a:p>
          <a:p>
            <a:pPr lvl="0" algn="l" rtl="0">
              <a:buNone/>
            </a:pPr>
            <a:endParaRPr lang="ar-E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rtl="0">
              <a:lnSpc>
                <a:spcPct val="150000"/>
              </a:lnSpc>
              <a:buNone/>
            </a:pPr>
            <a:r>
              <a:rPr lang="en-US" dirty="0" smtClean="0"/>
              <a:t>C- </a:t>
            </a:r>
            <a:r>
              <a:rPr lang="en-US" sz="3200" dirty="0" smtClean="0"/>
              <a:t>Stress incontinence may </a:t>
            </a:r>
            <a:r>
              <a:rPr lang="en-US" sz="3200" dirty="0" err="1" smtClean="0"/>
              <a:t>occure</a:t>
            </a:r>
            <a:endParaRPr lang="en-US" sz="3200" dirty="0" smtClean="0"/>
          </a:p>
          <a:p>
            <a:pPr lvl="0" algn="just" rtl="0">
              <a:lnSpc>
                <a:spcPct val="150000"/>
              </a:lnSpc>
              <a:buNone/>
            </a:pPr>
            <a:r>
              <a:rPr lang="en-US" sz="3200" dirty="0" smtClean="0"/>
              <a:t>D- </a:t>
            </a:r>
            <a:r>
              <a:rPr lang="en-US" sz="3200" dirty="0" err="1" smtClean="0"/>
              <a:t>Hydroureter</a:t>
            </a:r>
            <a:r>
              <a:rPr lang="en-US" sz="3200" dirty="0" smtClean="0"/>
              <a:t> and </a:t>
            </a:r>
            <a:r>
              <a:rPr lang="en-US" sz="3200" dirty="0" err="1" smtClean="0"/>
              <a:t>hydronephrosis</a:t>
            </a:r>
            <a:r>
              <a:rPr lang="en-US" sz="3200" dirty="0" smtClean="0"/>
              <a:t> in the second and third degree</a:t>
            </a:r>
          </a:p>
          <a:p>
            <a:pPr algn="just">
              <a:lnSpc>
                <a:spcPct val="150000"/>
              </a:lnSpc>
            </a:pPr>
            <a:endParaRPr lang="ar-EG" sz="3200" dirty="0"/>
          </a:p>
        </p:txBody>
      </p:sp>
      <p:sp>
        <p:nvSpPr>
          <p:cNvPr id="2" name="Title 1"/>
          <p:cNvSpPr>
            <a:spLocks noGrp="1"/>
          </p:cNvSpPr>
          <p:nvPr>
            <p:ph type="title"/>
          </p:nvPr>
        </p:nvSpPr>
        <p:spPr/>
        <p:txBody>
          <a:bodyPr/>
          <a:lstStyle/>
          <a:p>
            <a:endParaRPr lang="ar-EG"/>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697427"/>
          </a:xfrm>
        </p:spPr>
        <p:txBody>
          <a:bodyPr>
            <a:normAutofit fontScale="25000" lnSpcReduction="20000"/>
          </a:bodyPr>
          <a:lstStyle/>
          <a:p>
            <a:pPr lvl="0" algn="l" rtl="0">
              <a:lnSpc>
                <a:spcPct val="160000"/>
              </a:lnSpc>
              <a:buNone/>
            </a:pPr>
            <a:r>
              <a:rPr lang="en-US" sz="10400" b="1" dirty="0" smtClean="0"/>
              <a:t>A-</a:t>
            </a:r>
            <a:r>
              <a:rPr lang="en-US" sz="3600" b="1" dirty="0" smtClean="0"/>
              <a:t> </a:t>
            </a:r>
            <a:r>
              <a:rPr lang="en-US" sz="10400" b="1" dirty="0" smtClean="0"/>
              <a:t>Symptoms</a:t>
            </a:r>
            <a:endParaRPr lang="en-US" sz="10400" dirty="0"/>
          </a:p>
          <a:p>
            <a:pPr algn="l" rtl="0">
              <a:lnSpc>
                <a:spcPct val="160000"/>
              </a:lnSpc>
            </a:pPr>
            <a:r>
              <a:rPr lang="en-US" sz="10400" dirty="0"/>
              <a:t>Minor degree of prolapse is asymptomatic. The patient may complain of one or more of the following:</a:t>
            </a:r>
          </a:p>
          <a:p>
            <a:pPr lvl="0" algn="l" rtl="0">
              <a:lnSpc>
                <a:spcPct val="160000"/>
              </a:lnSpc>
            </a:pPr>
            <a:r>
              <a:rPr lang="en-US" sz="10400" dirty="0"/>
              <a:t>Sensation of heaviness in the pelvis</a:t>
            </a:r>
          </a:p>
          <a:p>
            <a:pPr lvl="0" algn="l" rtl="0">
              <a:lnSpc>
                <a:spcPct val="160000"/>
              </a:lnSpc>
            </a:pPr>
            <a:r>
              <a:rPr lang="en-US" sz="10400" dirty="0"/>
              <a:t>A swelling which protrudes from the vagina on standing or restraining and disappear when the patient lies down</a:t>
            </a:r>
          </a:p>
          <a:p>
            <a:pPr algn="l"/>
            <a:endParaRPr lang="ar-EG" dirty="0"/>
          </a:p>
        </p:txBody>
      </p:sp>
      <p:sp>
        <p:nvSpPr>
          <p:cNvPr id="2" name="Title 1"/>
          <p:cNvSpPr>
            <a:spLocks noGrp="1"/>
          </p:cNvSpPr>
          <p:nvPr>
            <p:ph type="title"/>
          </p:nvPr>
        </p:nvSpPr>
        <p:spPr/>
        <p:txBody>
          <a:bodyPr/>
          <a:lstStyle/>
          <a:p>
            <a:pPr algn="l" rtl="0"/>
            <a:r>
              <a:rPr lang="en-US" b="1" dirty="0" smtClean="0"/>
              <a:t>Diagnosis:</a:t>
            </a:r>
            <a:endParaRPr lang="ar-E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71500"/>
            <a:ext cx="8429625" cy="5929313"/>
          </a:xfrm>
        </p:spPr>
        <p:txBody>
          <a:bodyPr>
            <a:normAutofit fontScale="40000" lnSpcReduction="20000"/>
          </a:bodyPr>
          <a:lstStyle/>
          <a:p>
            <a:pPr algn="l" rtl="0">
              <a:lnSpc>
                <a:spcPct val="160000"/>
              </a:lnSpc>
            </a:pPr>
            <a:r>
              <a:rPr lang="en-US" sz="7000" dirty="0" smtClean="0"/>
              <a:t>Low backache</a:t>
            </a:r>
          </a:p>
          <a:p>
            <a:pPr lvl="0" algn="l" rtl="0">
              <a:lnSpc>
                <a:spcPct val="160000"/>
              </a:lnSpc>
            </a:pPr>
            <a:r>
              <a:rPr lang="en-US" sz="7000" dirty="0" smtClean="0"/>
              <a:t>Pain in the groins due to traction on round ligaments</a:t>
            </a:r>
          </a:p>
          <a:p>
            <a:pPr lvl="0" algn="l" rtl="0">
              <a:lnSpc>
                <a:spcPct val="160000"/>
              </a:lnSpc>
            </a:pPr>
            <a:r>
              <a:rPr lang="en-US" sz="7000" dirty="0" smtClean="0"/>
              <a:t>Symptoms of pelvic congestion as congestive </a:t>
            </a:r>
            <a:r>
              <a:rPr lang="en-US" sz="7000" dirty="0" err="1" smtClean="0"/>
              <a:t>dysmenorrhoea</a:t>
            </a:r>
            <a:r>
              <a:rPr lang="en-US" sz="7000" dirty="0" smtClean="0"/>
              <a:t>, </a:t>
            </a:r>
            <a:r>
              <a:rPr lang="en-US" sz="7000" dirty="0" err="1" smtClean="0"/>
              <a:t>menorrhagia</a:t>
            </a:r>
            <a:r>
              <a:rPr lang="en-US" sz="7000" dirty="0" smtClean="0"/>
              <a:t>, </a:t>
            </a:r>
            <a:r>
              <a:rPr lang="en-US" sz="7000" dirty="0" err="1" smtClean="0"/>
              <a:t>polymenorrhoea</a:t>
            </a:r>
            <a:r>
              <a:rPr lang="en-US" sz="7000" dirty="0" smtClean="0"/>
              <a:t>,   </a:t>
            </a:r>
            <a:r>
              <a:rPr lang="en-US" sz="7000" dirty="0" err="1" smtClean="0"/>
              <a:t>leuchorrhoea</a:t>
            </a:r>
            <a:r>
              <a:rPr lang="en-US" sz="7000" dirty="0" smtClean="0"/>
              <a:t> or blood stained vaginal </a:t>
            </a:r>
            <a:r>
              <a:rPr lang="en-US" sz="7000" dirty="0" err="1" smtClean="0"/>
              <a:t>distcharge</a:t>
            </a:r>
            <a:r>
              <a:rPr lang="en-US" sz="7000" dirty="0" smtClean="0"/>
              <a:t>.</a:t>
            </a:r>
          </a:p>
          <a:p>
            <a:pPr lvl="0" algn="l" rtl="0">
              <a:lnSpc>
                <a:spcPct val="160000"/>
              </a:lnSpc>
            </a:pPr>
            <a:r>
              <a:rPr lang="en-US" sz="7000" dirty="0" smtClean="0"/>
              <a:t>Urinary symptoms as </a:t>
            </a:r>
            <a:r>
              <a:rPr lang="en-US" sz="7000" dirty="0" err="1" smtClean="0"/>
              <a:t>dysurea</a:t>
            </a:r>
            <a:r>
              <a:rPr lang="en-US" sz="7000" dirty="0" smtClean="0"/>
              <a:t>, retention of urine or tress incontinence</a:t>
            </a:r>
          </a:p>
          <a:p>
            <a:pPr>
              <a:lnSpc>
                <a:spcPct val="160000"/>
              </a:lnSpc>
            </a:pPr>
            <a:endParaRPr lang="ar-EG"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286808" cy="4524315"/>
          </a:xfrm>
          <a:prstGeom prst="rect">
            <a:avLst/>
          </a:prstGeom>
        </p:spPr>
        <p:txBody>
          <a:bodyPr wrap="square">
            <a:spAutoFit/>
          </a:bodyPr>
          <a:lstStyle/>
          <a:p>
            <a:pPr lvl="0" algn="l" rtl="0">
              <a:lnSpc>
                <a:spcPct val="160000"/>
              </a:lnSpc>
              <a:buFont typeface="Arial" pitchFamily="34" charset="0"/>
              <a:buChar char="•"/>
            </a:pPr>
            <a:r>
              <a:rPr lang="en-US" sz="3600" dirty="0" smtClean="0"/>
              <a:t> Rectal symptoms occur with rectocele there is heaviness in the rectum and </a:t>
            </a:r>
            <a:r>
              <a:rPr lang="en-US" sz="3600" dirty="0" err="1" smtClean="0"/>
              <a:t>dyschezia</a:t>
            </a:r>
            <a:r>
              <a:rPr lang="en-US" sz="3600" dirty="0" smtClean="0"/>
              <a:t>  </a:t>
            </a:r>
          </a:p>
          <a:p>
            <a:pPr lvl="0" algn="l" rtl="0">
              <a:lnSpc>
                <a:spcPct val="160000"/>
              </a:lnSpc>
              <a:buFont typeface="Arial" pitchFamily="34" charset="0"/>
              <a:buChar char="•"/>
            </a:pPr>
            <a:r>
              <a:rPr lang="en-US" sz="3600" dirty="0" smtClean="0"/>
              <a:t> </a:t>
            </a:r>
            <a:r>
              <a:rPr lang="en-US" sz="3600" dirty="0" err="1" smtClean="0"/>
              <a:t>Dyspareunia</a:t>
            </a:r>
            <a:endParaRPr lang="en-US" sz="3600" dirty="0" smtClean="0"/>
          </a:p>
          <a:p>
            <a:pPr lvl="0" algn="l" rtl="0">
              <a:lnSpc>
                <a:spcPct val="160000"/>
              </a:lnSpc>
              <a:buFont typeface="Arial" pitchFamily="34" charset="0"/>
              <a:buChar char="•"/>
            </a:pPr>
            <a:r>
              <a:rPr lang="en-US" sz="3600" dirty="0" smtClean="0"/>
              <a:t> Infertility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5000660"/>
          </a:xfrm>
        </p:spPr>
        <p:txBody>
          <a:bodyPr>
            <a:normAutofit/>
          </a:bodyPr>
          <a:lstStyle/>
          <a:p>
            <a:pPr lvl="0" algn="l" rtl="0">
              <a:lnSpc>
                <a:spcPct val="150000"/>
              </a:lnSpc>
            </a:pPr>
            <a:r>
              <a:rPr lang="en-US" dirty="0" smtClean="0"/>
              <a:t>General </a:t>
            </a:r>
            <a:r>
              <a:rPr lang="en-US" dirty="0"/>
              <a:t>examination</a:t>
            </a:r>
          </a:p>
          <a:p>
            <a:pPr lvl="0" algn="l" rtl="0">
              <a:lnSpc>
                <a:spcPct val="150000"/>
              </a:lnSpc>
            </a:pPr>
            <a:r>
              <a:rPr lang="en-US" dirty="0"/>
              <a:t>Abdominal examination</a:t>
            </a:r>
          </a:p>
          <a:p>
            <a:pPr lvl="0" algn="l" rtl="0">
              <a:lnSpc>
                <a:spcPct val="150000"/>
              </a:lnSpc>
            </a:pPr>
            <a:r>
              <a:rPr lang="en-US" dirty="0"/>
              <a:t>Pelvic examination</a:t>
            </a:r>
          </a:p>
          <a:p>
            <a:pPr lvl="0" algn="l" rtl="0">
              <a:lnSpc>
                <a:spcPct val="150000"/>
              </a:lnSpc>
            </a:pPr>
            <a:r>
              <a:rPr lang="en-US" dirty="0"/>
              <a:t>Inspection. The premium is examined for lacerations and ask the patient to cough or to strain to know the type of </a:t>
            </a:r>
            <a:r>
              <a:rPr lang="en-US" dirty="0" smtClean="0"/>
              <a:t>prolapse</a:t>
            </a:r>
            <a:endParaRPr lang="en-US" dirty="0"/>
          </a:p>
        </p:txBody>
      </p:sp>
      <p:sp>
        <p:nvSpPr>
          <p:cNvPr id="2" name="Title 1"/>
          <p:cNvSpPr>
            <a:spLocks noGrp="1"/>
          </p:cNvSpPr>
          <p:nvPr>
            <p:ph type="title"/>
          </p:nvPr>
        </p:nvSpPr>
        <p:spPr/>
        <p:txBody>
          <a:bodyPr>
            <a:normAutofit/>
          </a:bodyPr>
          <a:lstStyle/>
          <a:p>
            <a:pPr lvl="0" algn="l"/>
            <a:r>
              <a:rPr lang="en-US" b="1" dirty="0" smtClean="0"/>
              <a:t>Signs:</a:t>
            </a:r>
            <a:endParaRPr lang="ar-E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214422"/>
            <a:ext cx="7772400" cy="1928825"/>
          </a:xfrm>
        </p:spPr>
        <p:txBody>
          <a:bodyPr>
            <a:prstTxWarp prst="textArchUp">
              <a:avLst/>
            </a:prstTxWarp>
            <a:normAutofit/>
          </a:bodyPr>
          <a:lstStyle/>
          <a:p>
            <a:pPr algn="ctr" rtl="0"/>
            <a:r>
              <a:rPr lang="en-US" sz="72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latin typeface="+mn-lt"/>
                <a:ea typeface="+mn-ea"/>
                <a:cs typeface="+mn-cs"/>
              </a:rPr>
              <a:t>Genital </a:t>
            </a:r>
            <a:r>
              <a:rPr lang="en-US" sz="72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latin typeface="+mn-lt"/>
                <a:ea typeface="+mn-ea"/>
                <a:cs typeface="+mn-cs"/>
              </a:rPr>
              <a:t>Prolapse</a:t>
            </a:r>
            <a:endParaRPr lang="en-US" sz="72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latin typeface="+mn-lt"/>
              <a:ea typeface="+mn-ea"/>
              <a:cs typeface="+mn-cs"/>
            </a:endParaRPr>
          </a:p>
        </p:txBody>
      </p:sp>
      <p:sp>
        <p:nvSpPr>
          <p:cNvPr id="3" name="Subtitle 2"/>
          <p:cNvSpPr>
            <a:spLocks noGrp="1"/>
          </p:cNvSpPr>
          <p:nvPr>
            <p:ph type="subTitle" idx="1"/>
          </p:nvPr>
        </p:nvSpPr>
        <p:spPr>
          <a:xfrm>
            <a:off x="1371600" y="2214554"/>
            <a:ext cx="6400800" cy="2714644"/>
          </a:xfrm>
        </p:spPr>
        <p:txBody>
          <a:bodyPr/>
          <a:lstStyle/>
          <a:p>
            <a:pPr algn="ctr"/>
            <a:r>
              <a:rPr lang="en-US" sz="66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By</a:t>
            </a:r>
            <a:endPar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p>
            <a:endParaRPr lang="ar-EG" dirty="0"/>
          </a:p>
        </p:txBody>
      </p:sp>
      <p:sp>
        <p:nvSpPr>
          <p:cNvPr id="7" name="Rectangle 6"/>
          <p:cNvSpPr/>
          <p:nvPr/>
        </p:nvSpPr>
        <p:spPr>
          <a:xfrm>
            <a:off x="642910" y="3214686"/>
            <a:ext cx="7963432" cy="1643074"/>
          </a:xfrm>
          <a:prstGeom prst="rect">
            <a:avLst/>
          </a:prstGeom>
          <a:noFill/>
        </p:spPr>
        <p:txBody>
          <a:bodyPr wrap="square" lIns="91440" tIns="45720" rIns="91440" bIns="45720">
            <a:prstTxWarp prst="textArchDown">
              <a:avLst/>
            </a:prstTxWarp>
            <a:spAutoFit/>
          </a:bodyPr>
          <a:lstStyle/>
          <a:p>
            <a:pPr algn="ctr"/>
            <a:r>
              <a:rPr lang="en-US" sz="5000" b="1" i="1" cap="none" spc="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Nawal</a:t>
            </a:r>
            <a:r>
              <a:rPr lang="en-US" sz="50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 </a:t>
            </a:r>
            <a:r>
              <a:rPr lang="en-US" sz="5000" b="1" i="1" cap="none" spc="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Kamal</a:t>
            </a:r>
            <a:r>
              <a:rPr lang="en-US" sz="50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 </a:t>
            </a:r>
            <a:r>
              <a:rPr lang="en-US" sz="5000" b="1" i="1" cap="none" spc="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Abd</a:t>
            </a:r>
            <a:r>
              <a:rPr lang="en-US" sz="50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 El </a:t>
            </a:r>
            <a:r>
              <a:rPr lang="en-US" sz="5000" b="1" i="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Khalek</a:t>
            </a:r>
            <a:endParaRPr lang="ar-EG" sz="5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endParaRPr>
          </a:p>
        </p:txBody>
      </p:sp>
      <p:pic>
        <p:nvPicPr>
          <p:cNvPr id="6" name="Picture 2" descr="D:\img_1376585542_793(1).gif"/>
          <p:cNvPicPr>
            <a:picLocks noChangeAspect="1" noChangeArrowheads="1" noCrop="1"/>
          </p:cNvPicPr>
          <p:nvPr/>
        </p:nvPicPr>
        <p:blipFill>
          <a:blip r:embed="rId2"/>
          <a:srcRect/>
          <a:stretch>
            <a:fillRect/>
          </a:stretch>
        </p:blipFill>
        <p:spPr bwMode="auto">
          <a:xfrm>
            <a:off x="2643174" y="5715000"/>
            <a:ext cx="4143404" cy="1143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71500"/>
            <a:ext cx="8072438" cy="5554663"/>
          </a:xfrm>
        </p:spPr>
        <p:txBody>
          <a:bodyPr>
            <a:normAutofit/>
          </a:bodyPr>
          <a:lstStyle/>
          <a:p>
            <a:pPr lvl="0" algn="l" rtl="0">
              <a:lnSpc>
                <a:spcPct val="150000"/>
              </a:lnSpc>
            </a:pPr>
            <a:r>
              <a:rPr lang="en-US" dirty="0" smtClean="0"/>
              <a:t>Digital palpation to confirm the nature of prolapse</a:t>
            </a:r>
          </a:p>
          <a:p>
            <a:pPr lvl="0" algn="l" rtl="0">
              <a:lnSpc>
                <a:spcPct val="150000"/>
              </a:lnSpc>
            </a:pPr>
            <a:r>
              <a:rPr lang="en-US" dirty="0" smtClean="0"/>
              <a:t>Bimanual examination to detect retroversion or pelvic mass</a:t>
            </a:r>
          </a:p>
          <a:p>
            <a:pPr lvl="0" algn="l" rtl="0">
              <a:lnSpc>
                <a:spcPct val="150000"/>
              </a:lnSpc>
            </a:pPr>
            <a:r>
              <a:rPr lang="en-US" dirty="0" smtClean="0"/>
              <a:t>Speculum examination to exclude lesion in the cervix</a:t>
            </a:r>
          </a:p>
          <a:p>
            <a:pPr lvl="0" algn="l" rtl="0">
              <a:lnSpc>
                <a:spcPct val="150000"/>
              </a:lnSpc>
            </a:pPr>
            <a:r>
              <a:rPr lang="en-US" dirty="0" smtClean="0"/>
              <a:t>Rectal examination must be done to confirm the diagnosis</a:t>
            </a:r>
          </a:p>
          <a:p>
            <a:endParaRPr lang="ar-EG" dirty="0" smtClean="0"/>
          </a:p>
          <a:p>
            <a:endParaRPr lang="ar-EG"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329642" cy="5000660"/>
          </a:xfrm>
        </p:spPr>
        <p:txBody>
          <a:bodyPr>
            <a:normAutofit fontScale="92500" lnSpcReduction="10000"/>
          </a:bodyPr>
          <a:lstStyle/>
          <a:p>
            <a:pPr algn="l" rtl="0">
              <a:lnSpc>
                <a:spcPct val="160000"/>
              </a:lnSpc>
            </a:pPr>
            <a:r>
              <a:rPr lang="en-US" dirty="0" smtClean="0"/>
              <a:t>The </a:t>
            </a:r>
            <a:r>
              <a:rPr lang="en-US" dirty="0"/>
              <a:t>treatment is prophylactic, palliative and surgical</a:t>
            </a:r>
          </a:p>
          <a:p>
            <a:pPr lvl="0" algn="l" rtl="0">
              <a:lnSpc>
                <a:spcPct val="160000"/>
              </a:lnSpc>
              <a:buNone/>
            </a:pPr>
            <a:r>
              <a:rPr lang="en-US" b="1" dirty="0" smtClean="0"/>
              <a:t>A- Prophylactic </a:t>
            </a:r>
            <a:r>
              <a:rPr lang="en-US" b="1" dirty="0"/>
              <a:t>treatment:</a:t>
            </a:r>
            <a:endParaRPr lang="en-US" dirty="0"/>
          </a:p>
          <a:p>
            <a:pPr lvl="0" algn="l" rtl="0">
              <a:lnSpc>
                <a:spcPct val="160000"/>
              </a:lnSpc>
              <a:buNone/>
            </a:pPr>
            <a:r>
              <a:rPr lang="en-US" b="1" dirty="0" smtClean="0"/>
              <a:t>1- Before </a:t>
            </a:r>
            <a:r>
              <a:rPr lang="en-US" b="1" dirty="0"/>
              <a:t>labor:</a:t>
            </a:r>
            <a:r>
              <a:rPr lang="en-US" dirty="0"/>
              <a:t> The pelvic floor should be both strong and elastic. It is strong to help internal rotation of the fetal head in the second stage of labor and is elastic, so that the baby can pass without causing trauma to the pelvic floor.</a:t>
            </a:r>
          </a:p>
          <a:p>
            <a:pPr algn="l"/>
            <a:endParaRPr lang="ar-EG" dirty="0"/>
          </a:p>
        </p:txBody>
      </p:sp>
      <p:sp>
        <p:nvSpPr>
          <p:cNvPr id="2" name="Title 1"/>
          <p:cNvSpPr>
            <a:spLocks noGrp="1"/>
          </p:cNvSpPr>
          <p:nvPr>
            <p:ph type="title"/>
          </p:nvPr>
        </p:nvSpPr>
        <p:spPr/>
        <p:txBody>
          <a:bodyPr>
            <a:normAutofit/>
          </a:bodyPr>
          <a:lstStyle/>
          <a:p>
            <a:pPr algn="l"/>
            <a:r>
              <a:rPr lang="en-US" b="1" dirty="0" smtClean="0"/>
              <a:t>Treatment:</a:t>
            </a:r>
            <a:endParaRPr lang="ar-EG"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5000660"/>
          </a:xfrm>
        </p:spPr>
        <p:txBody>
          <a:bodyPr>
            <a:normAutofit lnSpcReduction="10000"/>
          </a:bodyPr>
          <a:lstStyle/>
          <a:p>
            <a:pPr lvl="0" algn="just" rtl="0">
              <a:lnSpc>
                <a:spcPct val="150000"/>
              </a:lnSpc>
            </a:pPr>
            <a:r>
              <a:rPr lang="en-US" dirty="0" smtClean="0"/>
              <a:t>Avoid </a:t>
            </a:r>
            <a:r>
              <a:rPr lang="en-US" dirty="0"/>
              <a:t>the factors which predispose to prolapse as straining during the first stage (before full cervical dilatation)</a:t>
            </a:r>
          </a:p>
          <a:p>
            <a:pPr lvl="0" algn="just" rtl="0">
              <a:lnSpc>
                <a:spcPct val="150000"/>
              </a:lnSpc>
            </a:pPr>
            <a:r>
              <a:rPr lang="en-US" dirty="0"/>
              <a:t>Avoid the application of forceps before full cervical dilatation</a:t>
            </a:r>
          </a:p>
          <a:p>
            <a:pPr lvl="0" algn="just" rtl="0">
              <a:lnSpc>
                <a:spcPct val="150000"/>
              </a:lnSpc>
            </a:pPr>
            <a:r>
              <a:rPr lang="en-US" dirty="0"/>
              <a:t>Episiotomy should be done when indicated to avoid hidden perineal lacerations</a:t>
            </a:r>
          </a:p>
          <a:p>
            <a:pPr lvl="0" algn="just" rtl="0">
              <a:lnSpc>
                <a:spcPct val="150000"/>
              </a:lnSpc>
            </a:pPr>
            <a:r>
              <a:rPr lang="en-US" dirty="0"/>
              <a:t>Avoid </a:t>
            </a:r>
            <a:r>
              <a:rPr lang="en-US" dirty="0" err="1"/>
              <a:t>fundal</a:t>
            </a:r>
            <a:r>
              <a:rPr lang="en-US" dirty="0"/>
              <a:t> pressure to deliver the placenta.</a:t>
            </a:r>
          </a:p>
          <a:p>
            <a:pPr algn="just">
              <a:lnSpc>
                <a:spcPct val="150000"/>
              </a:lnSpc>
            </a:pPr>
            <a:endParaRPr lang="ar-EG" dirty="0"/>
          </a:p>
        </p:txBody>
      </p:sp>
      <p:sp>
        <p:nvSpPr>
          <p:cNvPr id="2" name="Title 1"/>
          <p:cNvSpPr>
            <a:spLocks noGrp="1"/>
          </p:cNvSpPr>
          <p:nvPr>
            <p:ph type="title"/>
          </p:nvPr>
        </p:nvSpPr>
        <p:spPr/>
        <p:txBody>
          <a:bodyPr>
            <a:normAutofit/>
          </a:bodyPr>
          <a:lstStyle/>
          <a:p>
            <a:pPr lvl="0" algn="l" rtl="0">
              <a:lnSpc>
                <a:spcPct val="150000"/>
              </a:lnSpc>
            </a:pPr>
            <a:r>
              <a:rPr lang="en-US" b="1" dirty="0" smtClean="0"/>
              <a:t>During labor:</a:t>
            </a:r>
            <a:endParaRPr lang="ar-EG"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l" rtl="0">
              <a:lnSpc>
                <a:spcPct val="150000"/>
              </a:lnSpc>
            </a:pPr>
            <a:r>
              <a:rPr lang="en-US" dirty="0" smtClean="0"/>
              <a:t>Any </a:t>
            </a:r>
            <a:r>
              <a:rPr lang="en-US" dirty="0"/>
              <a:t>perineal or vaginal tears must be repaired immediately after delivery </a:t>
            </a:r>
          </a:p>
          <a:p>
            <a:pPr lvl="0" algn="l" rtl="0">
              <a:lnSpc>
                <a:spcPct val="150000"/>
              </a:lnSpc>
            </a:pPr>
            <a:r>
              <a:rPr lang="en-US" dirty="0"/>
              <a:t>Encourage pelvic floor exercises and other postnatal ex's</a:t>
            </a:r>
          </a:p>
          <a:p>
            <a:pPr lvl="0" algn="l" rtl="0">
              <a:lnSpc>
                <a:spcPct val="150000"/>
              </a:lnSpc>
            </a:pPr>
            <a:r>
              <a:rPr lang="en-US" dirty="0"/>
              <a:t>The patient is asked to lie on her abdomen for one hour daily</a:t>
            </a:r>
          </a:p>
          <a:p>
            <a:endParaRPr lang="ar-EG" dirty="0"/>
          </a:p>
        </p:txBody>
      </p:sp>
      <p:sp>
        <p:nvSpPr>
          <p:cNvPr id="2" name="Title 1"/>
          <p:cNvSpPr>
            <a:spLocks noGrp="1"/>
          </p:cNvSpPr>
          <p:nvPr>
            <p:ph type="title"/>
          </p:nvPr>
        </p:nvSpPr>
        <p:spPr/>
        <p:txBody>
          <a:bodyPr>
            <a:normAutofit/>
          </a:bodyPr>
          <a:lstStyle/>
          <a:p>
            <a:pPr lvl="0" algn="l" rtl="0"/>
            <a:r>
              <a:rPr lang="en-US" b="1" dirty="0" smtClean="0"/>
              <a:t>After labor:</a:t>
            </a:r>
            <a:endParaRPr lang="ar-EG"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rtl="0">
              <a:lnSpc>
                <a:spcPct val="150000"/>
              </a:lnSpc>
            </a:pPr>
            <a:r>
              <a:rPr lang="en-US" dirty="0" smtClean="0"/>
              <a:t>Prevent puerperal constipation in order to avoid strong bearing down efforts while the supporting ligaments of the uterus are lax</a:t>
            </a:r>
          </a:p>
          <a:p>
            <a:pPr lvl="0" algn="just" rtl="0">
              <a:lnSpc>
                <a:spcPct val="150000"/>
              </a:lnSpc>
            </a:pPr>
            <a:r>
              <a:rPr lang="en-US" dirty="0" smtClean="0"/>
              <a:t>If prolapse is detected during the </a:t>
            </a:r>
            <a:r>
              <a:rPr lang="en-US" dirty="0" err="1" smtClean="0"/>
              <a:t>puerperium</a:t>
            </a:r>
            <a:r>
              <a:rPr lang="en-US" dirty="0" smtClean="0"/>
              <a:t> a ring pessary is applied for 3 months</a:t>
            </a:r>
          </a:p>
          <a:p>
            <a:pPr lvl="0" algn="just" rtl="0">
              <a:lnSpc>
                <a:spcPct val="150000"/>
              </a:lnSpc>
            </a:pPr>
            <a:r>
              <a:rPr lang="en-US" dirty="0" smtClean="0"/>
              <a:t>Proper spacing of pregnancies</a:t>
            </a:r>
          </a:p>
          <a:p>
            <a:pPr algn="l" rtl="0"/>
            <a:endParaRPr lang="ar-EG" dirty="0"/>
          </a:p>
        </p:txBody>
      </p:sp>
      <p:sp>
        <p:nvSpPr>
          <p:cNvPr id="2" name="Title 1"/>
          <p:cNvSpPr>
            <a:spLocks noGrp="1"/>
          </p:cNvSpPr>
          <p:nvPr>
            <p:ph type="title"/>
          </p:nvPr>
        </p:nvSpPr>
        <p:spPr/>
        <p:txBody>
          <a:bodyPr/>
          <a:lstStyle/>
          <a:p>
            <a:endParaRPr lang="ar-EG"/>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329642" cy="5143536"/>
          </a:xfrm>
        </p:spPr>
        <p:txBody>
          <a:bodyPr>
            <a:noAutofit/>
          </a:bodyPr>
          <a:lstStyle/>
          <a:p>
            <a:pPr lvl="0" algn="just" rtl="0">
              <a:lnSpc>
                <a:spcPct val="160000"/>
              </a:lnSpc>
            </a:pPr>
            <a:r>
              <a:rPr lang="en-US" sz="3200" dirty="0" smtClean="0"/>
              <a:t>Palliative </a:t>
            </a:r>
            <a:r>
              <a:rPr lang="en-US" sz="3200" dirty="0"/>
              <a:t>treatment by wearing a pessary is indicated in the following conditions:</a:t>
            </a:r>
          </a:p>
          <a:p>
            <a:pPr lvl="0" algn="just" rtl="0">
              <a:lnSpc>
                <a:spcPct val="160000"/>
              </a:lnSpc>
            </a:pPr>
            <a:r>
              <a:rPr lang="en-US" sz="3200" dirty="0"/>
              <a:t>Slight degrees of prolapse in young patients. Operation should be postponed until she completes her family</a:t>
            </a:r>
            <a:r>
              <a:rPr lang="en-US" sz="3200" dirty="0" smtClean="0"/>
              <a:t>.</a:t>
            </a:r>
            <a:endParaRPr lang="en-US" sz="3200" dirty="0"/>
          </a:p>
        </p:txBody>
      </p:sp>
      <p:sp>
        <p:nvSpPr>
          <p:cNvPr id="2" name="Title 1"/>
          <p:cNvSpPr>
            <a:spLocks noGrp="1"/>
          </p:cNvSpPr>
          <p:nvPr>
            <p:ph type="title"/>
          </p:nvPr>
        </p:nvSpPr>
        <p:spPr/>
        <p:txBody>
          <a:bodyPr>
            <a:normAutofit fontScale="90000"/>
          </a:bodyPr>
          <a:lstStyle/>
          <a:p>
            <a:pPr lvl="0" algn="l" rtl="0"/>
            <a:r>
              <a:rPr lang="en-US" b="1" dirty="0" smtClean="0"/>
              <a:t>B- Palliative or pessary treatment:</a:t>
            </a:r>
            <a:endParaRPr lang="ar-EG"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lgn="just" rtl="0">
              <a:lnSpc>
                <a:spcPct val="160000"/>
              </a:lnSpc>
            </a:pPr>
            <a:r>
              <a:rPr lang="en-US" sz="3200" dirty="0" smtClean="0"/>
              <a:t>Prolapse </a:t>
            </a:r>
            <a:r>
              <a:rPr lang="en-US" sz="3200" dirty="0"/>
              <a:t>of the uterus in early pregnancy. The pessary is worn until the end of the fourth month until size of the uterus will be sufficient to prevent its descent.</a:t>
            </a:r>
          </a:p>
          <a:p>
            <a:endParaRPr lang="ar-EG" sz="2800" dirty="0"/>
          </a:p>
        </p:txBody>
      </p:sp>
      <p:sp>
        <p:nvSpPr>
          <p:cNvPr id="2" name="Title 1"/>
          <p:cNvSpPr>
            <a:spLocks noGrp="1"/>
          </p:cNvSpPr>
          <p:nvPr>
            <p:ph type="title"/>
          </p:nvPr>
        </p:nvSpPr>
        <p:spPr/>
        <p:txBody>
          <a:bodyPr>
            <a:normAutofit fontScale="90000"/>
          </a:bodyPr>
          <a:lstStyle/>
          <a:p>
            <a:pPr lvl="0" algn="l" rtl="0"/>
            <a:r>
              <a:rPr lang="en-US" b="1" dirty="0" smtClean="0"/>
              <a:t>B- Palliative or pessary treatment:</a:t>
            </a:r>
            <a:endParaRPr lang="ar-EG"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lgn="just" rtl="0">
              <a:lnSpc>
                <a:spcPct val="150000"/>
              </a:lnSpc>
            </a:pPr>
            <a:r>
              <a:rPr lang="en-US" sz="3000" dirty="0" smtClean="0"/>
              <a:t>Prolapse detected in the </a:t>
            </a:r>
            <a:r>
              <a:rPr lang="en-US" sz="3000" dirty="0" err="1" smtClean="0"/>
              <a:t>puerperium</a:t>
            </a:r>
            <a:r>
              <a:rPr lang="en-US" sz="3000" dirty="0" smtClean="0"/>
              <a:t>.</a:t>
            </a:r>
          </a:p>
          <a:p>
            <a:pPr lvl="0" algn="just" rtl="0">
              <a:lnSpc>
                <a:spcPct val="150000"/>
              </a:lnSpc>
            </a:pPr>
            <a:r>
              <a:rPr lang="en-US" sz="3000" dirty="0" smtClean="0"/>
              <a:t> Contraindications to operations as lactation, severe cough, or patients refusing surgical repair.</a:t>
            </a:r>
          </a:p>
          <a:p>
            <a:pPr lvl="0" algn="just" rtl="0">
              <a:lnSpc>
                <a:spcPct val="150000"/>
              </a:lnSpc>
            </a:pPr>
            <a:r>
              <a:rPr lang="en-US" sz="3000" dirty="0" smtClean="0"/>
              <a:t>Bad surgical risks as old patient with advanced diabetes or severe   hypertension.</a:t>
            </a:r>
          </a:p>
          <a:p>
            <a:endParaRPr lang="ar-EG" dirty="0"/>
          </a:p>
        </p:txBody>
      </p:sp>
      <p:sp>
        <p:nvSpPr>
          <p:cNvPr id="2" name="Title 1"/>
          <p:cNvSpPr>
            <a:spLocks noGrp="1"/>
          </p:cNvSpPr>
          <p:nvPr>
            <p:ph type="title"/>
          </p:nvPr>
        </p:nvSpPr>
        <p:spPr/>
        <p:txBody>
          <a:bodyPr/>
          <a:lstStyle/>
          <a:p>
            <a:endParaRPr lang="ar-EG"/>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0">
              <a:lnSpc>
                <a:spcPct val="150000"/>
              </a:lnSpc>
              <a:buNone/>
            </a:pPr>
            <a:r>
              <a:rPr lang="en-US" sz="3200" dirty="0" smtClean="0"/>
              <a:t>It made of rubber or plastic pessary of suitable size is introduced in the vagina above the level of the </a:t>
            </a:r>
            <a:r>
              <a:rPr lang="en-US" sz="3200" dirty="0" err="1" smtClean="0"/>
              <a:t>levator</a:t>
            </a:r>
            <a:r>
              <a:rPr lang="en-US" sz="3200" dirty="0" smtClean="0"/>
              <a:t> </a:t>
            </a:r>
            <a:r>
              <a:rPr lang="en-US" sz="3200" dirty="0" err="1" smtClean="0"/>
              <a:t>ani</a:t>
            </a:r>
            <a:r>
              <a:rPr lang="en-US" sz="3200" dirty="0" smtClean="0"/>
              <a:t> muscles. It stretches the redundant vaginal wall and prevents descent of the uterus.</a:t>
            </a:r>
          </a:p>
          <a:p>
            <a:endParaRPr lang="ar-EG" dirty="0"/>
          </a:p>
        </p:txBody>
      </p:sp>
      <p:sp>
        <p:nvSpPr>
          <p:cNvPr id="2" name="Title 1"/>
          <p:cNvSpPr>
            <a:spLocks noGrp="1"/>
          </p:cNvSpPr>
          <p:nvPr>
            <p:ph type="title"/>
          </p:nvPr>
        </p:nvSpPr>
        <p:spPr/>
        <p:txBody>
          <a:bodyPr>
            <a:normAutofit/>
          </a:bodyPr>
          <a:lstStyle/>
          <a:p>
            <a:pPr algn="l"/>
            <a:r>
              <a:rPr lang="en-US" b="1" dirty="0" smtClean="0"/>
              <a:t>The ring pessary</a:t>
            </a:r>
            <a:r>
              <a:rPr lang="en-US" dirty="0" smtClean="0"/>
              <a:t>: </a:t>
            </a:r>
            <a:endParaRPr lang="ar-EG"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0">
              <a:lnSpc>
                <a:spcPct val="150000"/>
              </a:lnSpc>
              <a:buNone/>
            </a:pPr>
            <a:r>
              <a:rPr lang="en-US" sz="3600" dirty="0" smtClean="0"/>
              <a:t>It is used when ring pessary cannot be retained in the vagina. Because patient's pelvic floor are so weak or lacerated or when there is congenital prolapse</a:t>
            </a:r>
          </a:p>
          <a:p>
            <a:endParaRPr lang="ar-EG" dirty="0"/>
          </a:p>
        </p:txBody>
      </p:sp>
      <p:sp>
        <p:nvSpPr>
          <p:cNvPr id="2" name="Title 1"/>
          <p:cNvSpPr>
            <a:spLocks noGrp="1"/>
          </p:cNvSpPr>
          <p:nvPr>
            <p:ph type="title"/>
          </p:nvPr>
        </p:nvSpPr>
        <p:spPr/>
        <p:txBody>
          <a:bodyPr>
            <a:normAutofit/>
          </a:bodyPr>
          <a:lstStyle/>
          <a:p>
            <a:pPr algn="l"/>
            <a:r>
              <a:rPr lang="en-US" b="1" dirty="0" smtClean="0"/>
              <a:t>The "cup and stem" pessary</a:t>
            </a:r>
            <a:r>
              <a:rPr lang="en-US" dirty="0" smtClean="0"/>
              <a:t>: </a:t>
            </a:r>
            <a:endParaRPr lang="ar-E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5143536"/>
          </a:xfrm>
        </p:spPr>
        <p:txBody>
          <a:bodyPr>
            <a:normAutofit/>
          </a:bodyPr>
          <a:lstStyle/>
          <a:p>
            <a:pPr algn="just" rtl="0">
              <a:lnSpc>
                <a:spcPct val="150000"/>
              </a:lnSpc>
            </a:pPr>
            <a:r>
              <a:rPr lang="en-US" sz="3600" dirty="0" smtClean="0">
                <a:latin typeface="Times New Roman" pitchFamily="18" charset="0"/>
                <a:cs typeface="Times New Roman" pitchFamily="18" charset="0"/>
              </a:rPr>
              <a:t>Introduction</a:t>
            </a:r>
            <a:endParaRPr lang="en-US" sz="3600" dirty="0">
              <a:latin typeface="Times New Roman" pitchFamily="18" charset="0"/>
              <a:cs typeface="Times New Roman" pitchFamily="18" charset="0"/>
            </a:endParaRPr>
          </a:p>
          <a:p>
            <a:pPr algn="just" rtl="0">
              <a:lnSpc>
                <a:spcPct val="150000"/>
              </a:lnSpc>
            </a:pPr>
            <a:r>
              <a:rPr lang="en-US" sz="3600" dirty="0" smtClean="0">
                <a:latin typeface="Times New Roman" pitchFamily="18" charset="0"/>
                <a:cs typeface="Times New Roman" pitchFamily="18" charset="0"/>
              </a:rPr>
              <a:t>Definition</a:t>
            </a:r>
          </a:p>
          <a:p>
            <a:pPr lvl="0" algn="l" rtl="0">
              <a:lnSpc>
                <a:spcPct val="150000"/>
              </a:lnSpc>
            </a:pPr>
            <a:r>
              <a:rPr lang="en-US" sz="3600" dirty="0" smtClean="0">
                <a:latin typeface="Times New Roman" pitchFamily="18" charset="0"/>
                <a:cs typeface="Times New Roman" pitchFamily="18" charset="0"/>
              </a:rPr>
              <a:t>Types</a:t>
            </a:r>
            <a:r>
              <a:rPr lang="en-US" sz="3600" dirty="0">
                <a:latin typeface="Times New Roman" pitchFamily="18" charset="0"/>
                <a:cs typeface="Times New Roman" pitchFamily="18" charset="0"/>
              </a:rPr>
              <a:t>:</a:t>
            </a:r>
          </a:p>
          <a:p>
            <a:pPr marL="1169988" lvl="0" indent="-360363" algn="l" rtl="0">
              <a:lnSpc>
                <a:spcPct val="150000"/>
              </a:lnSpc>
            </a:pPr>
            <a:r>
              <a:rPr lang="en-US" sz="3600" dirty="0">
                <a:latin typeface="Times New Roman" pitchFamily="18" charset="0"/>
                <a:cs typeface="Times New Roman" pitchFamily="18" charset="0"/>
              </a:rPr>
              <a:t>Uterine prolapse</a:t>
            </a:r>
          </a:p>
          <a:p>
            <a:pPr marL="1169988" lvl="0" indent="-360363" algn="l" rtl="0">
              <a:lnSpc>
                <a:spcPct val="150000"/>
              </a:lnSpc>
            </a:pPr>
            <a:r>
              <a:rPr lang="en-US" sz="3600" dirty="0">
                <a:latin typeface="Times New Roman" pitchFamily="18" charset="0"/>
                <a:cs typeface="Times New Roman" pitchFamily="18" charset="0"/>
              </a:rPr>
              <a:t>Vaginal prolapse</a:t>
            </a:r>
          </a:p>
          <a:p>
            <a:pPr algn="just" rtl="0"/>
            <a:endParaRPr lang="en-US" sz="3600" dirty="0">
              <a:cs typeface="+mj-cs"/>
            </a:endParaRPr>
          </a:p>
          <a:p>
            <a:endParaRPr lang="ar-EG" dirty="0"/>
          </a:p>
        </p:txBody>
      </p:sp>
      <p:sp>
        <p:nvSpPr>
          <p:cNvPr id="2" name="Title 1"/>
          <p:cNvSpPr>
            <a:spLocks noGrp="1"/>
          </p:cNvSpPr>
          <p:nvPr>
            <p:ph type="title"/>
          </p:nvPr>
        </p:nvSpPr>
        <p:spPr>
          <a:xfrm>
            <a:off x="428596" y="357166"/>
            <a:ext cx="8229600" cy="1000124"/>
          </a:xfrm>
        </p:spPr>
        <p:txBody>
          <a:bodyPr>
            <a:normAutofit/>
          </a:bodyPr>
          <a:lstStyle/>
          <a:p>
            <a:pPr algn="l"/>
            <a:r>
              <a:rPr lang="en-US" b="1" dirty="0" smtClean="0">
                <a:solidFill>
                  <a:schemeClr val="accent2"/>
                </a:solidFill>
              </a:rPr>
              <a:t>Out lines:</a:t>
            </a:r>
            <a:endParaRPr lang="ar-EG" dirty="0"/>
          </a:p>
        </p:txBody>
      </p:sp>
      <p:pic>
        <p:nvPicPr>
          <p:cNvPr id="6" name="Picture 2" descr="D:\img_1376585542_793(1).gif"/>
          <p:cNvPicPr>
            <a:picLocks noChangeAspect="1" noChangeArrowheads="1" noCrop="1"/>
          </p:cNvPicPr>
          <p:nvPr/>
        </p:nvPicPr>
        <p:blipFill>
          <a:blip r:embed="rId2"/>
          <a:srcRect/>
          <a:stretch>
            <a:fillRect/>
          </a:stretch>
        </p:blipFill>
        <p:spPr bwMode="auto">
          <a:xfrm>
            <a:off x="6286500" y="5715000"/>
            <a:ext cx="2857500" cy="11430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428596" y="1500174"/>
            <a:ext cx="3143240" cy="3857652"/>
          </a:xfrm>
          <a:prstGeom prst="rect">
            <a:avLst/>
          </a:prstGeom>
          <a:noFill/>
          <a:ln w="9525">
            <a:noFill/>
            <a:miter lim="800000"/>
            <a:headEnd/>
            <a:tailEnd/>
          </a:ln>
        </p:spPr>
      </p:pic>
      <p:sp>
        <p:nvSpPr>
          <p:cNvPr id="2" name="Title 1"/>
          <p:cNvSpPr>
            <a:spLocks noGrp="1"/>
          </p:cNvSpPr>
          <p:nvPr>
            <p:ph type="title"/>
          </p:nvPr>
        </p:nvSpPr>
        <p:spPr/>
        <p:txBody>
          <a:bodyPr/>
          <a:lstStyle/>
          <a:p>
            <a:endParaRPr lang="ar-EG"/>
          </a:p>
        </p:txBody>
      </p:sp>
      <p:pic>
        <p:nvPicPr>
          <p:cNvPr id="5" name="Picture 4"/>
          <p:cNvPicPr/>
          <p:nvPr/>
        </p:nvPicPr>
        <p:blipFill>
          <a:blip r:embed="rId3"/>
          <a:srcRect/>
          <a:stretch>
            <a:fillRect/>
          </a:stretch>
        </p:blipFill>
        <p:spPr bwMode="auto">
          <a:xfrm>
            <a:off x="4214810" y="1928802"/>
            <a:ext cx="4376750"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29196"/>
          </a:xfrm>
        </p:spPr>
        <p:txBody>
          <a:bodyPr>
            <a:normAutofit lnSpcReduction="10000"/>
          </a:bodyPr>
          <a:lstStyle/>
          <a:p>
            <a:pPr lvl="0" algn="just" rtl="0">
              <a:lnSpc>
                <a:spcPct val="150000"/>
              </a:lnSpc>
            </a:pPr>
            <a:r>
              <a:rPr lang="en-US" dirty="0" smtClean="0"/>
              <a:t>The patient is instructed to have a daily vaginal douche</a:t>
            </a:r>
          </a:p>
          <a:p>
            <a:pPr lvl="0" algn="just" rtl="0">
              <a:lnSpc>
                <a:spcPct val="150000"/>
              </a:lnSpc>
            </a:pPr>
            <a:r>
              <a:rPr lang="en-US" dirty="0" smtClean="0"/>
              <a:t>Every month the pessary is removed, cleaned, the vagina examined for any signs of inflammation and the pessary then reintroduced.</a:t>
            </a:r>
          </a:p>
          <a:p>
            <a:pPr lvl="0" algn="just" rtl="0">
              <a:lnSpc>
                <a:spcPct val="150000"/>
              </a:lnSpc>
            </a:pPr>
            <a:r>
              <a:rPr lang="en-US" dirty="0" smtClean="0"/>
              <a:t>If the pessary is made of rubber it should be changed every three months.</a:t>
            </a:r>
            <a:endParaRPr lang="ar-EG" dirty="0"/>
          </a:p>
        </p:txBody>
      </p:sp>
      <p:sp>
        <p:nvSpPr>
          <p:cNvPr id="2" name="Title 1"/>
          <p:cNvSpPr>
            <a:spLocks noGrp="1"/>
          </p:cNvSpPr>
          <p:nvPr>
            <p:ph type="title"/>
          </p:nvPr>
        </p:nvSpPr>
        <p:spPr>
          <a:xfrm>
            <a:off x="457200" y="571480"/>
            <a:ext cx="8229600" cy="846158"/>
          </a:xfrm>
        </p:spPr>
        <p:txBody>
          <a:bodyPr>
            <a:normAutofit fontScale="90000"/>
          </a:bodyPr>
          <a:lstStyle/>
          <a:p>
            <a:pPr algn="l"/>
            <a:r>
              <a:rPr lang="en-US" dirty="0" smtClean="0"/>
              <a:t> </a:t>
            </a:r>
            <a:r>
              <a:rPr lang="en-US" sz="4000" b="1" dirty="0" smtClean="0"/>
              <a:t>Precautions during wearing a pessary:</a:t>
            </a:r>
            <a:endParaRPr lang="ar-EG"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lnSpc>
                <a:spcPct val="150000"/>
              </a:lnSpc>
            </a:pPr>
            <a:r>
              <a:rPr lang="en-US" dirty="0" smtClean="0"/>
              <a:t>It is the curative treatment and indicated only if symptoms are present</a:t>
            </a:r>
          </a:p>
          <a:p>
            <a:pPr algn="just" rtl="0">
              <a:lnSpc>
                <a:spcPct val="150000"/>
              </a:lnSpc>
            </a:pPr>
            <a:r>
              <a:rPr lang="en-US" b="1" dirty="0" smtClean="0"/>
              <a:t>Types of operation:</a:t>
            </a:r>
            <a:r>
              <a:rPr lang="en-US" dirty="0" smtClean="0"/>
              <a:t> </a:t>
            </a:r>
          </a:p>
          <a:p>
            <a:pPr algn="just" rtl="0">
              <a:lnSpc>
                <a:spcPct val="150000"/>
              </a:lnSpc>
            </a:pPr>
            <a:r>
              <a:rPr lang="en-US" dirty="0" smtClean="0"/>
              <a:t>The operation depends upon the type of prolapse and age of the patient:</a:t>
            </a:r>
          </a:p>
          <a:p>
            <a:endParaRPr lang="ar-EG" dirty="0"/>
          </a:p>
        </p:txBody>
      </p:sp>
      <p:sp>
        <p:nvSpPr>
          <p:cNvPr id="2" name="Title 1"/>
          <p:cNvSpPr>
            <a:spLocks noGrp="1"/>
          </p:cNvSpPr>
          <p:nvPr>
            <p:ph type="title"/>
          </p:nvPr>
        </p:nvSpPr>
        <p:spPr/>
        <p:txBody>
          <a:bodyPr>
            <a:normAutofit/>
          </a:bodyPr>
          <a:lstStyle/>
          <a:p>
            <a:pPr lvl="0" algn="l" rtl="0"/>
            <a:r>
              <a:rPr lang="en-US" dirty="0" smtClean="0"/>
              <a:t> C- </a:t>
            </a:r>
            <a:r>
              <a:rPr lang="en-US" b="1" dirty="0" smtClean="0"/>
              <a:t>Surgical treatment:</a:t>
            </a:r>
            <a:endParaRPr lang="ar-EG"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805192"/>
          </a:xfrm>
        </p:spPr>
        <p:txBody>
          <a:bodyPr/>
          <a:lstStyle/>
          <a:p>
            <a:pPr lvl="0" algn="just" rtl="0">
              <a:lnSpc>
                <a:spcPct val="150000"/>
              </a:lnSpc>
            </a:pPr>
            <a:r>
              <a:rPr lang="en-US" sz="3200" dirty="0" err="1" smtClean="0"/>
              <a:t>Cystocele</a:t>
            </a:r>
            <a:r>
              <a:rPr lang="en-US" sz="3200" dirty="0" smtClean="0"/>
              <a:t>: anterior </a:t>
            </a:r>
            <a:r>
              <a:rPr lang="en-US" sz="3200" dirty="0" err="1" smtClean="0"/>
              <a:t>colporrhaphy</a:t>
            </a:r>
            <a:endParaRPr lang="en-US" sz="3200" dirty="0" smtClean="0"/>
          </a:p>
          <a:p>
            <a:pPr lvl="0" algn="just" rtl="0">
              <a:lnSpc>
                <a:spcPct val="150000"/>
              </a:lnSpc>
            </a:pPr>
            <a:r>
              <a:rPr lang="en-US" sz="3200" dirty="0" err="1" smtClean="0"/>
              <a:t>Rectocele:posterior</a:t>
            </a:r>
            <a:r>
              <a:rPr lang="en-US" sz="3200" dirty="0" smtClean="0"/>
              <a:t> </a:t>
            </a:r>
            <a:r>
              <a:rPr lang="en-US" sz="3200" dirty="0" err="1" smtClean="0"/>
              <a:t>colpoperineorrhaphy</a:t>
            </a:r>
            <a:endParaRPr lang="en-US" sz="3200" dirty="0" smtClean="0"/>
          </a:p>
          <a:p>
            <a:pPr lvl="0" algn="just" rtl="0">
              <a:lnSpc>
                <a:spcPct val="150000"/>
              </a:lnSpc>
            </a:pPr>
            <a:r>
              <a:rPr lang="en-US" sz="3200" dirty="0" smtClean="0"/>
              <a:t>Vaginal and uterine prolapse: fothergill (Manchester) operation</a:t>
            </a:r>
          </a:p>
          <a:p>
            <a:endParaRPr lang="ar-EG" dirty="0"/>
          </a:p>
        </p:txBody>
      </p:sp>
      <p:sp>
        <p:nvSpPr>
          <p:cNvPr id="2" name="Title 1"/>
          <p:cNvSpPr>
            <a:spLocks noGrp="1"/>
          </p:cNvSpPr>
          <p:nvPr>
            <p:ph type="title"/>
          </p:nvPr>
        </p:nvSpPr>
        <p:spPr>
          <a:xfrm>
            <a:off x="457200" y="928670"/>
            <a:ext cx="8229600" cy="488968"/>
          </a:xfrm>
        </p:spPr>
        <p:txBody>
          <a:bodyPr>
            <a:normAutofit fontScale="90000"/>
          </a:bodyPr>
          <a:lstStyle/>
          <a:p>
            <a:pPr lvl="0" algn="l" rtl="0"/>
            <a:r>
              <a:rPr lang="en-US" b="1" dirty="0" smtClean="0"/>
              <a:t>Operations for patients in the childbearing period:</a:t>
            </a:r>
            <a:r>
              <a:rPr lang="en-US" dirty="0" smtClean="0"/>
              <a:t/>
            </a:r>
            <a:br>
              <a:rPr lang="en-US" dirty="0" smtClean="0"/>
            </a:br>
            <a:endParaRPr lang="ar-EG"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lgn="just" rtl="0">
              <a:lnSpc>
                <a:spcPct val="150000"/>
              </a:lnSpc>
            </a:pPr>
            <a:r>
              <a:rPr lang="en-US" sz="3200" dirty="0" err="1" smtClean="0"/>
              <a:t>Cystocele</a:t>
            </a:r>
            <a:r>
              <a:rPr lang="en-US" sz="3200" dirty="0" smtClean="0"/>
              <a:t>: anterior </a:t>
            </a:r>
            <a:r>
              <a:rPr lang="en-US" sz="3200" dirty="0" err="1" smtClean="0"/>
              <a:t>colporrhaphy</a:t>
            </a:r>
            <a:endParaRPr lang="en-US" sz="3200" dirty="0" smtClean="0"/>
          </a:p>
          <a:p>
            <a:pPr lvl="0" algn="just" rtl="0">
              <a:lnSpc>
                <a:spcPct val="150000"/>
              </a:lnSpc>
            </a:pPr>
            <a:r>
              <a:rPr lang="en-US" sz="3200" dirty="0" smtClean="0"/>
              <a:t>Rectocele: posterior </a:t>
            </a:r>
            <a:r>
              <a:rPr lang="en-US" sz="3200" dirty="0" err="1" smtClean="0"/>
              <a:t>colpoperineorrhaphy</a:t>
            </a:r>
            <a:endParaRPr lang="en-US" sz="3200" dirty="0" smtClean="0"/>
          </a:p>
          <a:p>
            <a:pPr lvl="0" algn="just" rtl="0">
              <a:lnSpc>
                <a:spcPct val="150000"/>
              </a:lnSpc>
            </a:pPr>
            <a:r>
              <a:rPr lang="en-US" sz="3200" dirty="0" smtClean="0"/>
              <a:t>Vaginal hysterectomy with anterior and posterior repair. Indicated for second and third degree uterine prolapse</a:t>
            </a:r>
          </a:p>
        </p:txBody>
      </p:sp>
      <p:sp>
        <p:nvSpPr>
          <p:cNvPr id="2" name="Title 1"/>
          <p:cNvSpPr>
            <a:spLocks noGrp="1"/>
          </p:cNvSpPr>
          <p:nvPr>
            <p:ph type="title"/>
          </p:nvPr>
        </p:nvSpPr>
        <p:spPr>
          <a:xfrm>
            <a:off x="457200" y="571480"/>
            <a:ext cx="8229600" cy="846158"/>
          </a:xfrm>
        </p:spPr>
        <p:txBody>
          <a:bodyPr>
            <a:normAutofit fontScale="90000"/>
          </a:bodyPr>
          <a:lstStyle/>
          <a:p>
            <a:pPr lvl="0" algn="l" rtl="0"/>
            <a:r>
              <a:rPr lang="en-US" b="1" dirty="0" smtClean="0"/>
              <a:t>Operations for patients after the </a:t>
            </a:r>
            <a:r>
              <a:rPr lang="en-US" b="1" dirty="0" err="1" smtClean="0"/>
              <a:t>meopause</a:t>
            </a:r>
            <a:r>
              <a:rPr lang="en-US" b="1" dirty="0" smtClean="0"/>
              <a:t>:</a:t>
            </a:r>
            <a:r>
              <a:rPr lang="en-US" dirty="0" smtClean="0"/>
              <a:t/>
            </a:r>
            <a:br>
              <a:rPr lang="en-US" dirty="0" smtClean="0"/>
            </a:br>
            <a:r>
              <a:rPr lang="en-US" dirty="0" smtClean="0"/>
              <a:t>`</a:t>
            </a:r>
            <a:endParaRPr lang="ar-EG"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768865"/>
          </a:xfrm>
        </p:spPr>
        <p:txBody>
          <a:bodyPr>
            <a:noAutofit/>
          </a:bodyPr>
          <a:lstStyle/>
          <a:p>
            <a:pPr lvl="0" algn="just" rtl="0">
              <a:lnSpc>
                <a:spcPct val="160000"/>
              </a:lnSpc>
            </a:pPr>
            <a:r>
              <a:rPr lang="en-US" sz="2800" dirty="0" smtClean="0"/>
              <a:t>The operation takes long time</a:t>
            </a:r>
          </a:p>
          <a:p>
            <a:pPr lvl="0" algn="just" rtl="0">
              <a:lnSpc>
                <a:spcPct val="160000"/>
              </a:lnSpc>
            </a:pPr>
            <a:r>
              <a:rPr lang="en-US" sz="2800" dirty="0" smtClean="0"/>
              <a:t>There is excessive blood loss throughout the operation</a:t>
            </a:r>
          </a:p>
          <a:p>
            <a:pPr lvl="0" algn="just" rtl="0">
              <a:lnSpc>
                <a:spcPct val="160000"/>
              </a:lnSpc>
            </a:pPr>
            <a:r>
              <a:rPr lang="en-US" sz="2800" dirty="0" smtClean="0"/>
              <a:t>Injury of urinary bladder, ureter or rectum</a:t>
            </a:r>
          </a:p>
          <a:p>
            <a:pPr lvl="0" algn="just" rtl="0">
              <a:lnSpc>
                <a:spcPct val="160000"/>
              </a:lnSpc>
            </a:pPr>
            <a:r>
              <a:rPr lang="en-US" sz="2800" dirty="0" smtClean="0"/>
              <a:t>High amputation of the cervix may lead to abortion or recurrent preterm labor due to cervical incompetence</a:t>
            </a:r>
          </a:p>
        </p:txBody>
      </p:sp>
      <p:sp>
        <p:nvSpPr>
          <p:cNvPr id="2" name="Title 1"/>
          <p:cNvSpPr>
            <a:spLocks noGrp="1"/>
          </p:cNvSpPr>
          <p:nvPr>
            <p:ph type="title"/>
          </p:nvPr>
        </p:nvSpPr>
        <p:spPr/>
        <p:txBody>
          <a:bodyPr>
            <a:normAutofit/>
          </a:bodyPr>
          <a:lstStyle/>
          <a:p>
            <a:pPr algn="l" rtl="0"/>
            <a:r>
              <a:rPr lang="en-US" b="1" dirty="0" smtClean="0"/>
              <a:t>Complication of the operation:</a:t>
            </a:r>
            <a:endParaRPr lang="ar-EG"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357850"/>
          </a:xfrm>
        </p:spPr>
        <p:txBody>
          <a:bodyPr>
            <a:normAutofit/>
          </a:bodyPr>
          <a:lstStyle/>
          <a:p>
            <a:pPr lvl="0" algn="just" rtl="0">
              <a:lnSpc>
                <a:spcPct val="160000"/>
              </a:lnSpc>
            </a:pPr>
            <a:r>
              <a:rPr lang="en-US" sz="3500" dirty="0" smtClean="0"/>
              <a:t>Subsequent fibrosis in the cervix may lead to infertility, </a:t>
            </a:r>
            <a:r>
              <a:rPr lang="en-US" sz="3500" dirty="0" err="1" smtClean="0"/>
              <a:t>dysmenorrhoea</a:t>
            </a:r>
            <a:r>
              <a:rPr lang="en-US" sz="3500" dirty="0" smtClean="0"/>
              <a:t> failure of the cervix to dilate during labor</a:t>
            </a:r>
          </a:p>
          <a:p>
            <a:pPr lvl="0" algn="just" rtl="0">
              <a:lnSpc>
                <a:spcPct val="160000"/>
              </a:lnSpc>
            </a:pPr>
            <a:r>
              <a:rPr lang="en-US" sz="3500" dirty="0" err="1" smtClean="0"/>
              <a:t>Dyspareunia</a:t>
            </a:r>
            <a:r>
              <a:rPr lang="en-US" sz="3500" dirty="0" smtClean="0"/>
              <a:t> due to narrowing of the vagina or tender scar</a:t>
            </a:r>
          </a:p>
          <a:p>
            <a:pPr algn="just">
              <a:lnSpc>
                <a:spcPct val="160000"/>
              </a:lnSpc>
            </a:pPr>
            <a:endParaRPr lang="ar-EG" dirty="0"/>
          </a:p>
        </p:txBody>
      </p:sp>
      <p:sp>
        <p:nvSpPr>
          <p:cNvPr id="2" name="Title 1"/>
          <p:cNvSpPr>
            <a:spLocks noGrp="1"/>
          </p:cNvSpPr>
          <p:nvPr>
            <p:ph type="title"/>
          </p:nvPr>
        </p:nvSpPr>
        <p:spPr/>
        <p:txBody>
          <a:bodyPr>
            <a:normAutofit/>
          </a:bodyPr>
          <a:lstStyle/>
          <a:p>
            <a:pPr algn="l" rtl="0"/>
            <a:r>
              <a:rPr lang="en-US" b="1" dirty="0" smtClean="0"/>
              <a:t>Complication of the operation:</a:t>
            </a:r>
            <a:endParaRPr lang="ar-EG"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48068"/>
          </a:xfrm>
        </p:spPr>
        <p:txBody>
          <a:bodyPr>
            <a:normAutofit fontScale="92500"/>
          </a:bodyPr>
          <a:lstStyle/>
          <a:p>
            <a:pPr lvl="0" algn="just" rtl="0">
              <a:lnSpc>
                <a:spcPct val="170000"/>
              </a:lnSpc>
            </a:pPr>
            <a:r>
              <a:rPr lang="en-US" sz="3200" dirty="0" smtClean="0"/>
              <a:t>Prepare the woman for surgery by reinforcing the risks and benefits of the surgery</a:t>
            </a:r>
          </a:p>
          <a:p>
            <a:pPr lvl="0" algn="just" rtl="0">
              <a:lnSpc>
                <a:spcPct val="170000"/>
              </a:lnSpc>
            </a:pPr>
            <a:r>
              <a:rPr lang="en-US" sz="3200" dirty="0" smtClean="0"/>
              <a:t>Blood picture</a:t>
            </a:r>
          </a:p>
          <a:p>
            <a:pPr lvl="0" algn="just" rtl="0">
              <a:lnSpc>
                <a:spcPct val="170000"/>
              </a:lnSpc>
            </a:pPr>
            <a:r>
              <a:rPr lang="en-US" sz="3200" dirty="0" smtClean="0"/>
              <a:t>Urine analysis, blood urea, serum </a:t>
            </a:r>
            <a:r>
              <a:rPr lang="en-US" sz="3200" dirty="0" err="1" smtClean="0"/>
              <a:t>creatinine</a:t>
            </a:r>
            <a:r>
              <a:rPr lang="en-US" sz="3200" dirty="0" smtClean="0"/>
              <a:t> and intravenous </a:t>
            </a:r>
            <a:r>
              <a:rPr lang="en-US" sz="3200" dirty="0" err="1" smtClean="0"/>
              <a:t>pyelography</a:t>
            </a:r>
            <a:endParaRPr lang="en-US" sz="3200" dirty="0" smtClean="0"/>
          </a:p>
          <a:p>
            <a:endParaRPr lang="ar-EG" dirty="0"/>
          </a:p>
        </p:txBody>
      </p:sp>
      <p:sp>
        <p:nvSpPr>
          <p:cNvPr id="2" name="Title 1"/>
          <p:cNvSpPr>
            <a:spLocks noGrp="1"/>
          </p:cNvSpPr>
          <p:nvPr>
            <p:ph type="title"/>
          </p:nvPr>
        </p:nvSpPr>
        <p:spPr/>
        <p:txBody>
          <a:bodyPr>
            <a:normAutofit/>
          </a:bodyPr>
          <a:lstStyle/>
          <a:p>
            <a:pPr algn="l" rtl="0"/>
            <a:r>
              <a:rPr lang="en-US" b="1" dirty="0" smtClean="0"/>
              <a:t>Preoperative preparation:</a:t>
            </a:r>
            <a:endParaRPr lang="ar-EG"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19506"/>
          </a:xfrm>
        </p:spPr>
        <p:txBody>
          <a:bodyPr>
            <a:normAutofit fontScale="85000" lnSpcReduction="10000"/>
          </a:bodyPr>
          <a:lstStyle/>
          <a:p>
            <a:pPr lvl="0" algn="just" rtl="0">
              <a:lnSpc>
                <a:spcPct val="170000"/>
              </a:lnSpc>
            </a:pPr>
            <a:r>
              <a:rPr lang="en-US" sz="3000" dirty="0" smtClean="0"/>
              <a:t>Urine analysis, blood urea, serum </a:t>
            </a:r>
            <a:r>
              <a:rPr lang="en-US" sz="3000" dirty="0" err="1" smtClean="0"/>
              <a:t>creatinine</a:t>
            </a:r>
            <a:r>
              <a:rPr lang="en-US" sz="3000" dirty="0" smtClean="0"/>
              <a:t> and intravenous </a:t>
            </a:r>
            <a:r>
              <a:rPr lang="en-US" sz="3000" dirty="0" err="1" smtClean="0"/>
              <a:t>pyelography</a:t>
            </a:r>
            <a:endParaRPr lang="en-US" sz="3000" dirty="0" smtClean="0"/>
          </a:p>
          <a:p>
            <a:pPr lvl="0" algn="just" rtl="0">
              <a:lnSpc>
                <a:spcPct val="170000"/>
              </a:lnSpc>
            </a:pPr>
            <a:r>
              <a:rPr lang="en-US" sz="3000" dirty="0" err="1" smtClean="0"/>
              <a:t>Trophic</a:t>
            </a:r>
            <a:r>
              <a:rPr lang="en-US" sz="3000" dirty="0" smtClean="0"/>
              <a:t> ulcers on the cervix or vagina by inserting a ring pessary</a:t>
            </a:r>
          </a:p>
          <a:p>
            <a:pPr lvl="0" algn="just" rtl="0">
              <a:lnSpc>
                <a:spcPct val="170000"/>
              </a:lnSpc>
            </a:pPr>
            <a:r>
              <a:rPr lang="en-US" sz="3000" dirty="0" smtClean="0"/>
              <a:t>Operation must be done in the post menopausal week to minimize the blood loss and allow healing before next menstruation</a:t>
            </a:r>
          </a:p>
          <a:p>
            <a:endParaRPr lang="ar-EG" dirty="0"/>
          </a:p>
        </p:txBody>
      </p:sp>
      <p:sp>
        <p:nvSpPr>
          <p:cNvPr id="2" name="Title 1"/>
          <p:cNvSpPr>
            <a:spLocks noGrp="1"/>
          </p:cNvSpPr>
          <p:nvPr>
            <p:ph type="title"/>
          </p:nvPr>
        </p:nvSpPr>
        <p:spPr/>
        <p:txBody>
          <a:bodyPr>
            <a:normAutofit/>
          </a:bodyPr>
          <a:lstStyle/>
          <a:p>
            <a:pPr algn="l" rtl="0"/>
            <a:r>
              <a:rPr lang="en-US" b="1" dirty="0" smtClean="0"/>
              <a:t>Preoperative preparation:</a:t>
            </a:r>
            <a:endParaRPr lang="ar-EG"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rtl="0">
              <a:lnSpc>
                <a:spcPct val="150000"/>
              </a:lnSpc>
            </a:pPr>
            <a:r>
              <a:rPr lang="en-US" dirty="0" smtClean="0"/>
              <a:t>Explain that a Foley catheter will be in place for up to one week </a:t>
            </a:r>
          </a:p>
          <a:p>
            <a:pPr lvl="0" algn="just" rtl="0">
              <a:lnSpc>
                <a:spcPct val="150000"/>
              </a:lnSpc>
            </a:pPr>
            <a:r>
              <a:rPr lang="en-US" dirty="0" smtClean="0"/>
              <a:t>Provide home care instructions for the Foley catheter </a:t>
            </a:r>
          </a:p>
          <a:p>
            <a:pPr lvl="0" algn="just" rtl="0">
              <a:lnSpc>
                <a:spcPct val="150000"/>
              </a:lnSpc>
            </a:pPr>
            <a:r>
              <a:rPr lang="en-US" dirty="0" smtClean="0"/>
              <a:t>Ask the woman to clean the perineal area daily with mild soap and water specially around the  catheter</a:t>
            </a:r>
          </a:p>
          <a:p>
            <a:endParaRPr lang="ar-EG" dirty="0"/>
          </a:p>
        </p:txBody>
      </p:sp>
      <p:sp>
        <p:nvSpPr>
          <p:cNvPr id="2" name="Title 1"/>
          <p:cNvSpPr>
            <a:spLocks noGrp="1"/>
          </p:cNvSpPr>
          <p:nvPr>
            <p:ph type="title"/>
          </p:nvPr>
        </p:nvSpPr>
        <p:spPr/>
        <p:txBody>
          <a:bodyPr>
            <a:normAutofit/>
          </a:bodyPr>
          <a:lstStyle/>
          <a:p>
            <a:pPr algn="l" rtl="0"/>
            <a:r>
              <a:rPr lang="en-US" b="1" dirty="0" smtClean="0"/>
              <a:t>Postoperative preparation:</a:t>
            </a:r>
            <a:endParaRPr lang="ar-E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286412"/>
          </a:xfrm>
        </p:spPr>
        <p:txBody>
          <a:bodyPr>
            <a:normAutofit fontScale="77500" lnSpcReduction="20000"/>
          </a:bodyPr>
          <a:lstStyle/>
          <a:p>
            <a:pPr lvl="0" algn="l" rtl="0">
              <a:lnSpc>
                <a:spcPct val="170000"/>
              </a:lnSpc>
            </a:pPr>
            <a:r>
              <a:rPr lang="en-US" sz="4600" dirty="0" smtClean="0">
                <a:latin typeface="Times New Roman" pitchFamily="18" charset="0"/>
                <a:cs typeface="Times New Roman" pitchFamily="18" charset="0"/>
              </a:rPr>
              <a:t>Factors which keep the uterus at its normal position</a:t>
            </a:r>
          </a:p>
          <a:p>
            <a:pPr lvl="0" algn="l" rtl="0">
              <a:lnSpc>
                <a:spcPct val="170000"/>
              </a:lnSpc>
            </a:pPr>
            <a:r>
              <a:rPr lang="en-US" sz="4600" dirty="0" smtClean="0">
                <a:latin typeface="Times New Roman" pitchFamily="18" charset="0"/>
                <a:cs typeface="Times New Roman" pitchFamily="18" charset="0"/>
              </a:rPr>
              <a:t>Etiology of prolapse</a:t>
            </a:r>
          </a:p>
          <a:p>
            <a:pPr lvl="0" algn="l" rtl="0">
              <a:lnSpc>
                <a:spcPct val="170000"/>
              </a:lnSpc>
            </a:pPr>
            <a:r>
              <a:rPr lang="en-US" sz="4600" dirty="0" smtClean="0">
                <a:latin typeface="Times New Roman" pitchFamily="18" charset="0"/>
                <a:cs typeface="Times New Roman" pitchFamily="18" charset="0"/>
              </a:rPr>
              <a:t>Complications of prolapse</a:t>
            </a:r>
          </a:p>
          <a:p>
            <a:pPr lvl="0" algn="l" rtl="0">
              <a:lnSpc>
                <a:spcPct val="170000"/>
              </a:lnSpc>
            </a:pPr>
            <a:r>
              <a:rPr lang="en-US" sz="4600" dirty="0" smtClean="0">
                <a:latin typeface="Times New Roman" pitchFamily="18" charset="0"/>
                <a:cs typeface="Times New Roman" pitchFamily="18" charset="0"/>
              </a:rPr>
              <a:t>Diagnosis</a:t>
            </a:r>
          </a:p>
          <a:p>
            <a:pPr lvl="0" algn="l" rtl="0">
              <a:lnSpc>
                <a:spcPct val="170000"/>
              </a:lnSpc>
            </a:pPr>
            <a:r>
              <a:rPr lang="en-US" sz="4600" dirty="0" smtClean="0">
                <a:latin typeface="Times New Roman" pitchFamily="18" charset="0"/>
                <a:cs typeface="Times New Roman" pitchFamily="18" charset="0"/>
              </a:rPr>
              <a:t>Treatment</a:t>
            </a:r>
          </a:p>
          <a:p>
            <a:pPr algn="just"/>
            <a:endParaRPr lang="ar-EG" dirty="0"/>
          </a:p>
        </p:txBody>
      </p:sp>
      <p:sp>
        <p:nvSpPr>
          <p:cNvPr id="2" name="Title 1"/>
          <p:cNvSpPr>
            <a:spLocks noGrp="1"/>
          </p:cNvSpPr>
          <p:nvPr>
            <p:ph type="title"/>
          </p:nvPr>
        </p:nvSpPr>
        <p:spPr/>
        <p:txBody>
          <a:bodyPr>
            <a:normAutofit fontScale="90000"/>
          </a:bodyPr>
          <a:lstStyle/>
          <a:p>
            <a:pPr algn="l"/>
            <a:r>
              <a:rPr lang="ar-EG" b="1" dirty="0" smtClean="0"/>
              <a:t>        </a:t>
            </a:r>
            <a:r>
              <a:rPr lang="en-US" b="1" dirty="0" smtClean="0"/>
              <a:t>                                  </a:t>
            </a:r>
            <a:r>
              <a:rPr lang="en-US" b="1" dirty="0" smtClean="0">
                <a:solidFill>
                  <a:schemeClr val="accent2"/>
                </a:solidFill>
              </a:rPr>
              <a:t> </a:t>
            </a:r>
            <a:r>
              <a:rPr lang="en-US" sz="3600" b="1" dirty="0" smtClean="0">
                <a:solidFill>
                  <a:schemeClr val="accent2"/>
                </a:solidFill>
              </a:rPr>
              <a:t>cont.</a:t>
            </a:r>
            <a:r>
              <a:rPr lang="ar-EG" b="1" dirty="0" smtClean="0">
                <a:solidFill>
                  <a:schemeClr val="accent2"/>
                </a:solidFill>
              </a:rPr>
              <a:t> </a:t>
            </a:r>
            <a:r>
              <a:rPr lang="en-US" b="1" dirty="0" smtClean="0">
                <a:solidFill>
                  <a:schemeClr val="accent2"/>
                </a:solidFill>
              </a:rPr>
              <a:t>Out lines:</a:t>
            </a:r>
            <a:endParaRPr lang="ar-EG" dirty="0">
              <a:solidFill>
                <a:schemeClr val="accent2"/>
              </a:solidFill>
            </a:endParaRPr>
          </a:p>
        </p:txBody>
      </p:sp>
      <p:pic>
        <p:nvPicPr>
          <p:cNvPr id="6" name="Picture 2" descr="D:\img_1376585542_793(1).gif"/>
          <p:cNvPicPr>
            <a:picLocks noChangeAspect="1" noChangeArrowheads="1" noCrop="1"/>
          </p:cNvPicPr>
          <p:nvPr/>
        </p:nvPicPr>
        <p:blipFill>
          <a:blip r:embed="rId2"/>
          <a:srcRect/>
          <a:stretch>
            <a:fillRect/>
          </a:stretch>
        </p:blipFill>
        <p:spPr bwMode="auto">
          <a:xfrm>
            <a:off x="6286500" y="5715000"/>
            <a:ext cx="2857500" cy="11430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929222"/>
          </a:xfrm>
        </p:spPr>
        <p:txBody>
          <a:bodyPr>
            <a:normAutofit lnSpcReduction="10000"/>
          </a:bodyPr>
          <a:lstStyle/>
          <a:p>
            <a:pPr lvl="0" algn="just" rtl="0">
              <a:lnSpc>
                <a:spcPct val="170000"/>
              </a:lnSpc>
            </a:pPr>
            <a:r>
              <a:rPr lang="en-US" dirty="0" smtClean="0"/>
              <a:t>Instruct the patient to avoid any exercise or heavy lifting </a:t>
            </a:r>
          </a:p>
          <a:p>
            <a:pPr lvl="0" algn="just" rtl="0">
              <a:lnSpc>
                <a:spcPct val="170000"/>
              </a:lnSpc>
            </a:pPr>
            <a:r>
              <a:rPr lang="en-US" dirty="0" smtClean="0"/>
              <a:t>Refrain from intercourse for 6 weeks after her discharge from the hospital</a:t>
            </a:r>
          </a:p>
          <a:p>
            <a:pPr lvl="0" algn="just" rtl="0">
              <a:lnSpc>
                <a:spcPct val="170000"/>
              </a:lnSpc>
            </a:pPr>
            <a:r>
              <a:rPr lang="en-US" dirty="0" smtClean="0"/>
              <a:t>Subsequent to the 6-week follow-up visit, the patient is instructed to progressively return to her usual daily activities.</a:t>
            </a:r>
          </a:p>
          <a:p>
            <a:endParaRPr lang="ar-EG" dirty="0"/>
          </a:p>
        </p:txBody>
      </p:sp>
      <p:sp>
        <p:nvSpPr>
          <p:cNvPr id="2" name="Title 1"/>
          <p:cNvSpPr>
            <a:spLocks noGrp="1"/>
          </p:cNvSpPr>
          <p:nvPr>
            <p:ph type="title"/>
          </p:nvPr>
        </p:nvSpPr>
        <p:spPr/>
        <p:txBody>
          <a:bodyPr>
            <a:normAutofit/>
          </a:bodyPr>
          <a:lstStyle/>
          <a:p>
            <a:pPr algn="l" rtl="0"/>
            <a:r>
              <a:rPr lang="en-US" b="1" dirty="0" smtClean="0"/>
              <a:t>The recovery period</a:t>
            </a:r>
            <a:endParaRPr lang="ar-EG"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lgn="just" rtl="0">
              <a:lnSpc>
                <a:spcPct val="170000"/>
              </a:lnSpc>
            </a:pPr>
            <a:r>
              <a:rPr lang="en-US" dirty="0" smtClean="0"/>
              <a:t>Stress the need to avoid causes of increased intra-abdominal pressure, such as constipation, weight lifting, and cigarette smoking, for at least 3 months.</a:t>
            </a:r>
          </a:p>
          <a:p>
            <a:pPr lvl="0" algn="just" rtl="0">
              <a:lnSpc>
                <a:spcPct val="170000"/>
              </a:lnSpc>
            </a:pPr>
            <a:r>
              <a:rPr lang="en-US" dirty="0" smtClean="0"/>
              <a:t>For postmenopausal patients, recommend continuation of estrogen therapy in order to maintain the integrity of pelvic tissues and to maximize surgical success.</a:t>
            </a:r>
          </a:p>
          <a:p>
            <a:endParaRPr lang="ar-EG" dirty="0"/>
          </a:p>
        </p:txBody>
      </p:sp>
      <p:sp>
        <p:nvSpPr>
          <p:cNvPr id="2" name="Title 1"/>
          <p:cNvSpPr>
            <a:spLocks noGrp="1"/>
          </p:cNvSpPr>
          <p:nvPr>
            <p:ph type="title"/>
          </p:nvPr>
        </p:nvSpPr>
        <p:spPr/>
        <p:txBody>
          <a:bodyPr>
            <a:normAutofit/>
          </a:bodyPr>
          <a:lstStyle/>
          <a:p>
            <a:pPr algn="l" rtl="0"/>
            <a:r>
              <a:rPr lang="en-US" b="1" dirty="0" smtClean="0"/>
              <a:t>The recovery period</a:t>
            </a:r>
            <a:endParaRPr lang="ar-EG"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rtl="0">
              <a:lnSpc>
                <a:spcPct val="170000"/>
              </a:lnSpc>
            </a:pPr>
            <a:r>
              <a:rPr lang="en-US" dirty="0" smtClean="0"/>
              <a:t>If conservative treatment is used, depending on symptoms, instruct patients to remove and clean the pessary and/or to douche weekly with a weak vinegar solution to lessen the chances of complications</a:t>
            </a:r>
          </a:p>
          <a:p>
            <a:endParaRPr lang="ar-EG" dirty="0"/>
          </a:p>
        </p:txBody>
      </p:sp>
      <p:sp>
        <p:nvSpPr>
          <p:cNvPr id="2" name="Title 1"/>
          <p:cNvSpPr>
            <a:spLocks noGrp="1"/>
          </p:cNvSpPr>
          <p:nvPr>
            <p:ph type="title"/>
          </p:nvPr>
        </p:nvSpPr>
        <p:spPr/>
        <p:txBody>
          <a:bodyPr>
            <a:normAutofit/>
          </a:bodyPr>
          <a:lstStyle/>
          <a:p>
            <a:pPr algn="l" rtl="0"/>
            <a:r>
              <a:rPr lang="en-US" b="1" dirty="0" smtClean="0"/>
              <a:t>The recovery period</a:t>
            </a:r>
            <a:endParaRPr lang="ar-EG"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9154" name="Picture 4" descr="60"/>
          <p:cNvPicPr>
            <a:picLocks noChangeAspect="1" noChangeArrowheads="1" noCrop="1"/>
          </p:cNvPicPr>
          <p:nvPr/>
        </p:nvPicPr>
        <p:blipFill>
          <a:blip r:embed="rId2"/>
          <a:srcRect/>
          <a:stretch>
            <a:fillRect/>
          </a:stretch>
        </p:blipFill>
        <p:spPr bwMode="auto">
          <a:xfrm>
            <a:off x="6343650" y="1066800"/>
            <a:ext cx="2728913" cy="3733800"/>
          </a:xfrm>
          <a:prstGeom prst="rect">
            <a:avLst/>
          </a:prstGeom>
          <a:noFill/>
          <a:ln w="9525">
            <a:noFill/>
            <a:miter lim="800000"/>
            <a:headEnd/>
            <a:tailEnd/>
          </a:ln>
        </p:spPr>
      </p:pic>
      <p:pic>
        <p:nvPicPr>
          <p:cNvPr id="49155" name="Picture 5" descr="60"/>
          <p:cNvPicPr>
            <a:picLocks noChangeAspect="1" noChangeArrowheads="1" noCrop="1"/>
          </p:cNvPicPr>
          <p:nvPr/>
        </p:nvPicPr>
        <p:blipFill>
          <a:blip r:embed="rId2"/>
          <a:srcRect/>
          <a:stretch>
            <a:fillRect/>
          </a:stretch>
        </p:blipFill>
        <p:spPr bwMode="auto">
          <a:xfrm>
            <a:off x="381000" y="1066800"/>
            <a:ext cx="2728913" cy="3733800"/>
          </a:xfrm>
          <a:prstGeom prst="rect">
            <a:avLst/>
          </a:prstGeom>
          <a:noFill/>
          <a:ln w="9525">
            <a:noFill/>
            <a:miter lim="800000"/>
            <a:headEnd/>
            <a:tailEnd/>
          </a:ln>
        </p:spPr>
      </p:pic>
      <p:pic>
        <p:nvPicPr>
          <p:cNvPr id="49156" name="Picture 6" descr="449"/>
          <p:cNvPicPr>
            <a:picLocks noChangeAspect="1" noChangeArrowheads="1" noCrop="1"/>
          </p:cNvPicPr>
          <p:nvPr/>
        </p:nvPicPr>
        <p:blipFill>
          <a:blip r:embed="rId3"/>
          <a:srcRect/>
          <a:stretch>
            <a:fillRect/>
          </a:stretch>
        </p:blipFill>
        <p:spPr bwMode="auto">
          <a:xfrm>
            <a:off x="1031875" y="5416550"/>
            <a:ext cx="6934200" cy="1406525"/>
          </a:xfrm>
          <a:prstGeom prst="rect">
            <a:avLst/>
          </a:prstGeom>
          <a:noFill/>
          <a:ln w="9525">
            <a:noFill/>
            <a:miter lim="800000"/>
            <a:headEnd/>
            <a:tailEnd/>
          </a:ln>
        </p:spPr>
      </p:pic>
      <p:pic>
        <p:nvPicPr>
          <p:cNvPr id="49157" name="Picture 7" descr="33"/>
          <p:cNvPicPr>
            <a:picLocks noChangeAspect="1" noChangeArrowheads="1" noCrop="1"/>
          </p:cNvPicPr>
          <p:nvPr/>
        </p:nvPicPr>
        <p:blipFill>
          <a:blip r:embed="rId4"/>
          <a:srcRect/>
          <a:stretch>
            <a:fillRect/>
          </a:stretch>
        </p:blipFill>
        <p:spPr bwMode="auto">
          <a:xfrm>
            <a:off x="8174038" y="5105400"/>
            <a:ext cx="969962" cy="1066800"/>
          </a:xfrm>
          <a:prstGeom prst="rect">
            <a:avLst/>
          </a:prstGeom>
          <a:noFill/>
          <a:ln w="9525">
            <a:noFill/>
            <a:miter lim="800000"/>
            <a:headEnd/>
            <a:tailEnd/>
          </a:ln>
        </p:spPr>
      </p:pic>
      <p:pic>
        <p:nvPicPr>
          <p:cNvPr id="49158" name="Picture 8" descr="33"/>
          <p:cNvPicPr>
            <a:picLocks noChangeAspect="1" noChangeArrowheads="1" noCrop="1"/>
          </p:cNvPicPr>
          <p:nvPr/>
        </p:nvPicPr>
        <p:blipFill>
          <a:blip r:embed="rId4"/>
          <a:srcRect/>
          <a:stretch>
            <a:fillRect/>
          </a:stretch>
        </p:blipFill>
        <p:spPr bwMode="auto">
          <a:xfrm>
            <a:off x="96838" y="4953000"/>
            <a:ext cx="969962" cy="1066800"/>
          </a:xfrm>
          <a:prstGeom prst="rect">
            <a:avLst/>
          </a:prstGeom>
          <a:noFill/>
          <a:ln w="9525">
            <a:noFill/>
            <a:miter lim="800000"/>
            <a:headEnd/>
            <a:tailEnd/>
          </a:ln>
        </p:spPr>
      </p:pic>
      <p:pic>
        <p:nvPicPr>
          <p:cNvPr id="49159" name="Picture 9" descr="as01120701009sd"/>
          <p:cNvPicPr>
            <a:picLocks noChangeAspect="1" noChangeArrowheads="1" noCrop="1"/>
          </p:cNvPicPr>
          <p:nvPr/>
        </p:nvPicPr>
        <p:blipFill>
          <a:blip r:embed="rId5"/>
          <a:srcRect/>
          <a:stretch>
            <a:fillRect/>
          </a:stretch>
        </p:blipFill>
        <p:spPr bwMode="auto">
          <a:xfrm>
            <a:off x="3276600" y="533400"/>
            <a:ext cx="2032000" cy="2438400"/>
          </a:xfrm>
          <a:prstGeom prst="rect">
            <a:avLst/>
          </a:prstGeom>
          <a:noFill/>
          <a:ln w="9525">
            <a:noFill/>
            <a:miter lim="800000"/>
            <a:headEnd/>
            <a:tailEnd/>
          </a:ln>
        </p:spPr>
      </p:pic>
      <p:pic>
        <p:nvPicPr>
          <p:cNvPr id="49160" name="Picture 10" descr="555"/>
          <p:cNvPicPr>
            <a:picLocks noChangeAspect="1" noChangeArrowheads="1" noCrop="1"/>
          </p:cNvPicPr>
          <p:nvPr/>
        </p:nvPicPr>
        <p:blipFill>
          <a:blip r:embed="rId6"/>
          <a:srcRect/>
          <a:stretch>
            <a:fillRect/>
          </a:stretch>
        </p:blipFill>
        <p:spPr bwMode="auto">
          <a:xfrm>
            <a:off x="2667000" y="2286000"/>
            <a:ext cx="3733800" cy="223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AR\Desktop\12988418341.gif"/>
          <p:cNvPicPr>
            <a:picLocks noChangeAspect="1" noChangeArrowheads="1" noCrop="1"/>
          </p:cNvPicPr>
          <p:nvPr/>
        </p:nvPicPr>
        <p:blipFill>
          <a:blip r:embed="rId2"/>
          <a:srcRect/>
          <a:stretch>
            <a:fillRect/>
          </a:stretch>
        </p:blipFill>
        <p:spPr bwMode="auto">
          <a:xfrm>
            <a:off x="500034" y="1500174"/>
            <a:ext cx="7858180" cy="43803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736"/>
            <a:ext cx="8401080" cy="5214974"/>
          </a:xfrm>
        </p:spPr>
        <p:txBody>
          <a:bodyPr>
            <a:normAutofit fontScale="92500" lnSpcReduction="20000"/>
          </a:bodyPr>
          <a:lstStyle/>
          <a:p>
            <a:pPr algn="just" rtl="0">
              <a:lnSpc>
                <a:spcPct val="150000"/>
              </a:lnSpc>
            </a:pPr>
            <a:r>
              <a:rPr lang="en-US" sz="3500" dirty="0" smtClean="0">
                <a:latin typeface="Times New Roman" pitchFamily="18" charset="0"/>
                <a:cs typeface="Times New Roman" pitchFamily="18" charset="0"/>
              </a:rPr>
              <a:t>Prolapse </a:t>
            </a:r>
            <a:r>
              <a:rPr lang="en-US" sz="3500" dirty="0">
                <a:latin typeface="Times New Roman" pitchFamily="18" charset="0"/>
                <a:cs typeface="Times New Roman" pitchFamily="18" charset="0"/>
              </a:rPr>
              <a:t>of the uterus or vagina is usually the result of loss of pelvic support, and causes mainly non-specific symptoms. It may affect over half of women aged 50 to 59 years, but spontaneous regression may occur. Risks of genital prolapse increase with advancing parity and age, increasing weight of the largest baby delivered, and hysterectomy</a:t>
            </a:r>
            <a:r>
              <a:rPr lang="en-US" sz="3500"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p>
          <a:p>
            <a:endParaRPr lang="ar-EG" dirty="0"/>
          </a:p>
        </p:txBody>
      </p:sp>
      <p:sp>
        <p:nvSpPr>
          <p:cNvPr id="2" name="Title 1"/>
          <p:cNvSpPr>
            <a:spLocks noGrp="1"/>
          </p:cNvSpPr>
          <p:nvPr>
            <p:ph type="title"/>
          </p:nvPr>
        </p:nvSpPr>
        <p:spPr/>
        <p:txBody>
          <a:bodyPr>
            <a:normAutofit/>
          </a:bodyPr>
          <a:lstStyle/>
          <a:p>
            <a:pPr algn="l" rtl="0"/>
            <a:r>
              <a:rPr lang="en-US" b="1" dirty="0" smtClean="0"/>
              <a:t>Introduction:</a:t>
            </a:r>
            <a:endParaRPr lang="ar-E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lnSpc>
                <a:spcPct val="150000"/>
              </a:lnSpc>
            </a:pPr>
            <a:r>
              <a:rPr lang="en-US" sz="3600" dirty="0" smtClean="0">
                <a:latin typeface="Times New Roman" pitchFamily="18" charset="0"/>
                <a:cs typeface="Times New Roman" pitchFamily="18" charset="0"/>
              </a:rPr>
              <a:t>Genital prolapse (also known as pelvic organ prolapse) refers to uterine, </a:t>
            </a:r>
            <a:r>
              <a:rPr lang="en-US" sz="3600" dirty="0" err="1" smtClean="0">
                <a:latin typeface="Times New Roman" pitchFamily="18" charset="0"/>
                <a:cs typeface="Times New Roman" pitchFamily="18" charset="0"/>
              </a:rPr>
              <a:t>uterovaginal</a:t>
            </a:r>
            <a:r>
              <a:rPr lang="en-US" sz="3600" dirty="0" smtClean="0">
                <a:latin typeface="Times New Roman" pitchFamily="18" charset="0"/>
                <a:cs typeface="Times New Roman" pitchFamily="18" charset="0"/>
              </a:rPr>
              <a:t>, or vaginal prolapse.</a:t>
            </a:r>
            <a:endParaRPr lang="ar-EG" sz="36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l" rtl="0"/>
            <a:r>
              <a:rPr lang="en-US" b="1" dirty="0" smtClean="0"/>
              <a:t>Introduction:                         </a:t>
            </a:r>
            <a:r>
              <a:rPr lang="en-US" sz="3200" b="1" dirty="0" smtClean="0"/>
              <a:t>cont.</a:t>
            </a:r>
            <a:endParaRPr lang="ar-EG"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lnSpc>
                <a:spcPct val="150000"/>
              </a:lnSpc>
            </a:pPr>
            <a:r>
              <a:rPr lang="en-US" sz="3600" dirty="0" smtClean="0">
                <a:cs typeface="+mj-cs"/>
              </a:rPr>
              <a:t>Prolapse </a:t>
            </a:r>
            <a:r>
              <a:rPr lang="en-US" sz="3600" dirty="0">
                <a:cs typeface="+mj-cs"/>
              </a:rPr>
              <a:t>means descent of genital organ below its normal anatomical position</a:t>
            </a:r>
          </a:p>
          <a:p>
            <a:endParaRPr lang="ar-EG" dirty="0"/>
          </a:p>
        </p:txBody>
      </p:sp>
      <p:sp>
        <p:nvSpPr>
          <p:cNvPr id="2" name="Title 1"/>
          <p:cNvSpPr>
            <a:spLocks noGrp="1"/>
          </p:cNvSpPr>
          <p:nvPr>
            <p:ph type="title"/>
          </p:nvPr>
        </p:nvSpPr>
        <p:spPr/>
        <p:txBody>
          <a:bodyPr>
            <a:normAutofit/>
          </a:bodyPr>
          <a:lstStyle/>
          <a:p>
            <a:pPr algn="l" rtl="0"/>
            <a:r>
              <a:rPr lang="en-US" b="1" dirty="0" smtClean="0">
                <a:cs typeface="+mj-cs"/>
              </a:rPr>
              <a:t>Definition:</a:t>
            </a:r>
            <a:endParaRPr lang="ar-EG"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246</TotalTime>
  <Words>1807</Words>
  <Application>Microsoft Office PowerPoint</Application>
  <PresentationFormat>On-screen Show (4:3)</PresentationFormat>
  <Paragraphs>188</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Concourse</vt:lpstr>
      <vt:lpstr>PowerPoint Presentation</vt:lpstr>
      <vt:lpstr>PowerPoint Presentation</vt:lpstr>
      <vt:lpstr>PowerPoint Presentation</vt:lpstr>
      <vt:lpstr>Genital Prolapse</vt:lpstr>
      <vt:lpstr>Out lines:</vt:lpstr>
      <vt:lpstr>                                           cont. Out lines:</vt:lpstr>
      <vt:lpstr>Introduction:</vt:lpstr>
      <vt:lpstr>Introduction:                         cont.</vt:lpstr>
      <vt:lpstr>Definition:</vt:lpstr>
      <vt:lpstr>Types:</vt:lpstr>
      <vt:lpstr>I- Uterine prolapse:</vt:lpstr>
      <vt:lpstr>PowerPoint Presentation</vt:lpstr>
      <vt:lpstr>PowerPoint Presentation</vt:lpstr>
      <vt:lpstr>II- Vaginal prolapse</vt:lpstr>
      <vt:lpstr>PowerPoint Presentation</vt:lpstr>
      <vt:lpstr>2- Prolapse of the posterior vaginal wall:</vt:lpstr>
      <vt:lpstr>PowerPoint Presentation</vt:lpstr>
      <vt:lpstr>PowerPoint Presentation</vt:lpstr>
      <vt:lpstr>3- Vault prolapse</vt:lpstr>
      <vt:lpstr>PowerPoint Presentation</vt:lpstr>
      <vt:lpstr>Factors which keep the uterus at its normal position </vt:lpstr>
      <vt:lpstr>PowerPoint Presentation</vt:lpstr>
      <vt:lpstr>Etiology of prolapse:</vt:lpstr>
      <vt:lpstr>Etiology of prolapse:</vt:lpstr>
      <vt:lpstr>PowerPoint Presentation</vt:lpstr>
      <vt:lpstr>B- Secondary (precipitating) causes:</vt:lpstr>
      <vt:lpstr>PowerPoint Presentation</vt:lpstr>
      <vt:lpstr>Complications of prolapse:</vt:lpstr>
      <vt:lpstr>Complications of prolapse:</vt:lpstr>
      <vt:lpstr>PowerPoint Presentation</vt:lpstr>
      <vt:lpstr>PowerPoint Presentation</vt:lpstr>
      <vt:lpstr>PowerPoint Presentation</vt:lpstr>
      <vt:lpstr>PowerPoint Presentation</vt:lpstr>
      <vt:lpstr>PowerPoint Presentation</vt:lpstr>
      <vt:lpstr>PowerPoint Presentation</vt:lpstr>
      <vt:lpstr>Diagnosis:</vt:lpstr>
      <vt:lpstr>PowerPoint Presentation</vt:lpstr>
      <vt:lpstr>PowerPoint Presentation</vt:lpstr>
      <vt:lpstr>Signs:</vt:lpstr>
      <vt:lpstr>PowerPoint Presentation</vt:lpstr>
      <vt:lpstr>Treatment:</vt:lpstr>
      <vt:lpstr>During labor:</vt:lpstr>
      <vt:lpstr>After labor:</vt:lpstr>
      <vt:lpstr>PowerPoint Presentation</vt:lpstr>
      <vt:lpstr>B- Palliative or pessary treatment:</vt:lpstr>
      <vt:lpstr>B- Palliative or pessary treatment:</vt:lpstr>
      <vt:lpstr>PowerPoint Presentation</vt:lpstr>
      <vt:lpstr>The ring pessary: </vt:lpstr>
      <vt:lpstr>The "cup and stem" pessary: </vt:lpstr>
      <vt:lpstr>PowerPoint Presentation</vt:lpstr>
      <vt:lpstr> Precautions during wearing a pessary:</vt:lpstr>
      <vt:lpstr> C- Surgical treatment:</vt:lpstr>
      <vt:lpstr>Operations for patients in the childbearing period: </vt:lpstr>
      <vt:lpstr>Operations for patients after the meopause: `</vt:lpstr>
      <vt:lpstr>Complication of the operation:</vt:lpstr>
      <vt:lpstr>Complication of the operation:</vt:lpstr>
      <vt:lpstr>Preoperative preparation:</vt:lpstr>
      <vt:lpstr>Preoperative preparation:</vt:lpstr>
      <vt:lpstr>Postoperative preparation:</vt:lpstr>
      <vt:lpstr>The recovery period</vt:lpstr>
      <vt:lpstr>The recovery period</vt:lpstr>
      <vt:lpstr>The recovery period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MANAR</dc:creator>
  <cp:lastModifiedBy>el manar</cp:lastModifiedBy>
  <cp:revision>22</cp:revision>
  <dcterms:created xsi:type="dcterms:W3CDTF">2015-05-24T09:50:38Z</dcterms:created>
  <dcterms:modified xsi:type="dcterms:W3CDTF">2018-10-16T21:01:40Z</dcterms:modified>
</cp:coreProperties>
</file>