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864" r:id="rId1"/>
  </p:sldMasterIdLst>
  <p:sldIdLst>
    <p:sldId id="256" r:id="rId2"/>
    <p:sldId id="288" r:id="rId3"/>
    <p:sldId id="257" r:id="rId4"/>
    <p:sldId id="269" r:id="rId5"/>
    <p:sldId id="270" r:id="rId6"/>
    <p:sldId id="271" r:id="rId7"/>
    <p:sldId id="258" r:id="rId8"/>
    <p:sldId id="260" r:id="rId9"/>
    <p:sldId id="259" r:id="rId10"/>
    <p:sldId id="276" r:id="rId11"/>
    <p:sldId id="261" r:id="rId12"/>
    <p:sldId id="262" r:id="rId13"/>
    <p:sldId id="263" r:id="rId14"/>
    <p:sldId id="274" r:id="rId15"/>
    <p:sldId id="277" r:id="rId16"/>
    <p:sldId id="278" r:id="rId17"/>
    <p:sldId id="279" r:id="rId18"/>
    <p:sldId id="280" r:id="rId19"/>
    <p:sldId id="287" r:id="rId20"/>
    <p:sldId id="281" r:id="rId21"/>
    <p:sldId id="282" r:id="rId22"/>
    <p:sldId id="283" r:id="rId23"/>
    <p:sldId id="284" r:id="rId24"/>
    <p:sldId id="285" r:id="rId25"/>
    <p:sldId id="286" r:id="rId26"/>
    <p:sldId id="273" r:id="rId27"/>
    <p:sldId id="265" r:id="rId28"/>
    <p:sldId id="289" r:id="rId29"/>
    <p:sldId id="266" r:id="rId30"/>
    <p:sldId id="267" r:id="rId31"/>
    <p:sldId id="275" r:id="rId32"/>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69" d="100"/>
          <a:sy n="69" d="100"/>
        </p:scale>
        <p:origin x="-1404"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ar-SA" smtClean="0"/>
              <a:t>انقر لتحرير نمط العنوان الرئيسي</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smtClean="0"/>
              <a:t>انقر لتحرير نمط العنوان الثانوي الرئيسي</a:t>
            </a:r>
            <a:endParaRPr kumimoji="0" lang="en-US"/>
          </a:p>
        </p:txBody>
      </p:sp>
      <p:sp>
        <p:nvSpPr>
          <p:cNvPr id="30" name="Date Placeholder 29"/>
          <p:cNvSpPr>
            <a:spLocks noGrp="1"/>
          </p:cNvSpPr>
          <p:nvPr>
            <p:ph type="dt" sz="half" idx="10"/>
          </p:nvPr>
        </p:nvSpPr>
        <p:spPr/>
        <p:txBody>
          <a:bodyPr/>
          <a:lstStyle/>
          <a:p>
            <a:fld id="{1B8ABB09-4A1D-463E-8065-109CC2B7EFAA}" type="datetimeFigureOut">
              <a:rPr lang="ar-SA" smtClean="0"/>
              <a:t>03/08/1441</a:t>
            </a:fld>
            <a:endParaRPr lang="ar-SA"/>
          </a:p>
        </p:txBody>
      </p:sp>
      <p:sp>
        <p:nvSpPr>
          <p:cNvPr id="19" name="Footer Placeholder 18"/>
          <p:cNvSpPr>
            <a:spLocks noGrp="1"/>
          </p:cNvSpPr>
          <p:nvPr>
            <p:ph type="ftr" sz="quarter" idx="11"/>
          </p:nvPr>
        </p:nvSpPr>
        <p:spPr/>
        <p:txBody>
          <a:bodyPr/>
          <a:lstStyle/>
          <a:p>
            <a:endParaRPr lang="ar-SA"/>
          </a:p>
        </p:txBody>
      </p:sp>
      <p:sp>
        <p:nvSpPr>
          <p:cNvPr id="27" name="Slide Number Placeholder 26"/>
          <p:cNvSpPr>
            <a:spLocks noGrp="1"/>
          </p:cNvSpPr>
          <p:nvPr>
            <p:ph type="sldNum" sz="quarter" idx="12"/>
          </p:nvPr>
        </p:nvSpPr>
        <p:spPr/>
        <p:txBody>
          <a:bodyPr/>
          <a:lstStyle/>
          <a:p>
            <a:fld id="{0B34F065-1154-456A-91E3-76DE8E75E17B}" type="slidenum">
              <a:rPr lang="ar-SA" smtClean="0"/>
              <a:t>‹#›</a:t>
            </a:fld>
            <a:endParaRPr lang="ar-SA"/>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Date Placeholder 3"/>
          <p:cNvSpPr>
            <a:spLocks noGrp="1"/>
          </p:cNvSpPr>
          <p:nvPr>
            <p:ph type="dt" sz="half" idx="10"/>
          </p:nvPr>
        </p:nvSpPr>
        <p:spPr/>
        <p:txBody>
          <a:bodyPr/>
          <a:lstStyle/>
          <a:p>
            <a:fld id="{1B8ABB09-4A1D-463E-8065-109CC2B7EFAA}" type="datetimeFigureOut">
              <a:rPr lang="ar-SA" smtClean="0"/>
              <a:t>03/08/1441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ar-SA" smtClean="0"/>
              <a:t>انقر لتحرير نمط العنوان الرئيسي</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Date Placeholder 3"/>
          <p:cNvSpPr>
            <a:spLocks noGrp="1"/>
          </p:cNvSpPr>
          <p:nvPr>
            <p:ph type="dt" sz="half" idx="10"/>
          </p:nvPr>
        </p:nvSpPr>
        <p:spPr/>
        <p:txBody>
          <a:bodyPr/>
          <a:lstStyle/>
          <a:p>
            <a:fld id="{1B8ABB09-4A1D-463E-8065-109CC2B7EFAA}" type="datetimeFigureOut">
              <a:rPr lang="ar-SA" smtClean="0"/>
              <a:t>03/08/1441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Content Placeholder 2"/>
          <p:cNvSpPr>
            <a:spLocks noGrp="1"/>
          </p:cNvSpPr>
          <p:nvPr>
            <p:ph idx="1"/>
          </p:nvPr>
        </p:nvSpPr>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Date Placeholder 3"/>
          <p:cNvSpPr>
            <a:spLocks noGrp="1"/>
          </p:cNvSpPr>
          <p:nvPr>
            <p:ph type="dt" sz="half" idx="10"/>
          </p:nvPr>
        </p:nvSpPr>
        <p:spPr/>
        <p:txBody>
          <a:bodyPr/>
          <a:lstStyle/>
          <a:p>
            <a:fld id="{1B8ABB09-4A1D-463E-8065-109CC2B7EFAA}" type="datetimeFigureOut">
              <a:rPr lang="ar-SA" smtClean="0"/>
              <a:t>03/08/1441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ar-SA" smtClean="0"/>
              <a:t>انقر لتحرير نمط العنوان الرئيسي</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smtClean="0"/>
              <a:t>انقر لتحرير أنماط النص الرئيسي</a:t>
            </a:r>
          </a:p>
        </p:txBody>
      </p:sp>
      <p:sp>
        <p:nvSpPr>
          <p:cNvPr id="4" name="Date Placeholder 3"/>
          <p:cNvSpPr>
            <a:spLocks noGrp="1"/>
          </p:cNvSpPr>
          <p:nvPr>
            <p:ph type="dt" sz="half" idx="10"/>
          </p:nvPr>
        </p:nvSpPr>
        <p:spPr/>
        <p:txBody>
          <a:bodyPr/>
          <a:lstStyle/>
          <a:p>
            <a:fld id="{1B8ABB09-4A1D-463E-8065-109CC2B7EFAA}" type="datetimeFigureOut">
              <a:rPr lang="ar-SA" smtClean="0"/>
              <a:t>03/08/1441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t>‹#›</a:t>
            </a:fld>
            <a:endParaRPr lang="ar-SA"/>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ar-SA" smtClean="0"/>
              <a:t>انقر لتحرير نمط العنوان الرئيسي</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Date Placeholder 4"/>
          <p:cNvSpPr>
            <a:spLocks noGrp="1"/>
          </p:cNvSpPr>
          <p:nvPr>
            <p:ph type="dt" sz="half" idx="10"/>
          </p:nvPr>
        </p:nvSpPr>
        <p:spPr/>
        <p:txBody>
          <a:bodyPr/>
          <a:lstStyle/>
          <a:p>
            <a:fld id="{1B8ABB09-4A1D-463E-8065-109CC2B7EFAA}" type="datetimeFigureOut">
              <a:rPr lang="ar-SA" smtClean="0"/>
              <a:t>03/08/1441</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ar-SA" smtClean="0"/>
              <a:t>انقر لتحرير نمط العنوان الرئيسي</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7" name="Date Placeholder 6"/>
          <p:cNvSpPr>
            <a:spLocks noGrp="1"/>
          </p:cNvSpPr>
          <p:nvPr>
            <p:ph type="dt" sz="half" idx="10"/>
          </p:nvPr>
        </p:nvSpPr>
        <p:spPr/>
        <p:txBody>
          <a:bodyPr/>
          <a:lstStyle/>
          <a:p>
            <a:fld id="{1B8ABB09-4A1D-463E-8065-109CC2B7EFAA}" type="datetimeFigureOut">
              <a:rPr lang="ar-SA" smtClean="0"/>
              <a:t>03/08/1441</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ar-SA" smtClean="0"/>
              <a:t>انقر لتحرير نمط العنوان الرئيسي</a:t>
            </a:r>
            <a:endParaRPr kumimoji="0" lang="en-US"/>
          </a:p>
        </p:txBody>
      </p:sp>
      <p:sp>
        <p:nvSpPr>
          <p:cNvPr id="3" name="Date Placeholder 2"/>
          <p:cNvSpPr>
            <a:spLocks noGrp="1"/>
          </p:cNvSpPr>
          <p:nvPr>
            <p:ph type="dt" sz="half" idx="10"/>
          </p:nvPr>
        </p:nvSpPr>
        <p:spPr/>
        <p:txBody>
          <a:bodyPr/>
          <a:lstStyle/>
          <a:p>
            <a:fld id="{1B8ABB09-4A1D-463E-8065-109CC2B7EFAA}" type="datetimeFigureOut">
              <a:rPr lang="ar-SA" smtClean="0"/>
              <a:t>03/08/1441</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8ABB09-4A1D-463E-8065-109CC2B7EFAA}" type="datetimeFigureOut">
              <a:rPr lang="ar-SA" smtClean="0"/>
              <a:t>03/08/1441</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ar-SA" smtClean="0"/>
              <a:t>انقر لتحرير نمط العنوان الرئيسي</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ar-SA" smtClean="0"/>
              <a:t>انقر لتحرير أنماط النص الرئيسي</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Date Placeholder 4"/>
          <p:cNvSpPr>
            <a:spLocks noGrp="1"/>
          </p:cNvSpPr>
          <p:nvPr>
            <p:ph type="dt" sz="half" idx="10"/>
          </p:nvPr>
        </p:nvSpPr>
        <p:spPr/>
        <p:txBody>
          <a:bodyPr/>
          <a:lstStyle/>
          <a:p>
            <a:fld id="{1B8ABB09-4A1D-463E-8065-109CC2B7EFAA}" type="datetimeFigureOut">
              <a:rPr lang="ar-SA" smtClean="0"/>
              <a:t>03/08/1441</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ar-SA" smtClean="0"/>
              <a:t>انقر لتحرير نمط العنوان الرئيسي</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ar-SA" smtClean="0"/>
              <a:t>انقر لتحرير أنماط النص الرئيسي</a:t>
            </a:r>
          </a:p>
        </p:txBody>
      </p:sp>
      <p:sp>
        <p:nvSpPr>
          <p:cNvPr id="5" name="Date Placeholder 4"/>
          <p:cNvSpPr>
            <a:spLocks noGrp="1"/>
          </p:cNvSpPr>
          <p:nvPr>
            <p:ph type="dt" sz="half" idx="10"/>
          </p:nvPr>
        </p:nvSpPr>
        <p:spPr/>
        <p:txBody>
          <a:bodyPr/>
          <a:lstStyle/>
          <a:p>
            <a:fld id="{1B8ABB09-4A1D-463E-8065-109CC2B7EFAA}" type="datetimeFigureOut">
              <a:rPr lang="ar-SA" smtClean="0"/>
              <a:t>03/08/1441</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a:xfrm>
            <a:off x="8077200" y="6356350"/>
            <a:ext cx="609600" cy="365125"/>
          </a:xfrm>
        </p:spPr>
        <p:txBody>
          <a:bodyPr/>
          <a:lstStyle/>
          <a:p>
            <a:fld id="{0B34F065-1154-456A-91E3-76DE8E75E17B}" type="slidenum">
              <a:rPr lang="ar-SA" smtClean="0"/>
              <a:t>‹#›</a:t>
            </a:fld>
            <a:endParaRPr lang="ar-SA"/>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ar-SA" smtClean="0"/>
              <a:t>انقر فوق الأيقونة لإضافة صورة</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ar-SA" smtClean="0"/>
              <a:t>انقر لتحرير نمط العنوان الرئيسي</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ar-SA" smtClean="0"/>
              <a:t>انقر لتحرير أنماط النص الرئيسي</a:t>
            </a:r>
          </a:p>
          <a:p>
            <a:pPr lvl="1" eaLnBrk="1" latinLnBrk="0" hangingPunct="1"/>
            <a:r>
              <a:rPr kumimoji="0" lang="ar-SA" smtClean="0"/>
              <a:t>المستوى الثاني</a:t>
            </a:r>
          </a:p>
          <a:p>
            <a:pPr lvl="2" eaLnBrk="1" latinLnBrk="0" hangingPunct="1"/>
            <a:r>
              <a:rPr kumimoji="0" lang="ar-SA" smtClean="0"/>
              <a:t>المستوى الثالث</a:t>
            </a:r>
          </a:p>
          <a:p>
            <a:pPr lvl="3" eaLnBrk="1" latinLnBrk="0" hangingPunct="1"/>
            <a:r>
              <a:rPr kumimoji="0" lang="ar-SA" smtClean="0"/>
              <a:t>المستوى الرابع</a:t>
            </a:r>
          </a:p>
          <a:p>
            <a:pPr lvl="4" eaLnBrk="1" latinLnBrk="0" hangingPunct="1"/>
            <a:r>
              <a:rPr kumimoji="0" lang="ar-SA" smtClean="0"/>
              <a:t>المستوى الخامس</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B8ABB09-4A1D-463E-8065-109CC2B7EFAA}" type="datetimeFigureOut">
              <a:rPr lang="ar-SA" smtClean="0"/>
              <a:t>03/08/1441</a:t>
            </a:fld>
            <a:endParaRPr lang="ar-SA"/>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ar-SA"/>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B34F065-1154-456A-91E3-76DE8E75E17B}" type="slidenum">
              <a:rPr lang="ar-SA" smtClean="0"/>
              <a:t>‹#›</a:t>
            </a:fld>
            <a:endParaRPr lang="ar-SA"/>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2.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2.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2.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2.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2.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2.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2.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2.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2.png"/><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5" Type="http://schemas.openxmlformats.org/officeDocument/2006/relationships/image" Target="../media/image2.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wav"/><Relationship Id="rId1" Type="http://schemas.microsoft.com/office/2007/relationships/media" Target="../media/media29.wav"/><Relationship Id="rId5" Type="http://schemas.openxmlformats.org/officeDocument/2006/relationships/image" Target="../media/image2.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wav"/><Relationship Id="rId1" Type="http://schemas.microsoft.com/office/2007/relationships/media" Target="../media/media30.wav"/><Relationship Id="rId5" Type="http://schemas.openxmlformats.org/officeDocument/2006/relationships/image" Target="../media/image2.pn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5" Type="http://schemas.openxmlformats.org/officeDocument/2006/relationships/image" Target="../media/image2.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normAutofit/>
          </a:bodyPr>
          <a:lstStyle/>
          <a:p>
            <a:pPr algn="ctr"/>
            <a:r>
              <a:rPr lang="en-US" sz="7200" dirty="0">
                <a:solidFill>
                  <a:srgbClr val="FFFF00"/>
                </a:solidFill>
                <a:latin typeface="Times New Roman" pitchFamily="18" charset="0"/>
                <a:cs typeface="Times New Roman" pitchFamily="18" charset="0"/>
              </a:rPr>
              <a:t>Pap smear </a:t>
            </a:r>
            <a:endParaRPr lang="en-US" dirty="0">
              <a:latin typeface="Times New Roman" pitchFamily="18" charset="0"/>
              <a:cs typeface="Times New Roman" pitchFamily="18" charset="0"/>
            </a:endParaRPr>
          </a:p>
        </p:txBody>
      </p:sp>
      <p:sp>
        <p:nvSpPr>
          <p:cNvPr id="3" name="عنوان فرعي 2"/>
          <p:cNvSpPr>
            <a:spLocks noGrp="1"/>
          </p:cNvSpPr>
          <p:nvPr>
            <p:ph type="subTitle" idx="1"/>
          </p:nvPr>
        </p:nvSpPr>
        <p:spPr/>
        <p:txBody>
          <a:bodyPr>
            <a:normAutofit/>
          </a:bodyPr>
          <a:lstStyle/>
          <a:p>
            <a:r>
              <a:rPr lang="en-US" sz="5400" dirty="0" smtClean="0">
                <a:solidFill>
                  <a:schemeClr val="tx2">
                    <a:lumMod val="10000"/>
                  </a:schemeClr>
                </a:solidFill>
                <a:latin typeface="Blackadder ITC" pitchFamily="82" charset="0"/>
              </a:rPr>
              <a:t>Prepared BY   </a:t>
            </a:r>
            <a:r>
              <a:rPr lang="en-US" sz="5400" dirty="0" err="1" smtClean="0">
                <a:solidFill>
                  <a:schemeClr val="tx2">
                    <a:lumMod val="10000"/>
                  </a:schemeClr>
                </a:solidFill>
                <a:latin typeface="Blackadder ITC" pitchFamily="82" charset="0"/>
              </a:rPr>
              <a:t>Sanaa</a:t>
            </a:r>
            <a:r>
              <a:rPr lang="en-US" sz="5400" dirty="0" smtClean="0">
                <a:solidFill>
                  <a:schemeClr val="tx2">
                    <a:lumMod val="10000"/>
                  </a:schemeClr>
                </a:solidFill>
                <a:latin typeface="Blackadder ITC" pitchFamily="82" charset="0"/>
              </a:rPr>
              <a:t> Ali</a:t>
            </a:r>
            <a:endParaRPr lang="en-US" sz="5400" dirty="0">
              <a:solidFill>
                <a:schemeClr val="tx2">
                  <a:lumMod val="10000"/>
                </a:schemeClr>
              </a:solidFill>
              <a:latin typeface="Blackadder ITC" pitchFamily="82" charset="0"/>
            </a:endParaRP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76314419"/>
      </p:ext>
    </p:extLst>
  </p:cSld>
  <p:clrMapOvr>
    <a:masterClrMapping/>
  </p:clrMapOvr>
  <mc:AlternateContent xmlns:mc="http://schemas.openxmlformats.org/markup-compatibility/2006">
    <mc:Choice xmlns:p14="http://schemas.microsoft.com/office/powerpoint/2010/main" Requires="p14">
      <p:transition spd="slow" p14:dur="2000" advTm="13861"/>
    </mc:Choice>
    <mc:Fallback>
      <p:transition spd="slow" advTm="13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07504" y="980728"/>
            <a:ext cx="9036496" cy="4955203"/>
          </a:xfrm>
          <a:prstGeom prst="rect">
            <a:avLst/>
          </a:prstGeom>
        </p:spPr>
        <p:txBody>
          <a:bodyPr wrap="square">
            <a:spAutoFit/>
          </a:bodyPr>
          <a:lstStyle/>
          <a:p>
            <a:pPr algn="l" rtl="0"/>
            <a:r>
              <a:rPr lang="en-US" sz="3600" dirty="0">
                <a:solidFill>
                  <a:srgbClr val="FF0000"/>
                </a:solidFill>
                <a:latin typeface="Times New Roman" pitchFamily="18" charset="0"/>
                <a:cs typeface="Times New Roman" pitchFamily="18" charset="0"/>
              </a:rPr>
              <a:t>How should I prepare for a Pap test</a:t>
            </a:r>
            <a:r>
              <a:rPr lang="en-US" sz="2000" dirty="0">
                <a:latin typeface="Times New Roman" pitchFamily="18" charset="0"/>
                <a:cs typeface="Times New Roman" pitchFamily="18" charset="0"/>
              </a:rPr>
              <a:t>?</a:t>
            </a:r>
            <a:endParaRPr lang="en-US" sz="2000" dirty="0" smtClean="0">
              <a:latin typeface="Times New Roman" pitchFamily="18" charset="0"/>
              <a:cs typeface="Times New Roman" pitchFamily="18" charset="0"/>
            </a:endParaRPr>
          </a:p>
          <a:p>
            <a:pPr algn="l" rtl="0"/>
            <a:endParaRPr lang="en-US" sz="2000" dirty="0">
              <a:latin typeface="Times New Roman" pitchFamily="18" charset="0"/>
              <a:cs typeface="Times New Roman" pitchFamily="18" charset="0"/>
            </a:endParaRPr>
          </a:p>
          <a:p>
            <a:pPr algn="l" rtl="0"/>
            <a:r>
              <a:rPr lang="en-US" sz="2000" dirty="0" smtClean="0">
                <a:latin typeface="Times New Roman" pitchFamily="18" charset="0"/>
                <a:cs typeface="Times New Roman" pitchFamily="18" charset="0"/>
              </a:rPr>
              <a:t>To </a:t>
            </a:r>
            <a:r>
              <a:rPr lang="en-US" sz="2000" dirty="0">
                <a:latin typeface="Times New Roman" pitchFamily="18" charset="0"/>
                <a:cs typeface="Times New Roman" pitchFamily="18" charset="0"/>
              </a:rPr>
              <a:t>ensure that the Pap test results are as accurate as possible, do not have sexual </a:t>
            </a:r>
          </a:p>
          <a:p>
            <a:pPr algn="l" rtl="0"/>
            <a:r>
              <a:rPr lang="en-US" sz="2000" dirty="0" smtClean="0">
                <a:latin typeface="Times New Roman" pitchFamily="18" charset="0"/>
                <a:cs typeface="Times New Roman" pitchFamily="18" charset="0"/>
              </a:rPr>
              <a:t>intercourse </a:t>
            </a:r>
            <a:r>
              <a:rPr lang="en-US" sz="2000" dirty="0">
                <a:latin typeface="Times New Roman" pitchFamily="18" charset="0"/>
                <a:cs typeface="Times New Roman" pitchFamily="18" charset="0"/>
              </a:rPr>
              <a:t>for 2 to 3 days before the test. Also, to avoid washing away abnormal cells, do not use the following for 2 to 3 days before the test:</a:t>
            </a:r>
          </a:p>
          <a:p>
            <a:pPr algn="l" rtl="0"/>
            <a:endParaRPr lang="en-US" sz="2000" dirty="0">
              <a:latin typeface="Times New Roman" pitchFamily="18" charset="0"/>
              <a:cs typeface="Times New Roman" pitchFamily="18" charset="0"/>
            </a:endParaRPr>
          </a:p>
          <a:p>
            <a:pPr algn="l" rtl="0"/>
            <a:r>
              <a:rPr lang="en-US" sz="2000" dirty="0" smtClean="0">
                <a:latin typeface="Times New Roman" pitchFamily="18" charset="0"/>
                <a:cs typeface="Times New Roman" pitchFamily="18" charset="0"/>
              </a:rPr>
              <a:t>Tampons</a:t>
            </a:r>
            <a:endParaRPr lang="en-US" sz="2000" dirty="0">
              <a:latin typeface="Times New Roman" pitchFamily="18" charset="0"/>
              <a:cs typeface="Times New Roman" pitchFamily="18" charset="0"/>
            </a:endParaRPr>
          </a:p>
          <a:p>
            <a:pPr algn="l" rtl="0"/>
            <a:r>
              <a:rPr lang="en-US" sz="2000" dirty="0">
                <a:latin typeface="Times New Roman" pitchFamily="18" charset="0"/>
                <a:cs typeface="Times New Roman" pitchFamily="18" charset="0"/>
              </a:rPr>
              <a:t>Birth control </a:t>
            </a:r>
            <a:r>
              <a:rPr lang="en-US" sz="2000" dirty="0" smtClean="0">
                <a:latin typeface="Times New Roman" pitchFamily="18" charset="0"/>
                <a:cs typeface="Times New Roman" pitchFamily="18" charset="0"/>
              </a:rPr>
              <a:t>foams</a:t>
            </a:r>
            <a:endParaRPr lang="en-US" sz="2000" dirty="0">
              <a:latin typeface="Times New Roman" pitchFamily="18" charset="0"/>
              <a:cs typeface="Times New Roman" pitchFamily="18" charset="0"/>
            </a:endParaRPr>
          </a:p>
          <a:p>
            <a:pPr algn="l" rtl="0"/>
            <a:r>
              <a:rPr lang="en-US" sz="2000" dirty="0">
                <a:latin typeface="Times New Roman" pitchFamily="18" charset="0"/>
                <a:cs typeface="Times New Roman" pitchFamily="18" charset="0"/>
              </a:rPr>
              <a:t>Vaginal </a:t>
            </a:r>
            <a:r>
              <a:rPr lang="en-US" sz="2000" dirty="0" smtClean="0">
                <a:latin typeface="Times New Roman" pitchFamily="18" charset="0"/>
                <a:cs typeface="Times New Roman" pitchFamily="18" charset="0"/>
              </a:rPr>
              <a:t>medicines</a:t>
            </a:r>
            <a:endParaRPr lang="en-US" sz="2000" dirty="0">
              <a:latin typeface="Times New Roman" pitchFamily="18" charset="0"/>
              <a:cs typeface="Times New Roman" pitchFamily="18" charset="0"/>
            </a:endParaRPr>
          </a:p>
          <a:p>
            <a:pPr algn="l" rtl="0"/>
            <a:r>
              <a:rPr lang="en-US" sz="2000" dirty="0" smtClean="0">
                <a:latin typeface="Times New Roman" pitchFamily="18" charset="0"/>
                <a:cs typeface="Times New Roman" pitchFamily="18" charset="0"/>
              </a:rPr>
              <a:t>Douches</a:t>
            </a:r>
            <a:endParaRPr lang="en-US" sz="2000" dirty="0">
              <a:latin typeface="Times New Roman" pitchFamily="18" charset="0"/>
              <a:cs typeface="Times New Roman" pitchFamily="18" charset="0"/>
            </a:endParaRPr>
          </a:p>
          <a:p>
            <a:pPr algn="l" rtl="0"/>
            <a:r>
              <a:rPr lang="en-US" sz="2000" dirty="0">
                <a:latin typeface="Times New Roman" pitchFamily="18" charset="0"/>
                <a:cs typeface="Times New Roman" pitchFamily="18" charset="0"/>
              </a:rPr>
              <a:t>Vaginal creams or powders</a:t>
            </a:r>
          </a:p>
          <a:p>
            <a:pPr algn="l" rtl="0"/>
            <a:endParaRPr lang="en-US" sz="2000" dirty="0">
              <a:latin typeface="Times New Roman" pitchFamily="18" charset="0"/>
              <a:cs typeface="Times New Roman" pitchFamily="18" charset="0"/>
            </a:endParaRPr>
          </a:p>
          <a:p>
            <a:pPr algn="l" rtl="0"/>
            <a:r>
              <a:rPr lang="en-US" sz="2000" dirty="0">
                <a:latin typeface="Times New Roman" pitchFamily="18" charset="0"/>
                <a:cs typeface="Times New Roman" pitchFamily="18" charset="0"/>
              </a:rPr>
              <a:t>The best time to schedule your Pap test is at least 5 days after the end of your menstrual period. A Pap test can be done during your menstrual period, but it is better to schedule the test at another time.</a:t>
            </a: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49241000"/>
      </p:ext>
    </p:extLst>
  </p:cSld>
  <p:clrMapOvr>
    <a:masterClrMapping/>
  </p:clrMapOvr>
  <mc:AlternateContent xmlns:mc="http://schemas.openxmlformats.org/markup-compatibility/2006">
    <mc:Choice xmlns:p14="http://schemas.microsoft.com/office/powerpoint/2010/main" Requires="p14">
      <p:transition spd="slow" p14:dur="2000" advTm="77354"/>
    </mc:Choice>
    <mc:Fallback>
      <p:transition spd="slow" advTm="77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Preparing pap test</a:t>
            </a:r>
          </a:p>
        </p:txBody>
      </p:sp>
      <p:sp>
        <p:nvSpPr>
          <p:cNvPr id="3" name="عنصر نائب للمحتوى 2"/>
          <p:cNvSpPr>
            <a:spLocks noGrp="1"/>
          </p:cNvSpPr>
          <p:nvPr>
            <p:ph idx="1"/>
          </p:nvPr>
        </p:nvSpPr>
        <p:spPr/>
        <p:txBody>
          <a:bodyPr>
            <a:normAutofit/>
          </a:bodyPr>
          <a:lstStyle/>
          <a:p>
            <a:pPr algn="l" rtl="0"/>
            <a:r>
              <a:rPr lang="en-US" dirty="0"/>
              <a:t>You should not douche (rinse the vagina with water or another fluid).</a:t>
            </a:r>
          </a:p>
          <a:p>
            <a:pPr algn="l" rtl="0"/>
            <a:r>
              <a:rPr lang="en-US" dirty="0"/>
              <a:t>You should not use a tampon.</a:t>
            </a:r>
          </a:p>
          <a:p>
            <a:pPr algn="l" rtl="0"/>
            <a:r>
              <a:rPr lang="en-US" dirty="0"/>
              <a:t>You should not have sex.</a:t>
            </a:r>
          </a:p>
          <a:p>
            <a:pPr algn="l" rtl="0"/>
            <a:r>
              <a:rPr lang="en-US" dirty="0"/>
              <a:t>You should not use a birth control foam, cream, or jelly.</a:t>
            </a:r>
          </a:p>
          <a:p>
            <a:pPr algn="l" rtl="0"/>
            <a:r>
              <a:rPr lang="en-US" dirty="0"/>
              <a:t>You should not use a medicine or cream in your vagina.</a:t>
            </a:r>
          </a:p>
          <a:p>
            <a:pPr algn="l" rtl="0"/>
            <a:r>
              <a:rPr lang="en-US" dirty="0"/>
              <a:t>Avoid the use of personal lubricants</a:t>
            </a: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80269388"/>
      </p:ext>
    </p:extLst>
  </p:cSld>
  <p:clrMapOvr>
    <a:masterClrMapping/>
  </p:clrMapOvr>
  <mc:AlternateContent xmlns:mc="http://schemas.openxmlformats.org/markup-compatibility/2006">
    <mc:Choice xmlns:p14="http://schemas.microsoft.com/office/powerpoint/2010/main" Requires="p14">
      <p:transition spd="slow" p14:dur="2000" advTm="31163"/>
    </mc:Choice>
    <mc:Fallback>
      <p:transition spd="slow" advTm="31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Cervical histology</a:t>
            </a:r>
          </a:p>
        </p:txBody>
      </p:sp>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698967" y="1935163"/>
            <a:ext cx="7746065"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05630771"/>
      </p:ext>
    </p:extLst>
  </p:cSld>
  <p:clrMapOvr>
    <a:masterClrMapping/>
  </p:clrMapOvr>
  <mc:AlternateContent xmlns:mc="http://schemas.openxmlformats.org/markup-compatibility/2006">
    <mc:Choice xmlns:p14="http://schemas.microsoft.com/office/powerpoint/2010/main" Requires="p14">
      <p:transition spd="slow" p14:dur="2000" advTm="1519"/>
    </mc:Choice>
    <mc:Fallback>
      <p:transition spd="slow" advTm="1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rtl="0"/>
            <a:r>
              <a:rPr lang="en-US" dirty="0"/>
              <a:t>Equipment</a:t>
            </a:r>
          </a:p>
        </p:txBody>
      </p:sp>
      <p:sp>
        <p:nvSpPr>
          <p:cNvPr id="3" name="عنصر نائب للمحتوى 2"/>
          <p:cNvSpPr>
            <a:spLocks noGrp="1"/>
          </p:cNvSpPr>
          <p:nvPr>
            <p:ph idx="1"/>
          </p:nvPr>
        </p:nvSpPr>
        <p:spPr>
          <a:xfrm>
            <a:off x="457200" y="1935480"/>
            <a:ext cx="8579296" cy="4389120"/>
          </a:xfrm>
        </p:spPr>
        <p:txBody>
          <a:bodyPr>
            <a:normAutofit lnSpcReduction="10000"/>
          </a:bodyPr>
          <a:lstStyle/>
          <a:p>
            <a:pPr algn="l" rtl="0"/>
            <a:r>
              <a:rPr lang="en-US" dirty="0"/>
              <a:t>Private exam area</a:t>
            </a:r>
          </a:p>
          <a:p>
            <a:pPr algn="l" rtl="0"/>
            <a:r>
              <a:rPr lang="en-US" dirty="0"/>
              <a:t>Examination table</a:t>
            </a:r>
          </a:p>
          <a:p>
            <a:pPr algn="l" rtl="0"/>
            <a:r>
              <a:rPr lang="en-US" dirty="0"/>
              <a:t>Trained health professionals</a:t>
            </a:r>
          </a:p>
          <a:p>
            <a:pPr algn="l" rtl="0"/>
            <a:r>
              <a:rPr lang="en-US" dirty="0"/>
              <a:t>Sterile vaginal speculum</a:t>
            </a:r>
          </a:p>
          <a:p>
            <a:pPr algn="l" rtl="0"/>
            <a:r>
              <a:rPr lang="en-US" dirty="0"/>
              <a:t>Supplies and equipment for preparing and interpreting </a:t>
            </a:r>
          </a:p>
          <a:p>
            <a:r>
              <a:rPr lang="en-US" dirty="0" smtClean="0"/>
              <a:t>the </a:t>
            </a:r>
            <a:r>
              <a:rPr lang="en-US" dirty="0"/>
              <a:t>Pap smears (e.g., spatulas, glass slides, fixative, stains, microscopes</a:t>
            </a:r>
          </a:p>
          <a:p>
            <a:pPr algn="l" rtl="0"/>
            <a:r>
              <a:rPr lang="en-US" dirty="0" smtClean="0"/>
              <a:t>Marker/pencil/glass </a:t>
            </a:r>
            <a:r>
              <a:rPr lang="en-US" dirty="0"/>
              <a:t>writer/labels</a:t>
            </a:r>
          </a:p>
          <a:p>
            <a:pPr algn="l" rtl="0"/>
            <a:r>
              <a:rPr lang="en-US" dirty="0" smtClean="0"/>
              <a:t>specimen </a:t>
            </a:r>
            <a:r>
              <a:rPr lang="en-US" dirty="0"/>
              <a:t>collection</a:t>
            </a:r>
          </a:p>
          <a:p>
            <a:pPr algn="l" rtl="0"/>
            <a:r>
              <a:rPr lang="en-US" dirty="0"/>
              <a:t>Light source</a:t>
            </a:r>
          </a:p>
          <a:p>
            <a:pPr algn="l" rtl="0"/>
            <a:endParaRPr lang="en-US" dirty="0"/>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84363612"/>
      </p:ext>
    </p:extLst>
  </p:cSld>
  <p:clrMapOvr>
    <a:masterClrMapping/>
  </p:clrMapOvr>
  <mc:AlternateContent xmlns:mc="http://schemas.openxmlformats.org/markup-compatibility/2006">
    <mc:Choice xmlns:p14="http://schemas.microsoft.com/office/powerpoint/2010/main" Requires="p14">
      <p:transition spd="slow" p14:dur="2000" advTm="39756"/>
    </mc:Choice>
    <mc:Fallback>
      <p:transition spd="slow" advTm="39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dirty="0"/>
          </a:p>
        </p:txBody>
      </p:sp>
      <p:sp>
        <p:nvSpPr>
          <p:cNvPr id="4" name="عنصر نائب للمحتوى 3"/>
          <p:cNvSpPr>
            <a:spLocks noGrp="1"/>
          </p:cNvSpPr>
          <p:nvPr>
            <p:ph idx="1"/>
          </p:nvPr>
        </p:nvSpPr>
        <p:spPr>
          <a:xfrm>
            <a:off x="457200" y="1882808"/>
            <a:ext cx="8229600" cy="3202376"/>
          </a:xfrm>
        </p:spPr>
        <p:txBody>
          <a:bodyPr/>
          <a:lstStyle/>
          <a:p>
            <a:endParaRPr lang="en-US" dirty="0"/>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32659317"/>
      </p:ext>
    </p:extLst>
  </p:cSld>
  <p:clrMapOvr>
    <a:masterClrMapping/>
  </p:clrMapOvr>
  <mc:AlternateContent xmlns:mc="http://schemas.openxmlformats.org/markup-compatibility/2006">
    <mc:Choice xmlns:p14="http://schemas.microsoft.com/office/powerpoint/2010/main" Requires="p14">
      <p:transition spd="slow" p14:dur="2000" advTm="16534"/>
    </mc:Choice>
    <mc:Fallback>
      <p:transition spd="slow" advTm="16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79512" y="764704"/>
            <a:ext cx="8640960" cy="4401205"/>
          </a:xfrm>
          <a:prstGeom prst="rect">
            <a:avLst/>
          </a:prstGeom>
        </p:spPr>
        <p:txBody>
          <a:bodyPr wrap="square">
            <a:spAutoFit/>
          </a:bodyPr>
          <a:lstStyle/>
          <a:p>
            <a:pPr algn="l" rtl="0"/>
            <a:r>
              <a:rPr lang="en-US" sz="2800" dirty="0">
                <a:solidFill>
                  <a:srgbClr val="FF0000"/>
                </a:solidFill>
              </a:rPr>
              <a:t>Procedure </a:t>
            </a:r>
            <a:r>
              <a:rPr lang="en-US" sz="2800" dirty="0" smtClean="0">
                <a:solidFill>
                  <a:srgbClr val="FF0000"/>
                </a:solidFill>
              </a:rPr>
              <a:t>Steps</a:t>
            </a:r>
          </a:p>
          <a:p>
            <a:pPr algn="l" rtl="0"/>
            <a:endParaRPr lang="en-US" sz="2800" dirty="0">
              <a:solidFill>
                <a:srgbClr val="FF0000"/>
              </a:solidFill>
            </a:endParaRPr>
          </a:p>
          <a:p>
            <a:pPr algn="l" rtl="0"/>
            <a:r>
              <a:rPr lang="en-US" sz="2800" dirty="0">
                <a:solidFill>
                  <a:srgbClr val="FF0000"/>
                </a:solidFill>
              </a:rPr>
              <a:t>Step </a:t>
            </a:r>
            <a:r>
              <a:rPr lang="en-US" sz="2800" dirty="0" smtClean="0">
                <a:solidFill>
                  <a:srgbClr val="FF0000"/>
                </a:solidFill>
              </a:rPr>
              <a:t>01</a:t>
            </a:r>
            <a:endParaRPr lang="en-US" sz="2800" dirty="0">
              <a:solidFill>
                <a:srgbClr val="FF0000"/>
              </a:solidFill>
            </a:endParaRPr>
          </a:p>
          <a:p>
            <a:pPr algn="l" rtl="0"/>
            <a:r>
              <a:rPr lang="en-US" sz="2800" dirty="0"/>
              <a:t>Introduce yourself to the patient and clarify her identity. Explain what you would like to do and obtain consent. Explain she should feel little, if any, discomfort and that the examination should be over fairly quickly.</a:t>
            </a:r>
          </a:p>
          <a:p>
            <a:pPr algn="l" rtl="0"/>
            <a:endParaRPr lang="en-US" sz="2800" dirty="0"/>
          </a:p>
          <a:p>
            <a:pPr algn="l" rtl="0"/>
            <a:r>
              <a:rPr lang="en-US" sz="2800" dirty="0"/>
              <a:t>A chaperone is required for this examination</a:t>
            </a:r>
            <a:r>
              <a:rPr lang="en-US" dirty="0"/>
              <a:t>.</a:t>
            </a: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92998434"/>
      </p:ext>
    </p:extLst>
  </p:cSld>
  <p:clrMapOvr>
    <a:masterClrMapping/>
  </p:clrMapOvr>
  <mc:AlternateContent xmlns:mc="http://schemas.openxmlformats.org/markup-compatibility/2006">
    <mc:Choice xmlns:p14="http://schemas.microsoft.com/office/powerpoint/2010/main" Requires="p14">
      <p:transition spd="slow" p14:dur="2000" advTm="27864"/>
    </mc:Choice>
    <mc:Fallback>
      <p:transition spd="slow" advTm="27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85444" y="908720"/>
            <a:ext cx="8928992" cy="3354765"/>
          </a:xfrm>
          <a:prstGeom prst="rect">
            <a:avLst/>
          </a:prstGeom>
        </p:spPr>
        <p:txBody>
          <a:bodyPr wrap="square">
            <a:spAutoFit/>
          </a:bodyPr>
          <a:lstStyle/>
          <a:p>
            <a:pPr algn="l"/>
            <a:r>
              <a:rPr lang="en-US" sz="3200" dirty="0">
                <a:solidFill>
                  <a:srgbClr val="FF0000"/>
                </a:solidFill>
              </a:rPr>
              <a:t>Step 02</a:t>
            </a:r>
          </a:p>
          <a:p>
            <a:pPr algn="l"/>
            <a:r>
              <a:rPr lang="en-US" sz="2000" dirty="0"/>
              <a:t>Ensure you have all of the necessary equipment ready. This includes:</a:t>
            </a:r>
          </a:p>
          <a:p>
            <a:pPr algn="l"/>
            <a:endParaRPr lang="en-US" sz="2000" dirty="0"/>
          </a:p>
          <a:p>
            <a:pPr algn="l"/>
            <a:r>
              <a:rPr lang="en-US" sz="2000" dirty="0"/>
              <a:t>Gloves.</a:t>
            </a:r>
          </a:p>
          <a:p>
            <a:pPr algn="l"/>
            <a:r>
              <a:rPr lang="en-US" sz="2000" dirty="0"/>
              <a:t>Speculum).</a:t>
            </a:r>
          </a:p>
          <a:p>
            <a:pPr algn="l"/>
            <a:r>
              <a:rPr lang="en-US" sz="2000" dirty="0"/>
              <a:t>Lubricant.</a:t>
            </a:r>
          </a:p>
          <a:p>
            <a:pPr algn="l"/>
            <a:r>
              <a:rPr lang="en-US" sz="2000" dirty="0"/>
              <a:t>A cervical brush.</a:t>
            </a:r>
          </a:p>
          <a:p>
            <a:pPr algn="l"/>
            <a:r>
              <a:rPr lang="en-US" sz="2000" dirty="0"/>
              <a:t>A pot of cytology preservative solution.</a:t>
            </a:r>
          </a:p>
          <a:p>
            <a:pPr algn="l"/>
            <a:r>
              <a:rPr lang="en-US" sz="2000" dirty="0"/>
              <a:t>A light source.</a:t>
            </a:r>
          </a:p>
          <a:p>
            <a:pPr algn="l"/>
            <a:r>
              <a:rPr lang="en-US" sz="2000" dirty="0"/>
              <a:t>Smear test equipment</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3480" y="2447603"/>
            <a:ext cx="4680520" cy="4293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69712490"/>
      </p:ext>
    </p:extLst>
  </p:cSld>
  <p:clrMapOvr>
    <a:masterClrMapping/>
  </p:clrMapOvr>
  <mc:AlternateContent xmlns:mc="http://schemas.openxmlformats.org/markup-compatibility/2006">
    <mc:Choice xmlns:p14="http://schemas.microsoft.com/office/powerpoint/2010/main" Requires="p14">
      <p:transition spd="slow" p14:dur="2000" advTm="25964"/>
    </mc:Choice>
    <mc:Fallback>
      <p:transition spd="slow" advTm="25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79512" y="1052736"/>
            <a:ext cx="8856984" cy="2616101"/>
          </a:xfrm>
          <a:prstGeom prst="rect">
            <a:avLst/>
          </a:prstGeom>
        </p:spPr>
        <p:txBody>
          <a:bodyPr wrap="square">
            <a:spAutoFit/>
          </a:bodyPr>
          <a:lstStyle/>
          <a:p>
            <a:pPr algn="l"/>
            <a:r>
              <a:rPr lang="en-US" sz="3600" dirty="0">
                <a:solidFill>
                  <a:srgbClr val="FF0000"/>
                </a:solidFill>
              </a:rPr>
              <a:t>Step 03</a:t>
            </a:r>
          </a:p>
          <a:p>
            <a:pPr algn="l"/>
            <a:r>
              <a:rPr lang="en-US" sz="3200" dirty="0"/>
              <a:t>The patient should be exposed from the waist down. Ask her to lie on the bed with her ankles together and allow her knees to spread apart as much as possibl</a:t>
            </a:r>
            <a:r>
              <a:rPr lang="en-US" dirty="0"/>
              <a:t>e.</a:t>
            </a: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34316333"/>
      </p:ext>
    </p:extLst>
  </p:cSld>
  <p:clrMapOvr>
    <a:masterClrMapping/>
  </p:clrMapOvr>
  <mc:AlternateContent xmlns:mc="http://schemas.openxmlformats.org/markup-compatibility/2006">
    <mc:Choice xmlns:p14="http://schemas.microsoft.com/office/powerpoint/2010/main" Requires="p14">
      <p:transition spd="slow" p14:dur="2000" advTm="21131"/>
    </mc:Choice>
    <mc:Fallback>
      <p:transition spd="slow" advTm="21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23528" y="980728"/>
            <a:ext cx="8568952" cy="1508105"/>
          </a:xfrm>
          <a:prstGeom prst="rect">
            <a:avLst/>
          </a:prstGeom>
        </p:spPr>
        <p:txBody>
          <a:bodyPr wrap="square">
            <a:spAutoFit/>
          </a:bodyPr>
          <a:lstStyle/>
          <a:p>
            <a:pPr algn="l"/>
            <a:r>
              <a:rPr lang="en-US" sz="3600" dirty="0"/>
              <a:t>Step 0</a:t>
            </a:r>
            <a:r>
              <a:rPr lang="en-US" dirty="0"/>
              <a:t>4</a:t>
            </a:r>
          </a:p>
          <a:p>
            <a:pPr algn="l"/>
            <a:r>
              <a:rPr lang="en-US" sz="2800" dirty="0"/>
              <a:t>Wash you hands, put on your gloves and examine the outer vagina checking for any obvious abnormalities</a:t>
            </a:r>
            <a:r>
              <a:rPr lang="en-US" dirty="0"/>
              <a:t>.</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808" y="2780928"/>
            <a:ext cx="5832648"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55189131"/>
      </p:ext>
    </p:extLst>
  </p:cSld>
  <p:clrMapOvr>
    <a:masterClrMapping/>
  </p:clrMapOvr>
  <mc:AlternateContent xmlns:mc="http://schemas.openxmlformats.org/markup-compatibility/2006">
    <mc:Choice xmlns:p14="http://schemas.microsoft.com/office/powerpoint/2010/main" Requires="p14">
      <p:transition spd="slow" p14:dur="2000" advTm="16127"/>
    </mc:Choice>
    <mc:Fallback>
      <p:transition spd="slow" advTm="16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23528" y="908720"/>
            <a:ext cx="8568952" cy="2800767"/>
          </a:xfrm>
          <a:prstGeom prst="rect">
            <a:avLst/>
          </a:prstGeom>
        </p:spPr>
        <p:txBody>
          <a:bodyPr wrap="square">
            <a:spAutoFit/>
          </a:bodyPr>
          <a:lstStyle/>
          <a:p>
            <a:pPr algn="l"/>
            <a:r>
              <a:rPr lang="en-US" sz="3600" dirty="0">
                <a:solidFill>
                  <a:srgbClr val="FF0000"/>
                </a:solidFill>
              </a:rPr>
              <a:t>Step 05</a:t>
            </a:r>
          </a:p>
          <a:p>
            <a:pPr algn="l"/>
            <a:r>
              <a:rPr lang="en-US" sz="2800" dirty="0"/>
              <a:t>Warm the blades of the speculum with warm water. The water also acts to lubricate the speculum) but you may also like to apply some lubricant. Ensure the lubricant is not placed at the end of the speculum as this may alter the result</a:t>
            </a:r>
            <a:r>
              <a:rPr lang="en-US" dirty="0"/>
              <a:t>.</a:t>
            </a: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64183528"/>
      </p:ext>
    </p:extLst>
  </p:cSld>
  <p:clrMapOvr>
    <a:masterClrMapping/>
  </p:clrMapOvr>
  <mc:AlternateContent xmlns:mc="http://schemas.openxmlformats.org/markup-compatibility/2006">
    <mc:Choice xmlns:p14="http://schemas.microsoft.com/office/powerpoint/2010/main" Requires="p14">
      <p:transition spd="slow" p14:dur="2000" advTm="38614"/>
    </mc:Choice>
    <mc:Fallback>
      <p:transition spd="slow" advTm="38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89" y="67009"/>
            <a:ext cx="9161187" cy="662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80937824"/>
      </p:ext>
    </p:extLst>
  </p:cSld>
  <p:clrMapOvr>
    <a:masterClrMapping/>
  </p:clrMapOvr>
  <mc:AlternateContent xmlns:mc="http://schemas.openxmlformats.org/markup-compatibility/2006">
    <mc:Choice xmlns:p14="http://schemas.microsoft.com/office/powerpoint/2010/main" Requires="p14">
      <p:transition spd="slow" p14:dur="2000" advTm="981"/>
    </mc:Choice>
    <mc:Fallback>
      <p:transition spd="slow" advTm="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23528" y="908720"/>
            <a:ext cx="8820472" cy="1938992"/>
          </a:xfrm>
          <a:prstGeom prst="rect">
            <a:avLst/>
          </a:prstGeom>
        </p:spPr>
        <p:txBody>
          <a:bodyPr wrap="square">
            <a:spAutoFit/>
          </a:bodyPr>
          <a:lstStyle/>
          <a:p>
            <a:pPr algn="l"/>
            <a:r>
              <a:rPr lang="en-US" sz="3600" dirty="0">
                <a:solidFill>
                  <a:srgbClr val="FF0000"/>
                </a:solidFill>
              </a:rPr>
              <a:t>Step 06</a:t>
            </a:r>
          </a:p>
          <a:p>
            <a:pPr algn="l"/>
            <a:r>
              <a:rPr lang="en-US" sz="2800" dirty="0"/>
              <a:t>Inform the patient that you are about to start the procedure. Use your left hand to part the labia </a:t>
            </a:r>
            <a:r>
              <a:rPr lang="en-US" sz="2800" dirty="0" err="1"/>
              <a:t>minora</a:t>
            </a:r>
            <a:r>
              <a:rPr lang="en-US" sz="2800" dirty="0"/>
              <a:t> and insert the speculum with the screw facing sideways</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3140968"/>
            <a:ext cx="6264696"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64577177"/>
      </p:ext>
    </p:extLst>
  </p:cSld>
  <p:clrMapOvr>
    <a:masterClrMapping/>
  </p:clrMapOvr>
  <mc:AlternateContent xmlns:mc="http://schemas.openxmlformats.org/markup-compatibility/2006">
    <mc:Choice xmlns:p14="http://schemas.microsoft.com/office/powerpoint/2010/main" Requires="p14">
      <p:transition spd="slow" p14:dur="2000" advTm="33941"/>
    </mc:Choice>
    <mc:Fallback>
      <p:transition spd="slow" advTm="33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07504" y="908720"/>
            <a:ext cx="9036496" cy="2739211"/>
          </a:xfrm>
          <a:prstGeom prst="rect">
            <a:avLst/>
          </a:prstGeom>
        </p:spPr>
        <p:txBody>
          <a:bodyPr wrap="square">
            <a:spAutoFit/>
          </a:bodyPr>
          <a:lstStyle/>
          <a:p>
            <a:pPr algn="l"/>
            <a:r>
              <a:rPr lang="en-US" sz="3200" dirty="0">
                <a:solidFill>
                  <a:srgbClr val="FF0000"/>
                </a:solidFill>
              </a:rPr>
              <a:t>Step 07</a:t>
            </a:r>
          </a:p>
          <a:p>
            <a:pPr algn="l"/>
            <a:r>
              <a:rPr lang="en-US" sz="2800" dirty="0"/>
              <a:t>As you advance the speculum), turn it so that the screw faces upwards. Open the blades and fix them open with the screw. Ensure that you can see well by adjusting the light source. Check for any gross pathology and identify the transition zone.</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3284984"/>
            <a:ext cx="4536503" cy="3356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48658500"/>
      </p:ext>
    </p:extLst>
  </p:cSld>
  <p:clrMapOvr>
    <a:masterClrMapping/>
  </p:clrMapOvr>
  <mc:AlternateContent xmlns:mc="http://schemas.openxmlformats.org/markup-compatibility/2006">
    <mc:Choice xmlns:p14="http://schemas.microsoft.com/office/powerpoint/2010/main" Requires="p14">
      <p:transition spd="slow" p14:dur="2000" advTm="41560"/>
    </mc:Choice>
    <mc:Fallback>
      <p:transition spd="slow" advTm="41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467544" y="908720"/>
            <a:ext cx="8424936" cy="2308324"/>
          </a:xfrm>
          <a:prstGeom prst="rect">
            <a:avLst/>
          </a:prstGeom>
        </p:spPr>
        <p:txBody>
          <a:bodyPr wrap="square">
            <a:spAutoFit/>
          </a:bodyPr>
          <a:lstStyle/>
          <a:p>
            <a:pPr algn="l"/>
            <a:r>
              <a:rPr lang="en-US" sz="3200" dirty="0">
                <a:solidFill>
                  <a:srgbClr val="FF0000"/>
                </a:solidFill>
              </a:rPr>
              <a:t>Step 08</a:t>
            </a:r>
          </a:p>
          <a:p>
            <a:pPr algn="l"/>
            <a:r>
              <a:rPr lang="en-US" sz="2800" dirty="0"/>
              <a:t>Place the tip of the cervical brush into the external cervical </a:t>
            </a:r>
            <a:r>
              <a:rPr lang="en-US" sz="2800" dirty="0" err="1"/>
              <a:t>os</a:t>
            </a:r>
            <a:r>
              <a:rPr lang="en-US" sz="2800" dirty="0"/>
              <a:t> and rotate it three times through 360 degrees ensuring that it is always in contact with the cervix</a:t>
            </a:r>
            <a:r>
              <a:rPr lang="en-US" dirty="0"/>
              <a:t>.</a:t>
            </a: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808" y="3239136"/>
            <a:ext cx="6048672"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08725797"/>
      </p:ext>
    </p:extLst>
  </p:cSld>
  <p:clrMapOvr>
    <a:masterClrMapping/>
  </p:clrMapOvr>
  <mc:AlternateContent xmlns:mc="http://schemas.openxmlformats.org/markup-compatibility/2006">
    <mc:Choice xmlns:p14="http://schemas.microsoft.com/office/powerpoint/2010/main" Requires="p14">
      <p:transition spd="slow" p14:dur="2000" advTm="29708"/>
    </mc:Choice>
    <mc:Fallback>
      <p:transition spd="slow" advTm="29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51520" y="908720"/>
            <a:ext cx="8640960" cy="2154436"/>
          </a:xfrm>
          <a:prstGeom prst="rect">
            <a:avLst/>
          </a:prstGeom>
        </p:spPr>
        <p:txBody>
          <a:bodyPr wrap="square">
            <a:spAutoFit/>
          </a:bodyPr>
          <a:lstStyle/>
          <a:p>
            <a:pPr algn="l"/>
            <a:r>
              <a:rPr lang="en-US" sz="3200" dirty="0">
                <a:solidFill>
                  <a:srgbClr val="FF0000"/>
                </a:solidFill>
              </a:rPr>
              <a:t>Step 09</a:t>
            </a:r>
          </a:p>
          <a:p>
            <a:pPr algn="l"/>
            <a:r>
              <a:rPr lang="en-US" sz="2800" dirty="0"/>
              <a:t>Remove the brush ensuring it does not wipe against anything. Tap the brush 10 times on the edge of the pot of cytology medium</a:t>
            </a:r>
            <a:r>
              <a:rPr lang="en-US" dirty="0"/>
              <a:t>.</a:t>
            </a:r>
          </a:p>
          <a:p>
            <a:endParaRPr lang="en-US"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2780928"/>
            <a:ext cx="4968552"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76081067"/>
      </p:ext>
    </p:extLst>
  </p:cSld>
  <p:clrMapOvr>
    <a:masterClrMapping/>
  </p:clrMapOvr>
  <mc:AlternateContent xmlns:mc="http://schemas.openxmlformats.org/markup-compatibility/2006">
    <mc:Choice xmlns:p14="http://schemas.microsoft.com/office/powerpoint/2010/main" Requires="p14">
      <p:transition spd="slow" p14:dur="2000" advTm="19001"/>
    </mc:Choice>
    <mc:Fallback>
      <p:transition spd="slow" advTm="19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79512" y="980728"/>
            <a:ext cx="8712968" cy="1508105"/>
          </a:xfrm>
          <a:prstGeom prst="rect">
            <a:avLst/>
          </a:prstGeom>
        </p:spPr>
        <p:txBody>
          <a:bodyPr wrap="square">
            <a:spAutoFit/>
          </a:bodyPr>
          <a:lstStyle/>
          <a:p>
            <a:pPr algn="l"/>
            <a:r>
              <a:rPr lang="en-US" sz="3600" dirty="0">
                <a:solidFill>
                  <a:srgbClr val="FF0000"/>
                </a:solidFill>
              </a:rPr>
              <a:t>Step 10</a:t>
            </a:r>
          </a:p>
          <a:p>
            <a:pPr algn="l"/>
            <a:r>
              <a:rPr lang="en-US" sz="2800" dirty="0"/>
              <a:t>Release the screw on the speculum and carefully remove it from the vagina, completing the examination</a:t>
            </a:r>
            <a:r>
              <a:rPr lang="en-US" dirty="0"/>
              <a:t>.</a:t>
            </a: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2708920"/>
            <a:ext cx="4608512" cy="4149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90829782"/>
      </p:ext>
    </p:extLst>
  </p:cSld>
  <p:clrMapOvr>
    <a:masterClrMapping/>
  </p:clrMapOvr>
  <mc:AlternateContent xmlns:mc="http://schemas.openxmlformats.org/markup-compatibility/2006">
    <mc:Choice xmlns:p14="http://schemas.microsoft.com/office/powerpoint/2010/main" Requires="p14">
      <p:transition spd="slow" p14:dur="2000" advTm="9329"/>
    </mc:Choice>
    <mc:Fallback>
      <p:transition spd="slow" advTm="9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23528" y="980728"/>
            <a:ext cx="8640960" cy="2646878"/>
          </a:xfrm>
          <a:prstGeom prst="rect">
            <a:avLst/>
          </a:prstGeom>
        </p:spPr>
        <p:txBody>
          <a:bodyPr wrap="square">
            <a:spAutoFit/>
          </a:bodyPr>
          <a:lstStyle/>
          <a:p>
            <a:pPr algn="l"/>
            <a:r>
              <a:rPr lang="en-US" sz="3600" dirty="0">
                <a:solidFill>
                  <a:srgbClr val="FF0000"/>
                </a:solidFill>
              </a:rPr>
              <a:t>Step 11</a:t>
            </a:r>
          </a:p>
          <a:p>
            <a:pPr algn="l"/>
            <a:r>
              <a:rPr lang="en-US" sz="2800" dirty="0"/>
              <a:t>Offer the patient some tissue, cover the patient, and thank her. You should explain to the patient that her smear results will be sent to them in approximately six weeks, thus ensuring appropriate follow-up</a:t>
            </a:r>
            <a:r>
              <a:rPr lang="en-US" dirty="0"/>
              <a:t>.</a:t>
            </a:r>
          </a:p>
          <a:p>
            <a:endParaRPr lang="en-US" dirty="0"/>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31911480"/>
      </p:ext>
    </p:extLst>
  </p:cSld>
  <p:clrMapOvr>
    <a:masterClrMapping/>
  </p:clrMapOvr>
  <mc:AlternateContent xmlns:mc="http://schemas.openxmlformats.org/markup-compatibility/2006">
    <mc:Choice xmlns:p14="http://schemas.microsoft.com/office/powerpoint/2010/main" Requires="p14">
      <p:transition spd="slow" p14:dur="2000" advTm="25791"/>
    </mc:Choice>
    <mc:Fallback>
      <p:transition spd="slow" advTm="25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1026" name="Picture 2" descr="D:\video obes @gyn\CDR0000609927.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741368"/>
          </a:xfrm>
          <a:prstGeom prst="rect">
            <a:avLst/>
          </a:prstGeom>
          <a:noFill/>
          <a:extLst>
            <a:ext uri="{909E8E84-426E-40DD-AFC4-6F175D3DCCD1}">
              <a14:hiddenFill xmlns:a14="http://schemas.microsoft.com/office/drawing/2010/main">
                <a:solidFill>
                  <a:srgbClr val="FFFFFF"/>
                </a:solidFill>
              </a14:hiddenFill>
            </a:ext>
          </a:extLst>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38298332"/>
      </p:ext>
    </p:extLst>
  </p:cSld>
  <p:clrMapOvr>
    <a:masterClrMapping/>
  </p:clrMapOvr>
  <mc:AlternateContent xmlns:mc="http://schemas.openxmlformats.org/markup-compatibility/2006">
    <mc:Choice xmlns:p14="http://schemas.microsoft.com/office/powerpoint/2010/main" Requires="p14">
      <p:transition spd="slow" p14:dur="2000" advTm="12229"/>
    </mc:Choice>
    <mc:Fallback>
      <p:transition spd="slow" advTm="12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Technique</a:t>
            </a:r>
          </a:p>
        </p:txBody>
      </p:sp>
      <p:sp>
        <p:nvSpPr>
          <p:cNvPr id="3" name="عنصر نائب للمحتوى 2"/>
          <p:cNvSpPr>
            <a:spLocks noGrp="1"/>
          </p:cNvSpPr>
          <p:nvPr>
            <p:ph idx="1"/>
          </p:nvPr>
        </p:nvSpPr>
        <p:spPr/>
        <p:txBody>
          <a:bodyPr/>
          <a:lstStyle/>
          <a:p>
            <a:pPr algn="l" rtl="0"/>
            <a:r>
              <a:rPr lang="en-US" dirty="0"/>
              <a:t>Visualize entire cervix if possible</a:t>
            </a:r>
          </a:p>
          <a:p>
            <a:pPr algn="l" rtl="0"/>
            <a:r>
              <a:rPr lang="en-US" dirty="0"/>
              <a:t>Carefully remove any obscuring discharge</a:t>
            </a:r>
          </a:p>
          <a:p>
            <a:pPr algn="l" rtl="0"/>
            <a:r>
              <a:rPr lang="en-US" dirty="0"/>
              <a:t>Sample </a:t>
            </a:r>
            <a:r>
              <a:rPr lang="en-US" dirty="0" err="1"/>
              <a:t>ectocervix</a:t>
            </a:r>
            <a:r>
              <a:rPr lang="en-US" dirty="0"/>
              <a:t> first with spatula</a:t>
            </a:r>
          </a:p>
          <a:p>
            <a:pPr algn="l" rtl="0"/>
            <a:r>
              <a:rPr lang="en-US" dirty="0"/>
              <a:t>Sample </a:t>
            </a:r>
            <a:r>
              <a:rPr lang="en-US" dirty="0" err="1"/>
              <a:t>endocervix</a:t>
            </a:r>
            <a:r>
              <a:rPr lang="en-US" dirty="0"/>
              <a:t> with gentle </a:t>
            </a:r>
            <a:r>
              <a:rPr lang="en-US" dirty="0" err="1"/>
              <a:t>cytobrush</a:t>
            </a:r>
            <a:r>
              <a:rPr lang="en-US" dirty="0"/>
              <a:t> rotation</a:t>
            </a:r>
          </a:p>
          <a:p>
            <a:pPr algn="l" rtl="0"/>
            <a:r>
              <a:rPr lang="en-US" dirty="0"/>
              <a:t>Apply material uniformly to slide</a:t>
            </a:r>
          </a:p>
          <a:p>
            <a:pPr algn="l" rtl="0"/>
            <a:r>
              <a:rPr lang="en-US" dirty="0"/>
              <a:t>Fix rapidly with spray or liquid fixative</a:t>
            </a:r>
          </a:p>
          <a:p>
            <a:pPr algn="l" rtl="0"/>
            <a:endParaRPr lang="en-US" dirty="0"/>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11394639"/>
      </p:ext>
    </p:extLst>
  </p:cSld>
  <p:clrMapOvr>
    <a:masterClrMapping/>
  </p:clrMapOvr>
  <mc:AlternateContent xmlns:mc="http://schemas.openxmlformats.org/markup-compatibility/2006">
    <mc:Choice xmlns:p14="http://schemas.microsoft.com/office/powerpoint/2010/main" Requires="p14">
      <p:transition spd="slow" p14:dur="2000" advTm="40862"/>
    </mc:Choice>
    <mc:Fallback>
      <p:transition spd="slow" advTm="40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63173793"/>
      </p:ext>
    </p:extLst>
  </p:cSld>
  <p:clrMapOvr>
    <a:masterClrMapping/>
  </p:clrMapOvr>
  <mc:AlternateContent xmlns:mc="http://schemas.openxmlformats.org/markup-compatibility/2006">
    <mc:Choice xmlns:p14="http://schemas.microsoft.com/office/powerpoint/2010/main" Requires="p14">
      <p:transition spd="slow" p14:dur="2000" advTm="24352"/>
    </mc:Choice>
    <mc:Fallback>
      <p:transition spd="slow" advTm="24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6632"/>
            <a:ext cx="9144000" cy="6773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11750261"/>
      </p:ext>
    </p:extLst>
  </p:cSld>
  <p:clrMapOvr>
    <a:masterClrMapping/>
  </p:clrMapOvr>
  <mc:AlternateContent xmlns:mc="http://schemas.openxmlformats.org/markup-compatibility/2006">
    <mc:Choice xmlns:p14="http://schemas.microsoft.com/office/powerpoint/2010/main" Requires="p14">
      <p:transition spd="slow" p14:dur="2000" advTm="1407"/>
    </mc:Choice>
    <mc:Fallback>
      <p:transition spd="slow" advTm="1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dirty="0"/>
          </a:p>
        </p:txBody>
      </p:sp>
      <p:sp>
        <p:nvSpPr>
          <p:cNvPr id="3" name="عنصر نائب للمحتوى 2"/>
          <p:cNvSpPr>
            <a:spLocks noGrp="1"/>
          </p:cNvSpPr>
          <p:nvPr>
            <p:ph idx="1"/>
          </p:nvPr>
        </p:nvSpPr>
        <p:spPr/>
        <p:txBody>
          <a:bodyPr>
            <a:normAutofit lnSpcReduction="10000"/>
          </a:bodyPr>
          <a:lstStyle/>
          <a:p>
            <a:r>
              <a:rPr lang="en-US" sz="2800" dirty="0">
                <a:latin typeface="Times New Roman" pitchFamily="18" charset="0"/>
                <a:cs typeface="Times New Roman" pitchFamily="18" charset="0"/>
              </a:rPr>
              <a:t>A Pap smear, also called a Pap test, is a screening procedure for cervical cancer. It tests for the presence of precancerous or cancerous cells on your cervix. The cervix is the opening of the uterus.</a:t>
            </a:r>
          </a:p>
          <a:p>
            <a:endParaRPr lang="en-US" sz="2800" dirty="0">
              <a:latin typeface="Times New Roman" pitchFamily="18" charset="0"/>
              <a:cs typeface="Times New Roman" pitchFamily="18" charset="0"/>
            </a:endParaRPr>
          </a:p>
          <a:p>
            <a:r>
              <a:rPr lang="en-US" sz="2800" dirty="0">
                <a:latin typeface="Times New Roman" pitchFamily="18" charset="0"/>
                <a:cs typeface="Times New Roman" pitchFamily="18" charset="0"/>
              </a:rPr>
              <a:t>During the routine procedure, cells from your cervix are gently scraped away and examined for abnormal growth. The procedure is done at your doctor’s office. It may be mildly uncomfortable, but doesn’t usually cause any long-term pain.</a:t>
            </a:r>
          </a:p>
          <a:p>
            <a:endParaRPr lang="en-US" dirty="0"/>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89283768"/>
      </p:ext>
    </p:extLst>
  </p:cSld>
  <p:clrMapOvr>
    <a:masterClrMapping/>
  </p:clrMapOvr>
  <mc:AlternateContent xmlns:mc="http://schemas.openxmlformats.org/markup-compatibility/2006">
    <mc:Choice xmlns:p14="http://schemas.microsoft.com/office/powerpoint/2010/main" Requires="p14">
      <p:transition spd="slow" p14:dur="2000" advTm="42341"/>
    </mc:Choice>
    <mc:Fallback>
      <p:transition spd="slow" advTm="42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300" y="1219200"/>
            <a:ext cx="84074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40763336"/>
      </p:ext>
    </p:extLst>
  </p:cSld>
  <p:clrMapOvr>
    <a:masterClrMapping/>
  </p:clrMapOvr>
  <mc:AlternateContent xmlns:mc="http://schemas.openxmlformats.org/markup-compatibility/2006">
    <mc:Choice xmlns:p14="http://schemas.microsoft.com/office/powerpoint/2010/main" Requires="p14">
      <p:transition spd="slow" p14:dur="2000" advTm="805"/>
    </mc:Choice>
    <mc:Fallback>
      <p:transition spd="slow" advTm="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9685939"/>
      </p:ext>
    </p:extLst>
  </p:cSld>
  <p:clrMapOvr>
    <a:masterClrMapping/>
  </p:clrMapOvr>
  <mc:AlternateContent xmlns:mc="http://schemas.openxmlformats.org/markup-compatibility/2006">
    <mc:Choice xmlns:p14="http://schemas.microsoft.com/office/powerpoint/2010/main" Requires="p14">
      <p:transition spd="slow" p14:dur="2000" advTm="13802"/>
    </mc:Choice>
    <mc:Fallback>
      <p:transition spd="slow" advTm="1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Pap test</a:t>
            </a:r>
            <a:endParaRPr lang="en-US" dirty="0"/>
          </a:p>
        </p:txBody>
      </p:sp>
      <p:sp>
        <p:nvSpPr>
          <p:cNvPr id="3" name="عنصر نائب للمحتوى 2"/>
          <p:cNvSpPr>
            <a:spLocks noGrp="1"/>
          </p:cNvSpPr>
          <p:nvPr>
            <p:ph idx="1"/>
          </p:nvPr>
        </p:nvSpPr>
        <p:spPr/>
        <p:txBody>
          <a:bodyPr>
            <a:noAutofit/>
          </a:bodyPr>
          <a:lstStyle/>
          <a:p>
            <a:r>
              <a:rPr lang="en-US" sz="2800" dirty="0">
                <a:latin typeface="Times New Roman" pitchFamily="18" charset="0"/>
                <a:cs typeface="Times New Roman" pitchFamily="18" charset="0"/>
              </a:rPr>
              <a:t>A procedure in which a small brush or spatula is used to gently remove cells from the cervix so they can be checked under a microscope for cervical cancer or cell changes that may lead to cervical cancer</a:t>
            </a:r>
            <a:r>
              <a:rPr lang="en-US" sz="2800" dirty="0" smtClean="0">
                <a:latin typeface="Times New Roman" pitchFamily="18" charset="0"/>
                <a:cs typeface="Times New Roman" pitchFamily="18" charset="0"/>
              </a:rPr>
              <a:t>.</a:t>
            </a:r>
          </a:p>
          <a:p>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A Pap smear may also help find other conditions, such as infections or inflammation. It is sometimes done at the same time as a pelvic exam and may also be done at the same time as a test for certain types of human papillomavirus (HPV). Also called Pap test and </a:t>
            </a:r>
            <a:r>
              <a:rPr lang="en-US" sz="2800" dirty="0" err="1">
                <a:latin typeface="Times New Roman" pitchFamily="18" charset="0"/>
                <a:cs typeface="Times New Roman" pitchFamily="18" charset="0"/>
              </a:rPr>
              <a:t>Papanicolaou</a:t>
            </a:r>
            <a:r>
              <a:rPr lang="en-US" sz="2800" dirty="0">
                <a:latin typeface="Times New Roman" pitchFamily="18" charset="0"/>
                <a:cs typeface="Times New Roman" pitchFamily="18" charset="0"/>
              </a:rPr>
              <a:t> test.</a:t>
            </a: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83378634"/>
      </p:ext>
    </p:extLst>
  </p:cSld>
  <p:clrMapOvr>
    <a:masterClrMapping/>
  </p:clrMapOvr>
  <mc:AlternateContent xmlns:mc="http://schemas.openxmlformats.org/markup-compatibility/2006">
    <mc:Choice xmlns:p14="http://schemas.microsoft.com/office/powerpoint/2010/main" Requires="p14">
      <p:transition spd="slow" p14:dur="2000" advTm="29381"/>
    </mc:Choice>
    <mc:Fallback>
      <p:transition spd="slow" advTm="29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Who performs my Pap test?</a:t>
            </a:r>
          </a:p>
        </p:txBody>
      </p:sp>
      <p:sp>
        <p:nvSpPr>
          <p:cNvPr id="3" name="عنصر نائب للمحتوى 2"/>
          <p:cNvSpPr>
            <a:spLocks noGrp="1"/>
          </p:cNvSpPr>
          <p:nvPr>
            <p:ph idx="1"/>
          </p:nvPr>
        </p:nvSpPr>
        <p:spPr/>
        <p:txBody>
          <a:bodyPr>
            <a:normAutofit fontScale="92500"/>
          </a:bodyPr>
          <a:lstStyle/>
          <a:p>
            <a:r>
              <a:rPr lang="en-US" dirty="0">
                <a:latin typeface="Times New Roman" pitchFamily="18" charset="0"/>
                <a:cs typeface="Times New Roman" pitchFamily="18" charset="0"/>
              </a:rPr>
              <a:t>A gynecologist typically performs a Pap test. A gynecologist is a medical doctor who specializes in treating diseases of a woman’s reproductive organs. Sometimes other health care providers perform Pap tests. This may include primary care doctors, physician assistants, or nurse practitioners. If the person performing the test is a man, a female assistant or nurse may also be in the room.</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If the results of the Pap test show cervical cancer, your health care provider will refer you to a gynecologist or an oncologist. An oncologist is a doctor who specializes in treating cancer.</a:t>
            </a:r>
          </a:p>
          <a:p>
            <a:endParaRPr lang="en-US" dirty="0"/>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37245638"/>
      </p:ext>
    </p:extLst>
  </p:cSld>
  <p:clrMapOvr>
    <a:masterClrMapping/>
  </p:clrMapOvr>
  <mc:AlternateContent xmlns:mc="http://schemas.openxmlformats.org/markup-compatibility/2006">
    <mc:Choice xmlns:p14="http://schemas.microsoft.com/office/powerpoint/2010/main" Requires="p14">
      <p:transition spd="slow" p14:dur="2000" advTm="66491"/>
    </mc:Choice>
    <mc:Fallback>
      <p:transition spd="slow" advTm="66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0" y="908720"/>
            <a:ext cx="9036496" cy="2062103"/>
          </a:xfrm>
          <a:prstGeom prst="rect">
            <a:avLst/>
          </a:prstGeom>
        </p:spPr>
        <p:txBody>
          <a:bodyPr wrap="square">
            <a:spAutoFit/>
          </a:bodyPr>
          <a:lstStyle/>
          <a:p>
            <a:pPr algn="l" rtl="0"/>
            <a:r>
              <a:rPr lang="en-US" sz="3200" dirty="0">
                <a:solidFill>
                  <a:schemeClr val="tx2">
                    <a:lumMod val="10000"/>
                  </a:schemeClr>
                </a:solidFill>
              </a:rPr>
              <a:t>How often you need to have a Pap test depends on your age, results of previous tests, and other factors. Learn more about cervical cancer screening guidelines.</a:t>
            </a: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92879048"/>
      </p:ext>
    </p:extLst>
  </p:cSld>
  <p:clrMapOvr>
    <a:masterClrMapping/>
  </p:clrMapOvr>
  <mc:AlternateContent xmlns:mc="http://schemas.openxmlformats.org/markup-compatibility/2006">
    <mc:Choice xmlns:p14="http://schemas.microsoft.com/office/powerpoint/2010/main" Requires="p14">
      <p:transition spd="slow" p14:dur="2000" advTm="17943"/>
    </mc:Choice>
    <mc:Fallback>
      <p:transition spd="slow" advTm="17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When to </a:t>
            </a:r>
            <a:r>
              <a:rPr lang="en-US" dirty="0" smtClean="0"/>
              <a:t>screen?</a:t>
            </a:r>
            <a:endParaRPr lang="en-US" dirty="0"/>
          </a:p>
        </p:txBody>
      </p:sp>
      <p:sp>
        <p:nvSpPr>
          <p:cNvPr id="3" name="عنصر نائب للمحتوى 2"/>
          <p:cNvSpPr>
            <a:spLocks noGrp="1"/>
          </p:cNvSpPr>
          <p:nvPr>
            <p:ph idx="1"/>
          </p:nvPr>
        </p:nvSpPr>
        <p:spPr/>
        <p:txBody>
          <a:bodyPr>
            <a:normAutofit/>
          </a:bodyPr>
          <a:lstStyle/>
          <a:p>
            <a:pPr algn="l" rtl="0"/>
            <a:r>
              <a:rPr lang="en-US" dirty="0"/>
              <a:t>Start within 3 years of onset of sexual activity or by age of 21, whichever is first.</a:t>
            </a:r>
          </a:p>
          <a:p>
            <a:pPr algn="l" rtl="0"/>
            <a:r>
              <a:rPr lang="en-US" dirty="0"/>
              <a:t>High risk factors for cervical dysplasia:</a:t>
            </a:r>
          </a:p>
          <a:p>
            <a:pPr algn="l" rtl="0"/>
            <a:r>
              <a:rPr lang="en-US" dirty="0"/>
              <a:t>Early onset of sexual activity</a:t>
            </a:r>
          </a:p>
          <a:p>
            <a:pPr algn="l" rtl="0"/>
            <a:r>
              <a:rPr lang="en-US" dirty="0"/>
              <a:t>Multiple sexual partners</a:t>
            </a:r>
          </a:p>
          <a:p>
            <a:pPr algn="l" rtl="0"/>
            <a:r>
              <a:rPr lang="en-US" dirty="0"/>
              <a:t>Smoking habits</a:t>
            </a:r>
          </a:p>
          <a:p>
            <a:pPr algn="l" rtl="0"/>
            <a:r>
              <a:rPr lang="en-US" dirty="0"/>
              <a:t>Oral contraceptives</a:t>
            </a:r>
          </a:p>
          <a:p>
            <a:pPr algn="l" rtl="0"/>
            <a:r>
              <a:rPr lang="en-US" dirty="0"/>
              <a:t>HPV and HIV positive women</a:t>
            </a:r>
          </a:p>
          <a:p>
            <a:endParaRPr lang="en-US" dirty="0"/>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9201231"/>
      </p:ext>
    </p:extLst>
  </p:cSld>
  <p:clrMapOvr>
    <a:masterClrMapping/>
  </p:clrMapOvr>
  <mc:AlternateContent xmlns:mc="http://schemas.openxmlformats.org/markup-compatibility/2006">
    <mc:Choice xmlns:p14="http://schemas.microsoft.com/office/powerpoint/2010/main" Requires="p14">
      <p:transition spd="slow" p14:dur="2000" advTm="49504"/>
    </mc:Choice>
    <mc:Fallback>
      <p:transition spd="slow" advTm="49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dirty="0"/>
              <a:t>When to stop routine screening</a:t>
            </a:r>
          </a:p>
        </p:txBody>
      </p:sp>
      <p:sp>
        <p:nvSpPr>
          <p:cNvPr id="3" name="عنصر نائب للمحتوى 2"/>
          <p:cNvSpPr>
            <a:spLocks noGrp="1"/>
          </p:cNvSpPr>
          <p:nvPr>
            <p:ph idx="1"/>
          </p:nvPr>
        </p:nvSpPr>
        <p:spPr/>
        <p:txBody>
          <a:bodyPr/>
          <a:lstStyle/>
          <a:p>
            <a:pPr algn="l" rtl="0"/>
            <a:r>
              <a:rPr lang="en-US" dirty="0"/>
              <a:t>Age 70 and “adequate recent screening” </a:t>
            </a:r>
          </a:p>
          <a:p>
            <a:pPr algn="l" rtl="0"/>
            <a:r>
              <a:rPr lang="en-US" dirty="0"/>
              <a:t>Three consecutive negative pap smears </a:t>
            </a:r>
          </a:p>
          <a:p>
            <a:pPr algn="l" rtl="0"/>
            <a:r>
              <a:rPr lang="en-US" dirty="0"/>
              <a:t>No abnormal pap smears in last 10 years</a:t>
            </a:r>
          </a:p>
          <a:p>
            <a:pPr algn="l" rtl="0"/>
            <a:r>
              <a:rPr lang="en-US" dirty="0"/>
              <a:t>Hysterectomy for benign lesion</a:t>
            </a:r>
          </a:p>
          <a:p>
            <a:pPr algn="l" rtl="0"/>
            <a:endParaRPr lang="en-US" dirty="0"/>
          </a:p>
          <a:p>
            <a:pPr algn="l" rtl="0"/>
            <a:endParaRPr lang="en-US" dirty="0"/>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4143740"/>
      </p:ext>
    </p:extLst>
  </p:cSld>
  <p:clrMapOvr>
    <a:masterClrMapping/>
  </p:clrMapOvr>
  <mc:AlternateContent xmlns:mc="http://schemas.openxmlformats.org/markup-compatibility/2006">
    <mc:Choice xmlns:p14="http://schemas.microsoft.com/office/powerpoint/2010/main" Requires="p14">
      <p:transition spd="slow" p14:dur="2000" advTm="48264"/>
    </mc:Choice>
    <mc:Fallback>
      <p:transition spd="slow" advTm="48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Screening frequency</a:t>
            </a:r>
          </a:p>
        </p:txBody>
      </p:sp>
      <p:sp>
        <p:nvSpPr>
          <p:cNvPr id="3" name="عنصر نائب للمحتوى 2"/>
          <p:cNvSpPr>
            <a:spLocks noGrp="1"/>
          </p:cNvSpPr>
          <p:nvPr>
            <p:ph idx="1"/>
          </p:nvPr>
        </p:nvSpPr>
        <p:spPr/>
        <p:txBody>
          <a:bodyPr/>
          <a:lstStyle/>
          <a:p>
            <a:pPr algn="l" rtl="0"/>
            <a:r>
              <a:rPr lang="en-US" dirty="0"/>
              <a:t>Yearly until three consecutive normal pap smears, then may decrease frequency to every 2-3 years</a:t>
            </a:r>
          </a:p>
          <a:p>
            <a:pPr algn="l" rtl="0"/>
            <a:r>
              <a:rPr lang="en-US" dirty="0"/>
              <a:t>Annual screening for high-risk women is highly recommend. </a:t>
            </a:r>
          </a:p>
          <a:p>
            <a:pPr algn="l" rtl="0"/>
            <a:endParaRPr lang="en-US" dirty="0"/>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02325041"/>
      </p:ext>
    </p:extLst>
  </p:cSld>
  <p:clrMapOvr>
    <a:masterClrMapping/>
  </p:clrMapOvr>
  <mc:AlternateContent xmlns:mc="http://schemas.openxmlformats.org/markup-compatibility/2006">
    <mc:Choice xmlns:p14="http://schemas.microsoft.com/office/powerpoint/2010/main" Requires="p14">
      <p:transition spd="slow" p14:dur="2000" advTm="19365"/>
    </mc:Choice>
    <mc:Fallback>
      <p:transition spd="slow" advTm="19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تدفق">
  <a:themeElements>
    <a:clrScheme name="تدفق">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تدفق">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تدفق">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234</TotalTime>
  <Words>1091</Words>
  <Application>Microsoft Office PowerPoint</Application>
  <PresentationFormat>عرض على الشاشة (3:4)‏</PresentationFormat>
  <Paragraphs>100</Paragraphs>
  <Slides>31</Slides>
  <Notes>0</Notes>
  <HiddenSlides>0</HiddenSlides>
  <MMClips>31</MMClips>
  <ScaleCrop>false</ScaleCrop>
  <HeadingPairs>
    <vt:vector size="4" baseType="variant">
      <vt:variant>
        <vt:lpstr>نسق</vt:lpstr>
      </vt:variant>
      <vt:variant>
        <vt:i4>1</vt:i4>
      </vt:variant>
      <vt:variant>
        <vt:lpstr>عناوين الشرائح</vt:lpstr>
      </vt:variant>
      <vt:variant>
        <vt:i4>31</vt:i4>
      </vt:variant>
    </vt:vector>
  </HeadingPairs>
  <TitlesOfParts>
    <vt:vector size="32" baseType="lpstr">
      <vt:lpstr>تدفق</vt:lpstr>
      <vt:lpstr>Pap smear </vt:lpstr>
      <vt:lpstr>عرض تقديمي في PowerPoint</vt:lpstr>
      <vt:lpstr>عرض تقديمي في PowerPoint</vt:lpstr>
      <vt:lpstr>Pap test</vt:lpstr>
      <vt:lpstr>Who performs my Pap test?</vt:lpstr>
      <vt:lpstr>عرض تقديمي في PowerPoint</vt:lpstr>
      <vt:lpstr>When to screen?</vt:lpstr>
      <vt:lpstr>When to stop routine screening</vt:lpstr>
      <vt:lpstr>Screening frequency</vt:lpstr>
      <vt:lpstr>عرض تقديمي في PowerPoint</vt:lpstr>
      <vt:lpstr>Preparing pap test</vt:lpstr>
      <vt:lpstr>Cervical histology</vt:lpstr>
      <vt:lpstr>Equipment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Technique</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Pap smear</dc:title>
  <dc:creator>sanaa ali</dc:creator>
  <cp:lastModifiedBy>sanaa ali</cp:lastModifiedBy>
  <cp:revision>22</cp:revision>
  <dcterms:created xsi:type="dcterms:W3CDTF">2020-02-28T18:01:38Z</dcterms:created>
  <dcterms:modified xsi:type="dcterms:W3CDTF">2020-03-27T21:41:28Z</dcterms:modified>
</cp:coreProperties>
</file>