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6" r:id="rId3"/>
    <p:sldId id="258" r:id="rId4"/>
    <p:sldId id="257" r:id="rId5"/>
    <p:sldId id="259" r:id="rId6"/>
    <p:sldId id="266" r:id="rId7"/>
    <p:sldId id="263" r:id="rId8"/>
    <p:sldId id="306" r:id="rId9"/>
    <p:sldId id="267" r:id="rId10"/>
    <p:sldId id="268" r:id="rId11"/>
    <p:sldId id="269" r:id="rId12"/>
    <p:sldId id="270" r:id="rId13"/>
    <p:sldId id="264" r:id="rId14"/>
    <p:sldId id="271" r:id="rId15"/>
    <p:sldId id="280" r:id="rId16"/>
    <p:sldId id="272" r:id="rId17"/>
    <p:sldId id="273" r:id="rId18"/>
    <p:sldId id="275" r:id="rId19"/>
    <p:sldId id="307" r:id="rId20"/>
    <p:sldId id="276" r:id="rId21"/>
    <p:sldId id="277" r:id="rId22"/>
    <p:sldId id="278" r:id="rId23"/>
    <p:sldId id="308" r:id="rId24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87211" autoAdjust="0"/>
  </p:normalViewPr>
  <p:slideViewPr>
    <p:cSldViewPr>
      <p:cViewPr>
        <p:scale>
          <a:sx n="78" d="100"/>
          <a:sy n="78" d="100"/>
        </p:scale>
        <p:origin x="-11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B1F6133-5C5C-4F1D-8BA1-FFBBF44BDB81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617697B-6DA8-4324-9E5B-5DE5441BFB1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0348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7697B-6DA8-4324-9E5B-5DE5441BFB19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85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7697B-6DA8-4324-9E5B-5DE5441BFB19}" type="slidenum">
              <a:rPr lang="ar-EG" smtClean="0"/>
              <a:t>16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9951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5" name="عنوان فرعي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1" name="عنصر نائب للتاريخ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78E3A0D-0648-4C33-BAA4-B1E074F33A0A}" type="datetimeFigureOut">
              <a:rPr lang="ar-EG"/>
              <a:pPr/>
              <a:t>02/08/1441</a:t>
            </a:fld>
            <a:endParaRPr lang="ar-EG"/>
          </a:p>
        </p:txBody>
      </p:sp>
      <p:sp>
        <p:nvSpPr>
          <p:cNvPr id="18" name="عنصر نائب للتذييل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82C9F60-FFF2-4575-B1AA-557B629A9C4B}" type="slidenum">
              <a:rPr lang="ar-EG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77803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8E3A0D-0648-4C33-BAA4-B1E074F33A0A}" type="datetimeFigureOut">
              <a:rPr lang="ar-EG" smtClean="0">
                <a:solidFill>
                  <a:srgbClr val="B13F9A"/>
                </a:solidFill>
              </a:rPr>
              <a:pPr/>
              <a:t>02/08/1441</a:t>
            </a:fld>
            <a:endParaRPr lang="ar-EG">
              <a:solidFill>
                <a:srgbClr val="B13F9A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>
              <a:solidFill>
                <a:srgbClr val="B13F9A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2C9F60-FFF2-4575-B1AA-557B629A9C4B}" type="slidenum">
              <a:rPr lang="ar-EG" smtClean="0">
                <a:solidFill>
                  <a:srgbClr val="B13F9A"/>
                </a:solidFill>
              </a:rPr>
              <a:pPr/>
              <a:t>‹#›</a:t>
            </a:fld>
            <a:endParaRPr lang="ar-EG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9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78E3A0D-0648-4C33-BAA4-B1E074F33A0A}" type="datetimeFigureOut">
              <a:rPr lang="ar-EG" smtClean="0">
                <a:solidFill>
                  <a:srgbClr val="B13F9A"/>
                </a:solidFill>
              </a:rPr>
              <a:pPr/>
              <a:t>02/08/1441</a:t>
            </a:fld>
            <a:endParaRPr lang="ar-EG">
              <a:solidFill>
                <a:srgbClr val="B13F9A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EG">
              <a:solidFill>
                <a:srgbClr val="B13F9A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82C9F60-FFF2-4575-B1AA-557B629A9C4B}" type="slidenum">
              <a:rPr lang="ar-EG" smtClean="0">
                <a:solidFill>
                  <a:srgbClr val="B13F9A"/>
                </a:solidFill>
              </a:rPr>
              <a:pPr/>
              <a:t>‹#›</a:t>
            </a:fld>
            <a:endParaRPr lang="ar-EG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80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8E3A0D-0648-4C33-BAA4-B1E074F33A0A}" type="datetimeFigureOut">
              <a:rPr lang="ar-EG" smtClean="0">
                <a:solidFill>
                  <a:srgbClr val="B13F9A"/>
                </a:solidFill>
              </a:rPr>
              <a:pPr/>
              <a:t>02/08/1441</a:t>
            </a:fld>
            <a:endParaRPr lang="ar-EG">
              <a:solidFill>
                <a:srgbClr val="B13F9A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>
              <a:solidFill>
                <a:srgbClr val="B13F9A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2C9F60-FFF2-4575-B1AA-557B629A9C4B}" type="slidenum">
              <a:rPr lang="ar-EG" smtClean="0">
                <a:solidFill>
                  <a:srgbClr val="B13F9A"/>
                </a:solidFill>
              </a:rPr>
              <a:pPr/>
              <a:t>‹#›</a:t>
            </a:fld>
            <a:endParaRPr lang="ar-EG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4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8E3A0D-0648-4C33-BAA4-B1E074F33A0A}" type="datetimeFigureOut">
              <a:rPr lang="ar-EG" smtClean="0">
                <a:solidFill>
                  <a:srgbClr val="B13F9A"/>
                </a:solidFill>
              </a:rPr>
              <a:pPr/>
              <a:t>02/08/1441</a:t>
            </a:fld>
            <a:endParaRPr lang="ar-EG">
              <a:solidFill>
                <a:srgbClr val="B13F9A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>
              <a:solidFill>
                <a:srgbClr val="B13F9A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2C9F60-FFF2-4575-B1AA-557B629A9C4B}" type="slidenum">
              <a:rPr lang="ar-EG" smtClean="0">
                <a:solidFill>
                  <a:srgbClr val="B13F9A"/>
                </a:solidFill>
              </a:rPr>
              <a:pPr/>
              <a:t>‹#›</a:t>
            </a:fld>
            <a:endParaRPr lang="ar-EG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4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8E3A0D-0648-4C33-BAA4-B1E074F33A0A}" type="datetimeFigureOut">
              <a:rPr lang="ar-EG" smtClean="0">
                <a:solidFill>
                  <a:srgbClr val="B13F9A"/>
                </a:solidFill>
              </a:rPr>
              <a:pPr/>
              <a:t>02/08/1441</a:t>
            </a:fld>
            <a:endParaRPr lang="ar-EG">
              <a:solidFill>
                <a:srgbClr val="B13F9A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>
              <a:solidFill>
                <a:srgbClr val="B13F9A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2C9F60-FFF2-4575-B1AA-557B629A9C4B}" type="slidenum">
              <a:rPr lang="ar-EG" smtClean="0">
                <a:solidFill>
                  <a:srgbClr val="B13F9A"/>
                </a:solidFill>
              </a:rPr>
              <a:pPr/>
              <a:t>‹#›</a:t>
            </a:fld>
            <a:endParaRPr lang="ar-EG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66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78E3A0D-0648-4C33-BAA4-B1E074F33A0A}" type="datetimeFigureOut">
              <a:rPr lang="ar-EG" smtClean="0">
                <a:solidFill>
                  <a:srgbClr val="B13F9A"/>
                </a:solidFill>
              </a:rPr>
              <a:pPr/>
              <a:t>02/08/1441</a:t>
            </a:fld>
            <a:endParaRPr lang="ar-EG">
              <a:solidFill>
                <a:srgbClr val="B13F9A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EG">
              <a:solidFill>
                <a:srgbClr val="B13F9A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2C9F60-FFF2-4575-B1AA-557B629A9C4B}" type="slidenum">
              <a:rPr lang="ar-EG" smtClean="0">
                <a:solidFill>
                  <a:srgbClr val="B13F9A"/>
                </a:solidFill>
              </a:rPr>
              <a:pPr/>
              <a:t>‹#›</a:t>
            </a:fld>
            <a:endParaRPr lang="ar-EG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27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8E3A0D-0648-4C33-BAA4-B1E074F33A0A}" type="datetimeFigureOut">
              <a:rPr lang="ar-EG" smtClean="0">
                <a:solidFill>
                  <a:srgbClr val="B13F9A"/>
                </a:solidFill>
              </a:rPr>
              <a:pPr/>
              <a:t>02/08/1441</a:t>
            </a:fld>
            <a:endParaRPr lang="ar-EG">
              <a:solidFill>
                <a:srgbClr val="B13F9A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>
              <a:solidFill>
                <a:srgbClr val="B13F9A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2C9F60-FFF2-4575-B1AA-557B629A9C4B}" type="slidenum">
              <a:rPr lang="ar-EG" smtClean="0">
                <a:solidFill>
                  <a:srgbClr val="B13F9A"/>
                </a:solidFill>
              </a:rPr>
              <a:pPr/>
              <a:t>‹#›</a:t>
            </a:fld>
            <a:endParaRPr lang="ar-EG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7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8E3A0D-0648-4C33-BAA4-B1E074F33A0A}" type="datetimeFigureOut">
              <a:rPr lang="ar-EG" smtClean="0">
                <a:solidFill>
                  <a:srgbClr val="F4E7ED"/>
                </a:solidFill>
              </a:rPr>
              <a:pPr/>
              <a:t>02/08/1441</a:t>
            </a:fld>
            <a:endParaRPr lang="ar-EG">
              <a:solidFill>
                <a:srgbClr val="F4E7ED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>
              <a:solidFill>
                <a:srgbClr val="F4E7E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2C9F60-FFF2-4575-B1AA-557B629A9C4B}" type="slidenum">
              <a:rPr lang="ar-EG" smtClean="0">
                <a:solidFill>
                  <a:srgbClr val="F4E7ED"/>
                </a:solidFill>
              </a:rPr>
              <a:pPr/>
              <a:t>‹#›</a:t>
            </a:fld>
            <a:endParaRPr lang="ar-EG">
              <a:solidFill>
                <a:srgbClr val="F4E7ED"/>
              </a:solidFill>
            </a:endParaRPr>
          </a:p>
        </p:txBody>
      </p:sp>
      <p:sp>
        <p:nvSpPr>
          <p:cNvPr id="10" name="عنصر نائب للصورة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32031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8E3A0D-0648-4C33-BAA4-B1E074F33A0A}" type="datetimeFigureOut">
              <a:rPr lang="ar-EG" smtClean="0">
                <a:solidFill>
                  <a:srgbClr val="B13F9A"/>
                </a:solidFill>
              </a:rPr>
              <a:pPr/>
              <a:t>02/08/1441</a:t>
            </a:fld>
            <a:endParaRPr lang="ar-EG">
              <a:solidFill>
                <a:srgbClr val="B13F9A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>
              <a:solidFill>
                <a:srgbClr val="B13F9A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2C9F60-FFF2-4575-B1AA-557B629A9C4B}" type="slidenum">
              <a:rPr lang="ar-EG" smtClean="0">
                <a:solidFill>
                  <a:srgbClr val="B13F9A"/>
                </a:solidFill>
              </a:rPr>
              <a:pPr/>
              <a:t>‹#›</a:t>
            </a:fld>
            <a:endParaRPr lang="ar-EG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85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78E3A0D-0648-4C33-BAA4-B1E074F33A0A}" type="datetimeFigureOut">
              <a:rPr lang="ar-EG" smtClean="0">
                <a:solidFill>
                  <a:srgbClr val="B13F9A"/>
                </a:solidFill>
              </a:rPr>
              <a:pPr/>
              <a:t>02/08/1441</a:t>
            </a:fld>
            <a:endParaRPr lang="ar-EG">
              <a:solidFill>
                <a:srgbClr val="B13F9A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ar-EG">
              <a:solidFill>
                <a:srgbClr val="B13F9A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82C9F60-FFF2-4575-B1AA-557B629A9C4B}" type="slidenum">
              <a:rPr lang="ar-EG" smtClean="0">
                <a:solidFill>
                  <a:srgbClr val="B13F9A"/>
                </a:solidFill>
              </a:rPr>
              <a:pPr/>
              <a:t>‹#›</a:t>
            </a:fld>
            <a:endParaRPr lang="ar-EG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0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A3D8F2B-3101-4549-9FD8-9F95C57244F6}" type="datetimeFigureOut">
              <a:rPr lang="ar-EG" smtClean="0"/>
              <a:t>02/08/1441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1178C7D-3F2C-43D9-B97C-133A05772B40}" type="slidenum">
              <a:rPr lang="ar-EG" smtClean="0"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عنصر نائب للعنوان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1" name="عنصر نائب للنص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7" name="عنصر نائب للتاريخ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78E3A0D-0648-4C33-BAA4-B1E074F33A0A}" type="datetimeFigureOut">
              <a:rPr lang="ar-EG" smtClean="0">
                <a:solidFill>
                  <a:srgbClr val="B13F9A"/>
                </a:solidFill>
              </a:rPr>
              <a:pPr/>
              <a:t>02/08/1441</a:t>
            </a:fld>
            <a:endParaRPr lang="ar-EG">
              <a:solidFill>
                <a:srgbClr val="B13F9A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ar-EG">
              <a:solidFill>
                <a:srgbClr val="B13F9A"/>
              </a:solidFill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82C9F60-FFF2-4575-B1AA-557B629A9C4B}" type="slidenum">
              <a:rPr lang="ar-EG" smtClean="0">
                <a:solidFill>
                  <a:srgbClr val="B13F9A"/>
                </a:solidFill>
              </a:rPr>
              <a:pPr/>
              <a:t>‹#›</a:t>
            </a:fld>
            <a:endParaRPr lang="ar-EG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1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2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394761"/>
            <a:ext cx="3684244" cy="1800200"/>
          </a:xfrm>
        </p:spPr>
        <p:txBody>
          <a:bodyPr/>
          <a:lstStyle/>
          <a:p>
            <a:r>
              <a:rPr lang="en-US" sz="5400" cap="none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</a:rPr>
              <a:t>First year</a:t>
            </a:r>
            <a:br>
              <a:rPr lang="en-US" sz="5400" cap="none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</a:rPr>
            </a:br>
            <a:r>
              <a:rPr lang="en-US" sz="5400" cap="none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</a:rPr>
              <a:t/>
            </a:r>
            <a:br>
              <a:rPr lang="en-US" sz="5400" cap="none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</a:rPr>
            </a:b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0778" y="3212976"/>
            <a:ext cx="6444207" cy="1152128"/>
          </a:xfrm>
        </p:spPr>
        <p:txBody>
          <a:bodyPr/>
          <a:lstStyle/>
          <a:p>
            <a:pPr algn="l"/>
            <a:r>
              <a:rPr lang="en-US" sz="4700" b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  <a:ea typeface="+mj-ea"/>
                <a:cs typeface="+mj-cs"/>
              </a:rPr>
              <a:t>Adult Nursing Department</a:t>
            </a:r>
            <a:endParaRPr lang="ar-EG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20688"/>
            <a:ext cx="7810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40" y="620687"/>
            <a:ext cx="969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9483" y="4622791"/>
            <a:ext cx="72645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en-US" sz="4400" b="1" spc="50" dirty="0">
                <a:ln w="11430"/>
                <a:gradFill>
                  <a:gsLst>
                    <a:gs pos="25000">
                      <a:srgbClr val="CC8E60">
                        <a:satMod val="155000"/>
                      </a:srgbClr>
                    </a:gs>
                    <a:gs pos="100000">
                      <a:srgbClr val="CC8E6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/>
              </a:rPr>
              <a:t>Prepared by : </a:t>
            </a:r>
            <a:r>
              <a:rPr lang="en-US" sz="4400" b="1" spc="50" dirty="0" err="1">
                <a:ln w="11430"/>
                <a:gradFill>
                  <a:gsLst>
                    <a:gs pos="25000">
                      <a:srgbClr val="CC8E60">
                        <a:satMod val="155000"/>
                      </a:srgbClr>
                    </a:gs>
                    <a:gs pos="100000">
                      <a:srgbClr val="CC8E6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/>
              </a:rPr>
              <a:t>Nehad</a:t>
            </a:r>
            <a:r>
              <a:rPr lang="en-US" sz="4400" b="1" spc="50" dirty="0">
                <a:ln w="11430"/>
                <a:gradFill>
                  <a:gsLst>
                    <a:gs pos="25000">
                      <a:srgbClr val="CC8E60">
                        <a:satMod val="155000"/>
                      </a:srgbClr>
                    </a:gs>
                    <a:gs pos="100000">
                      <a:srgbClr val="CC8E6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rgbClr val="CC8E60">
                        <a:satMod val="155000"/>
                      </a:srgbClr>
                    </a:gs>
                    <a:gs pos="100000">
                      <a:srgbClr val="CC8E6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/>
              </a:rPr>
              <a:t>Abdelrazik</a:t>
            </a:r>
            <a:endParaRPr lang="ar-EG" sz="4400" b="1" spc="50" dirty="0">
              <a:ln w="11430"/>
              <a:gradFill>
                <a:gsLst>
                  <a:gs pos="25000">
                    <a:srgbClr val="CC8E60">
                      <a:satMod val="155000"/>
                    </a:srgbClr>
                  </a:gs>
                  <a:gs pos="100000">
                    <a:srgbClr val="CC8E60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/>
              <a:cs typeface="Aria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4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0"/>
    </mc:Choice>
    <mc:Fallback>
      <p:transition spd="slow" advTm="7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413792"/>
            <a:ext cx="7239000" cy="1143000"/>
          </a:xfrm>
        </p:spPr>
        <p:txBody>
          <a:bodyPr>
            <a:normAutofit/>
          </a:bodyPr>
          <a:lstStyle/>
          <a:p>
            <a:pPr lvl="0" rtl="0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Brushing: 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916832"/>
            <a:ext cx="6552728" cy="4851490"/>
          </a:xfrm>
        </p:spPr>
        <p:txBody>
          <a:bodyPr>
            <a:noAutofit/>
          </a:bodyPr>
          <a:lstStyle/>
          <a:p>
            <a:pPr lvl="0" algn="l" rtl="0">
              <a:lnSpc>
                <a:spcPct val="160000"/>
              </a:lnSpc>
            </a:pPr>
            <a:r>
              <a:rPr lang="en-US" sz="3200" dirty="0" smtClean="0"/>
              <a:t>Introduce </a:t>
            </a:r>
            <a:r>
              <a:rPr lang="en-US" sz="3200" dirty="0"/>
              <a:t>self and verify patient's identity.</a:t>
            </a:r>
          </a:p>
          <a:p>
            <a:pPr lvl="0" algn="l" rtl="0">
              <a:lnSpc>
                <a:spcPct val="160000"/>
              </a:lnSpc>
            </a:pPr>
            <a:r>
              <a:rPr lang="en-US" sz="3200" dirty="0" smtClean="0"/>
              <a:t>Explain </a:t>
            </a:r>
            <a:r>
              <a:rPr lang="en-US" sz="3200" dirty="0"/>
              <a:t>procedure to patient.</a:t>
            </a:r>
          </a:p>
          <a:p>
            <a:pPr lvl="0" algn="l" rtl="0">
              <a:lnSpc>
                <a:spcPct val="160000"/>
              </a:lnSpc>
            </a:pPr>
            <a:r>
              <a:rPr lang="en-US" sz="3200" dirty="0" smtClean="0"/>
              <a:t>Perform </a:t>
            </a:r>
            <a:r>
              <a:rPr lang="en-US" sz="3200" dirty="0"/>
              <a:t>hand </a:t>
            </a:r>
            <a:r>
              <a:rPr lang="en-US" sz="3200" dirty="0" smtClean="0"/>
              <a:t>hygiene.</a:t>
            </a:r>
            <a:endParaRPr lang="en-US" sz="3200" dirty="0"/>
          </a:p>
        </p:txBody>
      </p:sp>
      <p:pic>
        <p:nvPicPr>
          <p:cNvPr id="1026" name="Picture 2" descr="G:\محاضرات بوربوينت للطلبة\photo\download (2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-27384"/>
            <a:ext cx="2880320" cy="67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325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36"/>
    </mc:Choice>
    <mc:Fallback>
      <p:transition spd="slow" advTm="69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496" y="44624"/>
            <a:ext cx="8229600" cy="5768997"/>
          </a:xfrm>
        </p:spPr>
        <p:txBody>
          <a:bodyPr>
            <a:normAutofit/>
          </a:bodyPr>
          <a:lstStyle/>
          <a:p>
            <a:pPr lvl="0" algn="l" rtl="0">
              <a:lnSpc>
                <a:spcPct val="150000"/>
              </a:lnSpc>
            </a:pPr>
            <a:r>
              <a:rPr lang="en-US" sz="3200" dirty="0" smtClean="0">
                <a:latin typeface="Times-Roman"/>
                <a:ea typeface="Calibri"/>
                <a:cs typeface="Times-Roman"/>
              </a:rPr>
              <a:t>collect </a:t>
            </a:r>
            <a:r>
              <a:rPr lang="en-US" sz="3200" dirty="0">
                <a:latin typeface="Times-Roman"/>
                <a:ea typeface="Calibri"/>
                <a:cs typeface="Times-Roman"/>
              </a:rPr>
              <a:t>equipment on over bed table within patient’s reach</a:t>
            </a:r>
            <a:r>
              <a:rPr lang="en-US" sz="3200" dirty="0" smtClean="0">
                <a:latin typeface="Times-Roman"/>
                <a:ea typeface="Calibri"/>
                <a:cs typeface="Times-Roman"/>
              </a:rPr>
              <a:t>.</a:t>
            </a:r>
            <a:endParaRPr lang="en-US" sz="3200" dirty="0"/>
          </a:p>
          <a:p>
            <a:pPr lvl="0" algn="l" rtl="0">
              <a:lnSpc>
                <a:spcPct val="150000"/>
              </a:lnSpc>
            </a:pPr>
            <a:r>
              <a:rPr lang="en-US" sz="3200" dirty="0" smtClean="0"/>
              <a:t>Provide for patient privacy(</a:t>
            </a:r>
            <a:r>
              <a:rPr lang="en-US" sz="3200" dirty="0" smtClean="0">
                <a:latin typeface="Times-Roman"/>
                <a:ea typeface="Calibri"/>
                <a:cs typeface="Times-Roman"/>
              </a:rPr>
              <a:t>Close </a:t>
            </a:r>
            <a:r>
              <a:rPr lang="en-US" sz="3200" dirty="0">
                <a:latin typeface="Times-Roman"/>
                <a:ea typeface="Calibri"/>
                <a:cs typeface="Times-Roman"/>
              </a:rPr>
              <a:t>the room door or </a:t>
            </a:r>
            <a:r>
              <a:rPr lang="en-US" sz="3200" dirty="0" smtClean="0">
                <a:latin typeface="Times-Roman"/>
                <a:ea typeface="Calibri"/>
                <a:cs typeface="Times-Roman"/>
              </a:rPr>
              <a:t>curtains). </a:t>
            </a:r>
            <a:r>
              <a:rPr lang="en-US" sz="3200" dirty="0">
                <a:latin typeface="Times-Roman"/>
                <a:ea typeface="Calibri"/>
                <a:cs typeface="Times-Roman"/>
              </a:rPr>
              <a:t>Place the bed </a:t>
            </a:r>
            <a:r>
              <a:rPr lang="en-US" sz="3200" dirty="0" smtClean="0">
                <a:latin typeface="Times-Roman"/>
                <a:ea typeface="Calibri"/>
                <a:cs typeface="Times-Roman"/>
              </a:rPr>
              <a:t>at</a:t>
            </a:r>
          </a:p>
          <a:p>
            <a:pPr marL="0" lvl="0" indent="0" algn="l" rtl="0">
              <a:lnSpc>
                <a:spcPct val="150000"/>
              </a:lnSpc>
              <a:buNone/>
            </a:pPr>
            <a:r>
              <a:rPr lang="en-US" sz="3200" dirty="0" smtClean="0">
                <a:latin typeface="Times-Roman"/>
                <a:ea typeface="Calibri"/>
                <a:cs typeface="Times-Roman"/>
              </a:rPr>
              <a:t> </a:t>
            </a:r>
            <a:r>
              <a:rPr lang="en-US" sz="3200" dirty="0">
                <a:latin typeface="Times-Roman"/>
                <a:ea typeface="Calibri"/>
                <a:cs typeface="Times-Roman"/>
              </a:rPr>
              <a:t>an appropriate and comfortable working </a:t>
            </a:r>
            <a:r>
              <a:rPr lang="en-US" sz="3200" dirty="0" smtClean="0">
                <a:latin typeface="Times-Roman"/>
                <a:ea typeface="Calibri"/>
                <a:cs typeface="Times-Roman"/>
              </a:rPr>
              <a:t>height.</a:t>
            </a:r>
            <a:endParaRPr lang="en-US" sz="3200" dirty="0" smtClean="0"/>
          </a:p>
          <a:p>
            <a:pPr lvl="0" algn="l" rtl="0">
              <a:lnSpc>
                <a:spcPct val="150000"/>
              </a:lnSpc>
            </a:pPr>
            <a:r>
              <a:rPr lang="en-US" sz="3200" dirty="0" smtClean="0"/>
              <a:t>Maintain body mechanics. </a:t>
            </a:r>
          </a:p>
          <a:p>
            <a:pPr marL="0" lvl="0" indent="0" algn="l" rtl="0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45"/>
    </mc:Choice>
    <mc:Fallback>
      <p:transition spd="slow" advTm="42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476672"/>
            <a:ext cx="8352928" cy="6195088"/>
          </a:xfrm>
        </p:spPr>
        <p:txBody>
          <a:bodyPr>
            <a:normAutofit/>
          </a:bodyPr>
          <a:lstStyle/>
          <a:p>
            <a:pPr lvl="0" algn="l" rtl="0">
              <a:lnSpc>
                <a:spcPct val="200000"/>
              </a:lnSpc>
              <a:buClr>
                <a:srgbClr val="B13F9A"/>
              </a:buClr>
            </a:pPr>
            <a:r>
              <a:rPr lang="en-US" sz="2800" dirty="0" smtClean="0">
                <a:latin typeface="Times-Roman"/>
                <a:ea typeface="Calibri"/>
                <a:cs typeface="Times-Roman"/>
              </a:rPr>
              <a:t>Lower </a:t>
            </a:r>
            <a:r>
              <a:rPr lang="en-US" sz="2800" dirty="0">
                <a:latin typeface="Times-Roman"/>
                <a:ea typeface="Calibri"/>
                <a:cs typeface="Times-Roman"/>
              </a:rPr>
              <a:t>side rail and assist patient to sitting </a:t>
            </a:r>
            <a:r>
              <a:rPr lang="en-US" sz="2800" dirty="0" smtClean="0">
                <a:latin typeface="Times-Roman"/>
                <a:ea typeface="Calibri"/>
                <a:cs typeface="Times-Roman"/>
              </a:rPr>
              <a:t>position (</a:t>
            </a:r>
            <a:r>
              <a:rPr lang="en-US" sz="2700" dirty="0">
                <a:solidFill>
                  <a:prstClr val="black"/>
                </a:solidFill>
              </a:rPr>
              <a:t>a high fowler's </a:t>
            </a:r>
            <a:r>
              <a:rPr lang="en-US" sz="2700" dirty="0" smtClean="0">
                <a:solidFill>
                  <a:prstClr val="black"/>
                </a:solidFill>
              </a:rPr>
              <a:t>position)</a:t>
            </a:r>
            <a:r>
              <a:rPr lang="en-US" sz="2800" dirty="0" smtClean="0">
                <a:latin typeface="Times-Roman"/>
                <a:ea typeface="Calibri"/>
                <a:cs typeface="Times-Roman"/>
              </a:rPr>
              <a:t>, </a:t>
            </a:r>
            <a:r>
              <a:rPr lang="en-US" sz="2800" dirty="0">
                <a:latin typeface="Times-Roman"/>
                <a:ea typeface="Calibri"/>
                <a:cs typeface="Times-Roman"/>
              </a:rPr>
              <a:t>if permitted, or turn patient onto side. </a:t>
            </a:r>
            <a:endParaRPr lang="en-US" sz="2800" dirty="0" smtClean="0">
              <a:latin typeface="Times-Roman"/>
              <a:ea typeface="Calibri"/>
              <a:cs typeface="Times-Roman"/>
            </a:endParaRPr>
          </a:p>
          <a:p>
            <a:pPr lvl="0" algn="l" rtl="0">
              <a:lnSpc>
                <a:spcPct val="200000"/>
              </a:lnSpc>
              <a:buClr>
                <a:srgbClr val="B13F9A"/>
              </a:buClr>
            </a:pP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>
                <a:solidFill>
                  <a:prstClr val="black"/>
                </a:solidFill>
              </a:rPr>
              <a:t>Rationale: Decreases risk of aspiration</a:t>
            </a:r>
            <a:r>
              <a:rPr lang="en-US" sz="2700" dirty="0" smtClean="0">
                <a:solidFill>
                  <a:prstClr val="black"/>
                </a:solidFill>
              </a:rPr>
              <a:t>.</a:t>
            </a:r>
            <a:endParaRPr lang="en-US" sz="2800" dirty="0" smtClean="0">
              <a:latin typeface="Times-Roman"/>
              <a:ea typeface="Calibri"/>
              <a:cs typeface="Times-Roman"/>
            </a:endParaRPr>
          </a:p>
          <a:p>
            <a:pPr lvl="0" algn="l" rtl="0">
              <a:lnSpc>
                <a:spcPct val="200000"/>
              </a:lnSpc>
              <a:buClr>
                <a:srgbClr val="B13F9A"/>
              </a:buClr>
            </a:pPr>
            <a:r>
              <a:rPr lang="en-US" sz="2700" dirty="0" smtClean="0">
                <a:solidFill>
                  <a:prstClr val="black"/>
                </a:solidFill>
              </a:rPr>
              <a:t>Place </a:t>
            </a:r>
            <a:r>
              <a:rPr lang="en-US" sz="2700" dirty="0">
                <a:solidFill>
                  <a:prstClr val="black"/>
                </a:solidFill>
              </a:rPr>
              <a:t>the </a:t>
            </a:r>
            <a:r>
              <a:rPr lang="en-US" sz="2700" dirty="0" smtClean="0">
                <a:solidFill>
                  <a:prstClr val="black"/>
                </a:solidFill>
              </a:rPr>
              <a:t>towel</a:t>
            </a:r>
            <a:r>
              <a:rPr lang="en-US" sz="2800" dirty="0">
                <a:solidFill>
                  <a:prstClr val="black"/>
                </a:solidFill>
                <a:latin typeface="Times-Roman"/>
                <a:ea typeface="Calibri"/>
                <a:cs typeface="Times-Roman"/>
              </a:rPr>
              <a:t> across patient’s chest</a:t>
            </a:r>
            <a:r>
              <a:rPr lang="en-US" sz="2700" dirty="0" smtClean="0">
                <a:solidFill>
                  <a:prstClr val="black"/>
                </a:solidFill>
              </a:rPr>
              <a:t> .</a:t>
            </a:r>
            <a:endParaRPr lang="en-US" sz="2700" dirty="0">
              <a:solidFill>
                <a:prstClr val="black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3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10"/>
    </mc:Choice>
    <mc:Fallback>
      <p:transition spd="slow" advTm="4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-20560" y="-9864"/>
            <a:ext cx="7488832" cy="7776864"/>
          </a:xfrm>
        </p:spPr>
        <p:txBody>
          <a:bodyPr>
            <a:noAutofit/>
          </a:bodyPr>
          <a:lstStyle/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r>
              <a:rPr lang="en-US" sz="2700" dirty="0">
                <a:solidFill>
                  <a:prstClr val="black"/>
                </a:solidFill>
              </a:rPr>
              <a:t>Moisten toothbrush in cup of water.</a:t>
            </a:r>
          </a:p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r>
              <a:rPr lang="en-US" sz="2700" dirty="0">
                <a:solidFill>
                  <a:prstClr val="black"/>
                </a:solidFill>
              </a:rPr>
              <a:t>Apply toothpaste to </a:t>
            </a:r>
            <a:r>
              <a:rPr lang="en-US" sz="2700" dirty="0" smtClean="0">
                <a:solidFill>
                  <a:prstClr val="black"/>
                </a:solidFill>
              </a:rPr>
              <a:t>brush.</a:t>
            </a:r>
            <a:endParaRPr lang="en-US" sz="3200" dirty="0"/>
          </a:p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r>
              <a:rPr lang="en-US" sz="3200" dirty="0" smtClean="0"/>
              <a:t>Place the emesis basin under </a:t>
            </a:r>
            <a:endParaRPr lang="en-US" sz="3200" dirty="0" smtClean="0"/>
          </a:p>
          <a:p>
            <a:pPr marL="0" lvl="0" indent="0" algn="l" rtl="0">
              <a:lnSpc>
                <a:spcPct val="150000"/>
              </a:lnSpc>
              <a:buClr>
                <a:srgbClr val="B13F9A"/>
              </a:buClr>
              <a:buNone/>
            </a:pPr>
            <a:r>
              <a:rPr lang="en-US" sz="3200" dirty="0" smtClean="0"/>
              <a:t>patient's </a:t>
            </a:r>
            <a:r>
              <a:rPr lang="en-US" sz="3200" dirty="0" smtClean="0"/>
              <a:t>chin.</a:t>
            </a:r>
          </a:p>
          <a:p>
            <a:pPr lvl="0" algn="l" rtl="0">
              <a:lnSpc>
                <a:spcPct val="150000"/>
              </a:lnSpc>
            </a:pPr>
            <a:r>
              <a:rPr lang="en-US" sz="3200" dirty="0">
                <a:latin typeface="Times-Roman"/>
                <a:ea typeface="Calibri"/>
                <a:cs typeface="Times-Roman"/>
              </a:rPr>
              <a:t>Encourage patient to </a:t>
            </a:r>
            <a:r>
              <a:rPr lang="en-US" sz="3200" dirty="0" smtClean="0">
                <a:latin typeface="Times-Roman"/>
                <a:ea typeface="Calibri"/>
                <a:cs typeface="Times-Roman"/>
              </a:rPr>
              <a:t>brush</a:t>
            </a:r>
          </a:p>
          <a:p>
            <a:pPr marL="0" lvl="0" indent="0" algn="l" rtl="0">
              <a:lnSpc>
                <a:spcPct val="150000"/>
              </a:lnSpc>
              <a:buNone/>
            </a:pPr>
            <a:r>
              <a:rPr lang="en-US" sz="3200" dirty="0" smtClean="0">
                <a:latin typeface="Times-Roman"/>
                <a:ea typeface="Calibri"/>
                <a:cs typeface="Times-Roman"/>
              </a:rPr>
              <a:t> </a:t>
            </a:r>
            <a:r>
              <a:rPr lang="en-US" sz="3200" dirty="0">
                <a:latin typeface="Times-Roman"/>
                <a:ea typeface="Calibri"/>
                <a:cs typeface="Times-Roman"/>
              </a:rPr>
              <a:t>own teeth, or assist, if necessary</a:t>
            </a:r>
            <a:endParaRPr lang="en-US" sz="3200" dirty="0" smtClean="0"/>
          </a:p>
          <a:p>
            <a:pPr lvl="0" algn="l" rtl="0">
              <a:lnSpc>
                <a:spcPct val="150000"/>
              </a:lnSpc>
            </a:pPr>
            <a:r>
              <a:rPr lang="en-US" sz="3200" dirty="0" smtClean="0"/>
              <a:t>Inspect the mouth, gums and teeth.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08" y="31296"/>
            <a:ext cx="2952328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2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11"/>
    </mc:Choice>
    <mc:Fallback>
      <p:transition spd="slow" advTm="46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7920880" cy="5400600"/>
          </a:xfrm>
        </p:spPr>
        <p:txBody>
          <a:bodyPr/>
          <a:lstStyle/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r>
              <a:rPr lang="en-US" sz="3200" dirty="0">
                <a:solidFill>
                  <a:prstClr val="black"/>
                </a:solidFill>
              </a:rPr>
              <a:t>Brush the patient's teeth holding the bristles at a 45 degree angle. Brush from gum line to the crown of the tooth.</a:t>
            </a:r>
          </a:p>
          <a:p>
            <a:pPr lvl="0">
              <a:lnSpc>
                <a:spcPct val="150000"/>
              </a:lnSpc>
              <a:buClr>
                <a:srgbClr val="B13F9A"/>
              </a:buClr>
            </a:pPr>
            <a:endParaRPr lang="ar-EG" sz="3200" dirty="0">
              <a:solidFill>
                <a:prstClr val="black"/>
              </a:solidFill>
            </a:endParaRPr>
          </a:p>
          <a:p>
            <a:endParaRPr lang="ar-E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2" y="2636912"/>
            <a:ext cx="388843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36912"/>
            <a:ext cx="3960440" cy="324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6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96"/>
    </mc:Choice>
    <mc:Fallback>
      <p:transition spd="slow" advTm="3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-108520" y="-99392"/>
            <a:ext cx="6840760" cy="6098570"/>
          </a:xfrm>
        </p:spPr>
        <p:txBody>
          <a:bodyPr>
            <a:normAutofit/>
          </a:bodyPr>
          <a:lstStyle/>
          <a:p>
            <a:pPr lvl="0" algn="l" rtl="0">
              <a:lnSpc>
                <a:spcPct val="200000"/>
              </a:lnSpc>
            </a:pPr>
            <a:r>
              <a:rPr lang="en-US" sz="2800" dirty="0" smtClean="0"/>
              <a:t>Move the bristles up and down gently. Repeat until all outer and inner surfaces of the teeth are cleaned.</a:t>
            </a:r>
          </a:p>
          <a:p>
            <a:pPr lvl="0" algn="l" rtl="0">
              <a:lnSpc>
                <a:spcPct val="200000"/>
              </a:lnSpc>
            </a:pPr>
            <a:r>
              <a:rPr lang="en-US" sz="2800" dirty="0" smtClean="0"/>
              <a:t>Brush the biting surfaces of the teeth by moving the brush back and forth on top of the tooth's surface.</a:t>
            </a:r>
          </a:p>
          <a:p>
            <a:pPr algn="l"/>
            <a:endParaRPr lang="ar-EG" dirty="0" smtClean="0"/>
          </a:p>
          <a:p>
            <a:endParaRPr lang="ar-EG" dirty="0" smtClean="0"/>
          </a:p>
          <a:p>
            <a:endParaRPr lang="ar-E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0"/>
            <a:ext cx="2693987" cy="28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841" y="3035432"/>
            <a:ext cx="2607159" cy="286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08"/>
    </mc:Choice>
    <mc:Fallback>
      <p:transition spd="slow" advTm="4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496944" cy="6123080"/>
          </a:xfrm>
        </p:spPr>
        <p:txBody>
          <a:bodyPr/>
          <a:lstStyle/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r>
              <a:rPr lang="en-US" sz="3000" dirty="0">
                <a:solidFill>
                  <a:prstClr val="black"/>
                </a:solidFill>
                <a:latin typeface="Times-Roman"/>
                <a:ea typeface="Calibri"/>
                <a:cs typeface="Times-Roman"/>
              </a:rPr>
              <a:t>Brush tongue gently with toothbrush .</a:t>
            </a:r>
            <a:endParaRPr lang="en-US" sz="3000" dirty="0">
              <a:solidFill>
                <a:prstClr val="black"/>
              </a:solidFill>
            </a:endParaRPr>
          </a:p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r>
              <a:rPr lang="en-US" sz="3000" dirty="0">
                <a:solidFill>
                  <a:prstClr val="black"/>
                </a:solidFill>
              </a:rPr>
              <a:t>Assist patient in rinsing of mouth with cup of water</a:t>
            </a:r>
            <a:r>
              <a:rPr lang="en-US" sz="3000" dirty="0" smtClean="0">
                <a:solidFill>
                  <a:prstClr val="black"/>
                </a:solidFill>
              </a:rPr>
              <a:t>.</a:t>
            </a:r>
          </a:p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endParaRPr lang="en-US" sz="3000" dirty="0" smtClean="0">
              <a:solidFill>
                <a:prstClr val="black"/>
              </a:solidFill>
            </a:endParaRPr>
          </a:p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endParaRPr lang="en-US" sz="3000" dirty="0">
              <a:solidFill>
                <a:prstClr val="black"/>
              </a:solidFill>
            </a:endParaRPr>
          </a:p>
          <a:p>
            <a:endParaRPr lang="ar-EG" dirty="0"/>
          </a:p>
        </p:txBody>
      </p:sp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51760"/>
            <a:ext cx="3744416" cy="341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0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18"/>
    </mc:Choice>
    <mc:Fallback>
      <p:transition spd="slow" advTm="2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7239000" cy="928670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Flossing: </a:t>
            </a:r>
            <a:endParaRPr lang="ar-E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496" y="980728"/>
            <a:ext cx="8229600" cy="5126055"/>
          </a:xfrm>
        </p:spPr>
        <p:txBody>
          <a:bodyPr>
            <a:normAutofit/>
          </a:bodyPr>
          <a:lstStyle/>
          <a:p>
            <a:pPr algn="l" rtl="0">
              <a:lnSpc>
                <a:spcPct val="200000"/>
              </a:lnSpc>
              <a:tabLst>
                <a:tab pos="180340" algn="r"/>
              </a:tabLst>
            </a:pPr>
            <a:r>
              <a:rPr lang="en-US" sz="2800" dirty="0">
                <a:latin typeface="Times-Roman"/>
                <a:ea typeface="Calibri"/>
                <a:cs typeface="Times-Roman"/>
              </a:rPr>
              <a:t>Remove approximately 6 </a:t>
            </a:r>
            <a:r>
              <a:rPr lang="en-US" sz="2800" dirty="0" smtClean="0">
                <a:latin typeface="Times-Roman"/>
                <a:ea typeface="Calibri"/>
                <a:cs typeface="Times-Roman"/>
              </a:rPr>
              <a:t>inches  (almost =15cm) of </a:t>
            </a:r>
            <a:r>
              <a:rPr lang="en-US" sz="2800" dirty="0">
                <a:latin typeface="Times-Roman"/>
                <a:ea typeface="Calibri"/>
                <a:cs typeface="Times-Roman"/>
              </a:rPr>
              <a:t>dental floss from container or use a plastic floss </a:t>
            </a:r>
            <a:r>
              <a:rPr lang="en-US" sz="2800" dirty="0" smtClean="0">
                <a:latin typeface="Times-Roman"/>
                <a:ea typeface="Calibri"/>
                <a:cs typeface="Times-Roman"/>
              </a:rPr>
              <a:t>holder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800" dirty="0" smtClean="0">
              <a:latin typeface="Times-Roman"/>
              <a:ea typeface="Calibri"/>
              <a:cs typeface="Times-Roman"/>
            </a:endParaRPr>
          </a:p>
          <a:p>
            <a:pPr algn="l" rtl="0">
              <a:lnSpc>
                <a:spcPct val="150000"/>
              </a:lnSpc>
              <a:tabLst>
                <a:tab pos="180340" algn="r"/>
              </a:tabLst>
            </a:pPr>
            <a:endParaRPr lang="en-US" sz="2800" dirty="0" smtClean="0">
              <a:latin typeface="Times-Roman"/>
              <a:ea typeface="Calibri"/>
              <a:cs typeface="Times-Roman"/>
            </a:endParaRPr>
          </a:p>
        </p:txBody>
      </p:sp>
      <p:sp>
        <p:nvSpPr>
          <p:cNvPr id="4" name="AutoShape 2" descr="Image result for صورة خيط تنظيف الف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24" y="3753644"/>
            <a:ext cx="3096344" cy="297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80864"/>
            <a:ext cx="3418304" cy="312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49"/>
    </mc:Choice>
    <mc:Fallback>
      <p:transition spd="slow" advTm="49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4624"/>
            <a:ext cx="8208912" cy="4846320"/>
          </a:xfrm>
        </p:spPr>
        <p:txBody>
          <a:bodyPr>
            <a:normAutofit/>
          </a:bodyPr>
          <a:lstStyle/>
          <a:p>
            <a:pPr lvl="0"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2800" dirty="0">
                <a:solidFill>
                  <a:prstClr val="black"/>
                </a:solidFill>
                <a:latin typeface="Times-Roman"/>
                <a:ea typeface="Calibri"/>
                <a:cs typeface="Times-Roman"/>
              </a:rPr>
              <a:t>Wrap the floss around the index </a:t>
            </a:r>
            <a:r>
              <a:rPr lang="en-US" sz="2800" dirty="0" smtClean="0">
                <a:solidFill>
                  <a:prstClr val="black"/>
                </a:solidFill>
                <a:latin typeface="Times-Roman"/>
                <a:ea typeface="Calibri"/>
                <a:cs typeface="Times-Roman"/>
              </a:rPr>
              <a:t>fingers, </a:t>
            </a:r>
            <a:r>
              <a:rPr lang="en-US" sz="2800" dirty="0">
                <a:solidFill>
                  <a:prstClr val="black"/>
                </a:solidFill>
                <a:latin typeface="Times-Roman"/>
                <a:ea typeface="Calibri"/>
                <a:cs typeface="Times-Roman"/>
              </a:rPr>
              <a:t>keeping about 1 to 1.5 inches of floss taut between the fingers.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  <a:p>
            <a:pPr lvl="0"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2400" dirty="0">
                <a:solidFill>
                  <a:prstClr val="black"/>
                </a:solidFill>
              </a:rPr>
              <a:t>Ask patient to open mouth and smile to reveal teeth</a:t>
            </a:r>
            <a:endParaRPr lang="ar-E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" y="3635488"/>
            <a:ext cx="4536536" cy="310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93022"/>
            <a:ext cx="4213225" cy="312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3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0"/>
    </mc:Choice>
    <mc:Fallback>
      <p:transition spd="slow" advTm="29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-99392"/>
            <a:ext cx="7920880" cy="6048672"/>
          </a:xfrm>
        </p:spPr>
        <p:txBody>
          <a:bodyPr>
            <a:normAutofit lnSpcReduction="10000"/>
          </a:bodyPr>
          <a:lstStyle/>
          <a:p>
            <a:pPr lvl="0"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-Roman"/>
                <a:ea typeface="Calibri"/>
                <a:cs typeface="Times-Roman"/>
              </a:rPr>
              <a:t>Insert </a:t>
            </a:r>
            <a:r>
              <a:rPr lang="en-US" sz="2800" dirty="0">
                <a:solidFill>
                  <a:prstClr val="black"/>
                </a:solidFill>
                <a:latin typeface="Times-Roman"/>
                <a:ea typeface="Calibri"/>
                <a:cs typeface="Times-Roman"/>
              </a:rPr>
              <a:t>floss gently between teeth, moving it back and forth downward to the </a:t>
            </a:r>
            <a:r>
              <a:rPr lang="en-US" sz="2800" dirty="0" smtClean="0">
                <a:solidFill>
                  <a:prstClr val="black"/>
                </a:solidFill>
                <a:latin typeface="Times-Roman"/>
                <a:ea typeface="Calibri"/>
                <a:cs typeface="Times-Roman"/>
              </a:rPr>
              <a:t>gums</a:t>
            </a:r>
            <a:endParaRPr lang="en-US" sz="2800" dirty="0">
              <a:solidFill>
                <a:prstClr val="black"/>
              </a:solidFill>
            </a:endParaRPr>
          </a:p>
          <a:p>
            <a:pPr algn="l" rtl="0">
              <a:lnSpc>
                <a:spcPct val="200000"/>
              </a:lnSpc>
              <a:tabLst>
                <a:tab pos="180340" algn="r"/>
              </a:tabLst>
            </a:pPr>
            <a:r>
              <a:rPr lang="en-US" sz="2800" dirty="0" smtClean="0">
                <a:solidFill>
                  <a:prstClr val="black"/>
                </a:solidFill>
              </a:rPr>
              <a:t>Move </a:t>
            </a:r>
            <a:r>
              <a:rPr lang="en-US" sz="2800" dirty="0">
                <a:solidFill>
                  <a:prstClr val="black"/>
                </a:solidFill>
              </a:rPr>
              <a:t>the floss up and down between the teeth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  <a:r>
              <a:rPr lang="en-US" sz="2800" dirty="0">
                <a:latin typeface="Times-Roman"/>
                <a:ea typeface="Calibri"/>
                <a:cs typeface="Times-Roman"/>
              </a:rPr>
              <a:t> </a:t>
            </a:r>
            <a:endParaRPr lang="en-US" sz="2800" dirty="0" smtClean="0">
              <a:latin typeface="Times-Roman"/>
              <a:ea typeface="Calibri"/>
              <a:cs typeface="Times-Roman"/>
            </a:endParaRPr>
          </a:p>
          <a:p>
            <a:pPr algn="l" rtl="0">
              <a:lnSpc>
                <a:spcPct val="200000"/>
              </a:lnSpc>
              <a:tabLst>
                <a:tab pos="180340" algn="r"/>
              </a:tabLst>
            </a:pPr>
            <a:r>
              <a:rPr lang="en-US" sz="2800" dirty="0" smtClean="0">
                <a:latin typeface="Times-Roman"/>
                <a:ea typeface="Calibri"/>
                <a:cs typeface="Times-Roman"/>
              </a:rPr>
              <a:t>first </a:t>
            </a:r>
            <a:r>
              <a:rPr lang="en-US" sz="2800" dirty="0">
                <a:latin typeface="Times-Roman"/>
                <a:ea typeface="Calibri"/>
                <a:cs typeface="Times-Roman"/>
              </a:rPr>
              <a:t>on one side of a tooth and then on the side of the other tooth, until the surfaces are clean </a:t>
            </a:r>
            <a:r>
              <a:rPr lang="en-US" sz="2800" dirty="0" smtClean="0">
                <a:latin typeface="Times-Roman"/>
                <a:ea typeface="Calibri"/>
                <a:cs typeface="Times-Roman"/>
              </a:rPr>
              <a:t>Repeat </a:t>
            </a:r>
            <a:r>
              <a:rPr lang="en-US" sz="2800" dirty="0">
                <a:latin typeface="Times-Roman"/>
                <a:ea typeface="Calibri"/>
                <a:cs typeface="Times-Roman"/>
              </a:rPr>
              <a:t>in the spaces between all teeth.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endParaRPr lang="en-US" sz="2800" dirty="0" smtClean="0">
              <a:solidFill>
                <a:prstClr val="black"/>
              </a:solidFill>
            </a:endParaRPr>
          </a:p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endParaRPr lang="en-US" sz="2800" dirty="0" smtClean="0">
              <a:solidFill>
                <a:prstClr val="black"/>
              </a:solidFill>
            </a:endParaRPr>
          </a:p>
          <a:p>
            <a:pPr lvl="0" algn="l" rtl="0">
              <a:lnSpc>
                <a:spcPct val="150000"/>
              </a:lnSpc>
              <a:buClr>
                <a:srgbClr val="B13F9A"/>
              </a:buClr>
            </a:pPr>
            <a:endParaRPr lang="en-US" sz="2800" dirty="0">
              <a:solidFill>
                <a:prstClr val="black"/>
              </a:solidFill>
            </a:endParaRPr>
          </a:p>
          <a:p>
            <a:endParaRPr lang="ar-EG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9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03"/>
    </mc:Choice>
    <mc:Fallback>
      <p:transition spd="slow" advTm="43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2541571"/>
          </a:xfrm>
        </p:spPr>
        <p:txBody>
          <a:bodyPr>
            <a:noAutofit/>
          </a:bodyPr>
          <a:lstStyle/>
          <a:p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8000" b="1" dirty="0" smtClean="0"/>
              <a:t>Mouth </a:t>
            </a:r>
            <a:r>
              <a:rPr lang="en-US" sz="8000" b="1" dirty="0"/>
              <a:t>care</a:t>
            </a:r>
            <a:r>
              <a:rPr lang="en-US" sz="8000" dirty="0"/>
              <a:t/>
            </a:r>
            <a:br>
              <a:rPr lang="en-US" sz="8000" dirty="0"/>
            </a:br>
            <a:endParaRPr lang="ar-EG" sz="8000" dirty="0"/>
          </a:p>
        </p:txBody>
      </p:sp>
      <p:pic>
        <p:nvPicPr>
          <p:cNvPr id="1028" name="Picture 4" descr="C:\Users\Mec\Desktop\desktop\emona\اولي التيرم التانى\hyagienic care\images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428736"/>
            <a:ext cx="5857916" cy="5079489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2731567"/>
            <a:ext cx="223224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Part 1</a:t>
            </a:r>
            <a:endParaRPr lang="ar-EG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1220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7"/>
    </mc:Choice>
    <mc:Fallback>
      <p:transition spd="slow" advTm="13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-243408"/>
            <a:ext cx="9036496" cy="6741368"/>
          </a:xfrm>
        </p:spPr>
        <p:txBody>
          <a:bodyPr>
            <a:normAutofit/>
          </a:bodyPr>
          <a:lstStyle/>
          <a:p>
            <a:pPr lvl="0" algn="l" rtl="0">
              <a:lnSpc>
                <a:spcPct val="220000"/>
              </a:lnSpc>
            </a:pPr>
            <a:r>
              <a:rPr lang="en-US" sz="2800" dirty="0" smtClean="0"/>
              <a:t>Assist patient to rinse mouth.</a:t>
            </a:r>
          </a:p>
          <a:p>
            <a:pPr lvl="0" algn="l" rtl="0">
              <a:lnSpc>
                <a:spcPct val="220000"/>
              </a:lnSpc>
            </a:pPr>
            <a:r>
              <a:rPr lang="en-US" sz="2800" dirty="0">
                <a:latin typeface="Times-Roman"/>
                <a:ea typeface="Calibri"/>
                <a:cs typeface="Times-Roman"/>
              </a:rPr>
              <a:t>Offer mouthwash if patient prefers</a:t>
            </a:r>
            <a:endParaRPr lang="en-US" sz="2800" dirty="0" smtClean="0"/>
          </a:p>
          <a:p>
            <a:pPr lvl="0" algn="l" rtl="0">
              <a:lnSpc>
                <a:spcPct val="220000"/>
              </a:lnSpc>
            </a:pPr>
            <a:r>
              <a:rPr lang="en-US" sz="2800" dirty="0" smtClean="0"/>
              <a:t>Apply lubricant to patient lips as needed</a:t>
            </a:r>
          </a:p>
          <a:p>
            <a:pPr marL="0" lvl="0" indent="0" algn="l" rtl="0">
              <a:lnSpc>
                <a:spcPct val="220000"/>
              </a:lnSpc>
              <a:buNone/>
            </a:pPr>
            <a:r>
              <a:rPr lang="en-US" sz="2800" dirty="0"/>
              <a:t> </a:t>
            </a:r>
            <a:r>
              <a:rPr lang="en-US" sz="2800" dirty="0" smtClean="0"/>
              <a:t> (</a:t>
            </a:r>
            <a:r>
              <a:rPr lang="en-US" sz="2800" dirty="0">
                <a:latin typeface="Times-Roman"/>
                <a:ea typeface="Calibri"/>
                <a:cs typeface="Times-Roman"/>
              </a:rPr>
              <a:t>prevents </a:t>
            </a:r>
            <a:r>
              <a:rPr lang="en-US" sz="2800" dirty="0" smtClean="0">
                <a:latin typeface="Times-Roman"/>
                <a:ea typeface="Calibri"/>
                <a:cs typeface="Times-Roman"/>
              </a:rPr>
              <a:t>drying).</a:t>
            </a:r>
            <a:endParaRPr lang="en-US" sz="2800" dirty="0" smtClean="0"/>
          </a:p>
          <a:p>
            <a:pPr algn="l" rtl="0">
              <a:lnSpc>
                <a:spcPct val="220000"/>
              </a:lnSpc>
            </a:pPr>
            <a:r>
              <a:rPr lang="en-US" sz="2800" dirty="0" smtClean="0"/>
              <a:t>Remove and dispose of equipment appropriately.</a:t>
            </a:r>
          </a:p>
          <a:p>
            <a:pPr lvl="0" algn="l" rtl="0">
              <a:lnSpc>
                <a:spcPct val="220000"/>
              </a:lnSpc>
              <a:buClr>
                <a:srgbClr val="B13F9A"/>
              </a:buClr>
            </a:pPr>
            <a:r>
              <a:rPr lang="en-US" sz="2400" dirty="0">
                <a:solidFill>
                  <a:prstClr val="black"/>
                </a:solidFill>
              </a:rPr>
              <a:t>Remove and discard gloves and wash hands.</a:t>
            </a:r>
          </a:p>
          <a:p>
            <a:pPr algn="l" rtl="0">
              <a:lnSpc>
                <a:spcPct val="220000"/>
              </a:lnSpc>
            </a:pPr>
            <a:endParaRPr lang="en-US" sz="2800" dirty="0" smtClean="0"/>
          </a:p>
          <a:p>
            <a:pPr>
              <a:lnSpc>
                <a:spcPct val="200000"/>
              </a:lnSpc>
            </a:pPr>
            <a:endParaRPr lang="ar-EG" sz="28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2"/>
    </mc:Choice>
    <mc:Fallback>
      <p:transition spd="slow" advTm="23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44624"/>
            <a:ext cx="8568952" cy="6123080"/>
          </a:xfrm>
        </p:spPr>
        <p:txBody>
          <a:bodyPr>
            <a:normAutofit/>
          </a:bodyPr>
          <a:lstStyle/>
          <a:p>
            <a:pPr lvl="0" algn="l" rtl="0">
              <a:lnSpc>
                <a:spcPct val="220000"/>
              </a:lnSpc>
              <a:buClr>
                <a:srgbClr val="B13F9A"/>
              </a:buClr>
            </a:pPr>
            <a:r>
              <a:rPr lang="en-US" sz="2400" dirty="0">
                <a:solidFill>
                  <a:prstClr val="black"/>
                </a:solidFill>
              </a:rPr>
              <a:t> Place patient in comfortable position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800" dirty="0" smtClean="0">
              <a:latin typeface="Times-Roman"/>
              <a:ea typeface="Calibri"/>
              <a:cs typeface="Times-Roman"/>
            </a:endParaRPr>
          </a:p>
          <a:p>
            <a:pPr lvl="0" algn="l" rtl="0">
              <a:lnSpc>
                <a:spcPct val="220000"/>
              </a:lnSpc>
              <a:buClr>
                <a:srgbClr val="B13F9A"/>
              </a:buClr>
            </a:pPr>
            <a:r>
              <a:rPr lang="en-US" sz="2800" dirty="0" smtClean="0">
                <a:latin typeface="Times-Roman"/>
                <a:ea typeface="Calibri"/>
                <a:cs typeface="Times-Roman"/>
              </a:rPr>
              <a:t>Raise </a:t>
            </a:r>
            <a:r>
              <a:rPr lang="en-US" sz="2800" dirty="0">
                <a:latin typeface="Times-Roman"/>
                <a:ea typeface="Calibri"/>
                <a:cs typeface="Times-Roman"/>
              </a:rPr>
              <a:t>side rail and lower bed. </a:t>
            </a:r>
            <a:endParaRPr lang="en-US" dirty="0">
              <a:solidFill>
                <a:prstClr val="black"/>
              </a:solidFill>
            </a:endParaRPr>
          </a:p>
          <a:p>
            <a:pPr lvl="0" algn="l" rtl="0">
              <a:lnSpc>
                <a:spcPct val="220000"/>
              </a:lnSpc>
              <a:buClr>
                <a:srgbClr val="B13F9A"/>
              </a:buClr>
            </a:pPr>
            <a:r>
              <a:rPr lang="en-US" sz="2800" b="1" dirty="0" smtClean="0">
                <a:latin typeface="Times New Roman"/>
                <a:ea typeface="Calibri"/>
                <a:cs typeface="Arial"/>
              </a:rPr>
              <a:t>Documentation</a:t>
            </a:r>
            <a:r>
              <a:rPr lang="en-US" sz="2800" dirty="0">
                <a:latin typeface="Times-Roman"/>
                <a:ea typeface="Calibri"/>
                <a:cs typeface="Times-Roman"/>
              </a:rPr>
              <a:t>: Record oral assessment, significant observations, and unusual findings, such as bleeding or inflammation, any teaching done, procedure and patient response.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endParaRPr lang="ar-EG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00" y="4462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5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73"/>
    </mc:Choice>
    <mc:Fallback>
      <p:transition spd="slow" advTm="26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108504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35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5"/>
    </mc:Choice>
    <mc:Fallback>
      <p:transition spd="slow" advTm="9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239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Arial"/>
              </a:rPr>
              <a:t>Definition</a:t>
            </a:r>
            <a:endParaRPr lang="ar-EG" sz="4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7239000" cy="3384376"/>
          </a:xfrm>
        </p:spPr>
        <p:txBody>
          <a:bodyPr/>
          <a:lstStyle/>
          <a:p>
            <a:pPr marL="457200" algn="l" rtl="0">
              <a:lnSpc>
                <a:spcPct val="150000"/>
              </a:lnSpc>
              <a:spcAft>
                <a:spcPts val="0"/>
              </a:spcAft>
              <a:tabLst>
                <a:tab pos="180340" algn="r"/>
              </a:tabLst>
            </a:pPr>
            <a:r>
              <a:rPr lang="en-US" sz="3600" dirty="0" smtClean="0">
                <a:latin typeface="Times New Roman"/>
                <a:ea typeface="Calibri"/>
                <a:cs typeface="Arial"/>
              </a:rPr>
              <a:t>Oral </a:t>
            </a:r>
            <a:r>
              <a:rPr lang="en-US" sz="3600" dirty="0">
                <a:latin typeface="Times New Roman"/>
                <a:ea typeface="Calibri"/>
                <a:cs typeface="Arial"/>
              </a:rPr>
              <a:t>hygiene cleaning the teeth and the oral cavity of the patient.</a:t>
            </a:r>
            <a:endParaRPr lang="en-US" sz="3600" dirty="0">
              <a:latin typeface="Calibri"/>
              <a:ea typeface="Calibri"/>
              <a:cs typeface="Arial"/>
            </a:endParaRPr>
          </a:p>
          <a:p>
            <a:endParaRPr lang="ar-EG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3"/>
    </mc:Choice>
    <mc:Fallback>
      <p:transition spd="slow" advTm="1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20" y="930464"/>
            <a:ext cx="7239000" cy="1058376"/>
          </a:xfrm>
        </p:spPr>
        <p:txBody>
          <a:bodyPr>
            <a:normAutofit fontScale="90000"/>
          </a:bodyPr>
          <a:lstStyle/>
          <a:p>
            <a:pPr marL="274320" lvl="0" indent="-274320" rtl="0">
              <a:lnSpc>
                <a:spcPct val="150000"/>
              </a:lnSpc>
              <a:spcBef>
                <a:spcPts val="600"/>
              </a:spcBef>
            </a:pPr>
            <a:r>
              <a:rPr lang="en-US" sz="4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Arial"/>
              </a:rPr>
              <a:t>Purpose</a:t>
            </a:r>
            <a:r>
              <a:rPr lang="en-US" sz="2000" b="0" cap="none" dirty="0">
                <a:ln>
                  <a:noFill/>
                </a:ln>
                <a:solidFill>
                  <a:prstClr val="black"/>
                </a:solidFill>
                <a:latin typeface="Calibri"/>
                <a:ea typeface="Calibri"/>
                <a:cs typeface="Arial"/>
              </a:rPr>
              <a:t/>
            </a:r>
            <a:br>
              <a:rPr lang="en-US" sz="2000" b="0" cap="none" dirty="0">
                <a:ln>
                  <a:noFill/>
                </a:ln>
                <a:solidFill>
                  <a:prstClr val="black"/>
                </a:solidFill>
                <a:latin typeface="Calibri"/>
                <a:ea typeface="Calibri"/>
                <a:cs typeface="Arial"/>
              </a:rPr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8604448" cy="5112568"/>
          </a:xfrm>
        </p:spPr>
        <p:txBody>
          <a:bodyPr>
            <a:normAutofit lnSpcReduction="10000"/>
          </a:bodyPr>
          <a:lstStyle/>
          <a:p>
            <a:pPr marL="342900" lvl="0" indent="-342900" algn="l" rtl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3500" dirty="0" smtClean="0">
                <a:latin typeface="Times New Roman"/>
                <a:ea typeface="Calibri"/>
                <a:cs typeface="Arial"/>
              </a:rPr>
              <a:t>To </a:t>
            </a:r>
            <a:r>
              <a:rPr lang="en-US" sz="3500" dirty="0">
                <a:latin typeface="Times New Roman"/>
                <a:ea typeface="Calibri"/>
                <a:cs typeface="Arial"/>
              </a:rPr>
              <a:t>promote the patient’s sense of well-being</a:t>
            </a:r>
            <a:endParaRPr lang="en-US" sz="3500" dirty="0">
              <a:latin typeface="Calibri"/>
              <a:ea typeface="Calibri"/>
              <a:cs typeface="Arial"/>
            </a:endParaRPr>
          </a:p>
          <a:p>
            <a:pPr marL="342900" lvl="0" indent="-342900" algn="l" rtl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35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To improve the patient’s self-image</a:t>
            </a:r>
            <a:endParaRPr lang="en-US" sz="3500" dirty="0" smtClean="0">
              <a:latin typeface="Times New Roman"/>
              <a:ea typeface="Calibri"/>
              <a:cs typeface="Arial"/>
            </a:endParaRPr>
          </a:p>
          <a:p>
            <a:pPr marL="342900" lvl="0" indent="-342900" algn="l" rtl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35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 To prevent deterioration of the oral cavity</a:t>
            </a:r>
            <a:endParaRPr lang="en-US" sz="3500" dirty="0" smtClean="0">
              <a:latin typeface="Times New Roman"/>
              <a:ea typeface="Calibri"/>
              <a:cs typeface="Arial"/>
            </a:endParaRPr>
          </a:p>
          <a:p>
            <a:pPr marL="342900" lvl="0" indent="-342900" algn="l" rtl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3500" dirty="0" smtClean="0">
                <a:latin typeface="Times New Roman"/>
                <a:ea typeface="Calibri"/>
                <a:cs typeface="Arial"/>
              </a:rPr>
              <a:t>To </a:t>
            </a:r>
            <a:r>
              <a:rPr lang="en-US" sz="3500" dirty="0">
                <a:latin typeface="Times New Roman"/>
                <a:ea typeface="Calibri"/>
                <a:cs typeface="Arial"/>
              </a:rPr>
              <a:t>improve oral health and limit the growth of pathogens in the </a:t>
            </a:r>
            <a:r>
              <a:rPr lang="en-US" sz="3500" dirty="0" err="1" smtClean="0">
                <a:latin typeface="Times New Roman"/>
                <a:ea typeface="Calibri"/>
                <a:cs typeface="Arial"/>
              </a:rPr>
              <a:t>oropharyngeal</a:t>
            </a:r>
            <a:r>
              <a:rPr lang="en-US" sz="3500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3500" dirty="0">
                <a:latin typeface="Times New Roman"/>
                <a:ea typeface="Calibri"/>
                <a:cs typeface="Arial"/>
              </a:rPr>
              <a:t>secretion.</a:t>
            </a:r>
            <a:endParaRPr lang="en-US" sz="3500" dirty="0">
              <a:latin typeface="Calibri"/>
              <a:ea typeface="Calibri"/>
              <a:cs typeface="Arial"/>
            </a:endParaRPr>
          </a:p>
          <a:p>
            <a:pPr marL="342900" lvl="0" indent="-342900" algn="l" rtl="0">
              <a:lnSpc>
                <a:spcPct val="150000"/>
              </a:lnSpc>
              <a:buClr>
                <a:srgbClr val="B13F9A"/>
              </a:buClr>
              <a:buFont typeface="+mj-lt"/>
              <a:buAutoNum type="arabicPeriod"/>
              <a:tabLst>
                <a:tab pos="180340" algn="r"/>
              </a:tabLst>
            </a:pP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. </a:t>
            </a:r>
            <a:r>
              <a:rPr lang="en-US" sz="35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To stimulate appetite</a:t>
            </a:r>
            <a:r>
              <a:rPr lang="en-US" sz="3500" dirty="0">
                <a:solidFill>
                  <a:srgbClr val="3B3835"/>
                </a:solidFill>
                <a:latin typeface="Helvetica"/>
                <a:ea typeface="Calibri"/>
                <a:cs typeface="Arial"/>
              </a:rPr>
              <a:t>.</a:t>
            </a:r>
            <a:endParaRPr lang="en-US" sz="3500" dirty="0">
              <a:solidFill>
                <a:prstClr val="black"/>
              </a:solidFill>
              <a:latin typeface="Calibri"/>
              <a:ea typeface="Calibri"/>
              <a:cs typeface="Arial"/>
            </a:endParaRPr>
          </a:p>
          <a:p>
            <a:pPr lvl="0">
              <a:buClr>
                <a:srgbClr val="B13F9A"/>
              </a:buClr>
            </a:pPr>
            <a:endParaRPr lang="ar-EG" dirty="0">
              <a:solidFill>
                <a:prstClr val="black"/>
              </a:solidFill>
            </a:endParaRPr>
          </a:p>
          <a:p>
            <a:pPr marL="342900" lvl="0" indent="-342900" algn="l" rtl="0">
              <a:lnSpc>
                <a:spcPct val="150000"/>
              </a:lnSpc>
              <a:buClr>
                <a:srgbClr val="B13F9A"/>
              </a:buClr>
              <a:buFont typeface="+mj-lt"/>
              <a:buAutoNum type="arabicPeriod"/>
              <a:tabLst>
                <a:tab pos="180340" algn="r"/>
              </a:tabLst>
            </a:pPr>
            <a:endParaRPr lang="en-US" sz="3500" dirty="0">
              <a:latin typeface="Calibri"/>
              <a:ea typeface="Calibri"/>
              <a:cs typeface="Arial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9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99"/>
    </mc:Choice>
    <mc:Fallback>
      <p:transition spd="slow" advTm="90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622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969"/>
            <a:ext cx="5868144" cy="6830031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l" rtl="0">
              <a:lnSpc>
                <a:spcPct val="150000"/>
              </a:lnSpc>
              <a:buSzPts val="1350"/>
              <a:buNone/>
              <a:tabLst>
                <a:tab pos="810260" algn="r"/>
              </a:tabLst>
            </a:pPr>
            <a:endParaRPr lang="en-US" sz="3600" b="1" cap="all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PopplLaudatio-Medium"/>
              <a:ea typeface="Calibri"/>
              <a:cs typeface="PopplLaudatio-Medium"/>
            </a:endParaRPr>
          </a:p>
          <a:p>
            <a:pPr algn="l" rtl="0">
              <a:lnSpc>
                <a:spcPct val="150000"/>
              </a:lnSpc>
              <a:buSzPts val="1350"/>
              <a:tabLst>
                <a:tab pos="810260" algn="r"/>
              </a:tabLst>
            </a:pPr>
            <a:r>
              <a:rPr lang="en-US" sz="3200" dirty="0" smtClean="0">
                <a:latin typeface="PopplLaudatio-Medium"/>
                <a:ea typeface="Calibri"/>
                <a:cs typeface="PopplLaudatio-Medium"/>
              </a:rPr>
              <a:t>  Providing </a:t>
            </a:r>
            <a:r>
              <a:rPr lang="en-US" sz="3200" dirty="0">
                <a:latin typeface="PopplLaudatio-Medium"/>
                <a:ea typeface="Calibri"/>
                <a:cs typeface="PopplLaudatio-Medium"/>
              </a:rPr>
              <a:t>Oral Care </a:t>
            </a:r>
            <a:r>
              <a:rPr lang="en-US" sz="3200" dirty="0" smtClean="0">
                <a:latin typeface="PopplLaudatio-Medium"/>
                <a:ea typeface="Calibri"/>
                <a:cs typeface="PopplLaudatio-Medium"/>
              </a:rPr>
              <a:t>for</a:t>
            </a:r>
          </a:p>
          <a:p>
            <a:pPr marL="0" indent="0" algn="l" rtl="0">
              <a:lnSpc>
                <a:spcPct val="150000"/>
              </a:lnSpc>
              <a:buSzPts val="1350"/>
              <a:buNone/>
              <a:tabLst>
                <a:tab pos="810260" algn="r"/>
              </a:tabLst>
            </a:pPr>
            <a:r>
              <a:rPr lang="en-US" sz="3200" dirty="0" smtClean="0">
                <a:latin typeface="PopplLaudatio-Medium"/>
                <a:ea typeface="Calibri"/>
                <a:cs typeface="PopplLaudatio-Medium"/>
              </a:rPr>
              <a:t>    </a:t>
            </a:r>
            <a:r>
              <a:rPr lang="en-US" sz="3200" dirty="0">
                <a:latin typeface="PopplLaudatio-Medium"/>
                <a:ea typeface="Calibri"/>
                <a:cs typeface="PopplLaudatio-Medium"/>
              </a:rPr>
              <a:t>the  Independent </a:t>
            </a:r>
            <a:r>
              <a:rPr lang="en-US" sz="3200" dirty="0" smtClean="0">
                <a:latin typeface="PopplLaudatio-Medium"/>
                <a:ea typeface="Calibri"/>
                <a:cs typeface="PopplLaudatio-Medium"/>
              </a:rPr>
              <a:t>Patient</a:t>
            </a:r>
          </a:p>
          <a:p>
            <a:pPr marL="457200" algn="l" rtl="0">
              <a:lnSpc>
                <a:spcPct val="150000"/>
              </a:lnSpc>
              <a:spcAft>
                <a:spcPts val="0"/>
              </a:spcAft>
              <a:tabLst>
                <a:tab pos="180340" algn="r"/>
              </a:tabLst>
            </a:pPr>
            <a:r>
              <a:rPr lang="en-US" sz="3200" dirty="0" smtClean="0">
                <a:latin typeface="PopplLaudatio-Medium"/>
                <a:ea typeface="Calibri"/>
                <a:cs typeface="PopplLaudatio-Medium"/>
              </a:rPr>
              <a:t>Providing </a:t>
            </a:r>
            <a:r>
              <a:rPr lang="en-US" sz="3200" dirty="0">
                <a:latin typeface="PopplLaudatio-Medium"/>
                <a:ea typeface="Calibri"/>
                <a:cs typeface="PopplLaudatio-Medium"/>
              </a:rPr>
              <a:t>Oral Care for </a:t>
            </a:r>
            <a:r>
              <a:rPr lang="en-US" sz="3200" dirty="0" smtClean="0">
                <a:latin typeface="PopplLaudatio-Medium"/>
                <a:ea typeface="Calibri"/>
                <a:cs typeface="PopplLaudatio-Medium"/>
              </a:rPr>
              <a:t>the  Dependent Patient</a:t>
            </a:r>
          </a:p>
          <a:p>
            <a:pPr marL="457200" algn="l" rtl="0">
              <a:lnSpc>
                <a:spcPct val="150000"/>
              </a:lnSpc>
              <a:spcAft>
                <a:spcPts val="0"/>
              </a:spcAft>
              <a:tabLst>
                <a:tab pos="180340" algn="r"/>
              </a:tabLst>
            </a:pPr>
            <a:r>
              <a:rPr lang="en-US" sz="3200" dirty="0" smtClean="0">
                <a:latin typeface="Times New Roman"/>
                <a:ea typeface="Calibri"/>
                <a:cs typeface="Arial"/>
              </a:rPr>
              <a:t>Providing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Denture Care</a:t>
            </a:r>
            <a:endParaRPr lang="en-US" sz="3200" dirty="0">
              <a:latin typeface="Calibri"/>
              <a:ea typeface="Calibri"/>
              <a:cs typeface="Arial"/>
            </a:endParaRPr>
          </a:p>
          <a:p>
            <a:pPr marL="342900" lvl="0" indent="-342900" algn="ctr" rtl="0">
              <a:lnSpc>
                <a:spcPct val="150000"/>
              </a:lnSpc>
              <a:spcAft>
                <a:spcPts val="0"/>
              </a:spcAft>
              <a:buSzPts val="1350"/>
              <a:buFont typeface="PopplLaudatio-Medium"/>
              <a:buAutoNum type="romanUcPeriod"/>
              <a:tabLst>
                <a:tab pos="810260" algn="r"/>
              </a:tabLst>
            </a:pPr>
            <a:endParaRPr lang="en-US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PopplLaudatio-Medium"/>
              <a:ea typeface="Calibri"/>
              <a:cs typeface="PopplLaudatio-Medium"/>
            </a:endParaRPr>
          </a:p>
          <a:p>
            <a:pPr marL="342900" lvl="0" indent="-342900" algn="ctr" rtl="0">
              <a:lnSpc>
                <a:spcPct val="150000"/>
              </a:lnSpc>
              <a:spcAft>
                <a:spcPts val="0"/>
              </a:spcAft>
              <a:buSzPts val="1350"/>
              <a:buFont typeface="PopplLaudatio-Medium"/>
              <a:buAutoNum type="romanUcPeriod"/>
              <a:tabLst>
                <a:tab pos="810260" algn="r"/>
              </a:tabLst>
            </a:pPr>
            <a:endParaRPr lang="en-US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ea typeface="Calibri"/>
              <a:cs typeface="PopplLaudatio-Medium"/>
            </a:endParaRPr>
          </a:p>
          <a:p>
            <a:pPr marL="342900" lvl="0" indent="-342900" algn="ctr" rtl="0">
              <a:lnSpc>
                <a:spcPct val="150000"/>
              </a:lnSpc>
              <a:spcAft>
                <a:spcPts val="0"/>
              </a:spcAft>
              <a:buSzPts val="1350"/>
              <a:buFont typeface="PopplLaudatio-Medium"/>
              <a:buAutoNum type="romanUcPeriod"/>
              <a:tabLst>
                <a:tab pos="810260" algn="r"/>
              </a:tabLst>
            </a:pPr>
            <a:endParaRPr lang="en-US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PopplLaudatio-Medium"/>
              <a:ea typeface="Calibri"/>
              <a:cs typeface="PopplLaudatio-Medium"/>
            </a:endParaRPr>
          </a:p>
          <a:p>
            <a:pPr marL="342900" lvl="0" indent="-342900" algn="ctr" rtl="0">
              <a:lnSpc>
                <a:spcPct val="150000"/>
              </a:lnSpc>
              <a:spcAft>
                <a:spcPts val="0"/>
              </a:spcAft>
              <a:buSzPts val="1350"/>
              <a:buFont typeface="PopplLaudatio-Medium"/>
              <a:buAutoNum type="romanUcPeriod"/>
              <a:tabLst>
                <a:tab pos="810260" algn="r"/>
              </a:tabLst>
            </a:pPr>
            <a:endParaRPr lang="en-US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ea typeface="Calibri"/>
              <a:cs typeface="PopplLaudatio-Medium"/>
            </a:endParaRPr>
          </a:p>
          <a:p>
            <a:endParaRPr lang="ar-EG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91" y="27969"/>
            <a:ext cx="3133725" cy="674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1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21"/>
    </mc:Choice>
    <mc:Fallback>
      <p:transition spd="slow" advTm="2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7848872" cy="2016224"/>
          </a:xfrm>
        </p:spPr>
        <p:txBody>
          <a:bodyPr>
            <a:normAutofit fontScale="90000"/>
          </a:bodyPr>
          <a:lstStyle/>
          <a:p>
            <a:pPr lvl="0" algn="ctr" rtl="0">
              <a:lnSpc>
                <a:spcPct val="150000"/>
              </a:lnSpc>
              <a:spcAft>
                <a:spcPts val="0"/>
              </a:spcAft>
              <a:buSzPts val="1350"/>
              <a:tabLst>
                <a:tab pos="810260" algn="r"/>
              </a:tabLst>
            </a:pPr>
            <a:r>
              <a:rPr lang="en-US" sz="4400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opplLaudatio-Medium"/>
                <a:ea typeface="Calibri"/>
                <a:cs typeface="PopplLaudatio-Medium"/>
              </a:rPr>
              <a:t>Providing Oral Care for the  Independent Patient</a:t>
            </a:r>
            <a:r>
              <a:rPr lang="en-US" sz="3200" dirty="0">
                <a:latin typeface="Calibri"/>
                <a:ea typeface="Calibri"/>
                <a:cs typeface="PopplLaudatio-Medium"/>
              </a:rPr>
              <a:t/>
            </a:r>
            <a:br>
              <a:rPr lang="en-US" sz="3200" dirty="0">
                <a:latin typeface="Calibri"/>
                <a:ea typeface="Calibri"/>
                <a:cs typeface="PopplLaudatio-Medium"/>
              </a:rPr>
            </a:br>
            <a:endParaRPr lang="ar-E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712879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9"/>
    </mc:Choice>
    <mc:Fallback>
      <p:transition spd="slow" advTm="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en-US" sz="4800" cap="none" dirty="0">
                <a:ln w="10541" cmpd="sng">
                  <a:solidFill>
                    <a:srgbClr val="B83D6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B83D68">
                        <a:tint val="40000"/>
                        <a:satMod val="250000"/>
                      </a:srgbClr>
                    </a:gs>
                    <a:gs pos="9000">
                      <a:srgbClr val="B83D68">
                        <a:tint val="52000"/>
                        <a:satMod val="300000"/>
                      </a:srgbClr>
                    </a:gs>
                    <a:gs pos="50000">
                      <a:srgbClr val="B83D68">
                        <a:shade val="20000"/>
                        <a:satMod val="300000"/>
                      </a:srgbClr>
                    </a:gs>
                    <a:gs pos="79000">
                      <a:srgbClr val="B83D68">
                        <a:tint val="52000"/>
                        <a:satMod val="300000"/>
                      </a:srgbClr>
                    </a:gs>
                    <a:gs pos="100000">
                      <a:srgbClr val="B83D6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Brushing and flossing teeth</a:t>
            </a:r>
            <a:endParaRPr lang="ar-EG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792088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3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9"/>
    </mc:Choice>
    <mc:Fallback>
      <p:transition spd="slow" advTm="10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Equipment: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ar-E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996568"/>
            <a:ext cx="7787208" cy="5312752"/>
          </a:xfrm>
        </p:spPr>
        <p:txBody>
          <a:bodyPr>
            <a:normAutofit fontScale="92500"/>
          </a:bodyPr>
          <a:lstStyle/>
          <a:p>
            <a:pPr lvl="0" algn="l" rtl="0">
              <a:lnSpc>
                <a:spcPct val="150000"/>
              </a:lnSpc>
            </a:pPr>
            <a:r>
              <a:rPr lang="en-US" sz="2800" dirty="0" smtClean="0"/>
              <a:t>Tooth brush and tooth paste.</a:t>
            </a:r>
          </a:p>
          <a:p>
            <a:pPr lvl="0" algn="l" rtl="0">
              <a:lnSpc>
                <a:spcPct val="150000"/>
              </a:lnSpc>
            </a:pPr>
            <a:r>
              <a:rPr lang="en-US" sz="2800" dirty="0" smtClean="0"/>
              <a:t>Towel. </a:t>
            </a:r>
          </a:p>
          <a:p>
            <a:pPr lvl="0" algn="l" rtl="0">
              <a:lnSpc>
                <a:spcPct val="150000"/>
              </a:lnSpc>
            </a:pPr>
            <a:r>
              <a:rPr lang="en-US" sz="2800" dirty="0" smtClean="0"/>
              <a:t>Clean gloves.                 </a:t>
            </a:r>
          </a:p>
          <a:p>
            <a:pPr lvl="0" algn="l" rtl="0">
              <a:lnSpc>
                <a:spcPct val="150000"/>
              </a:lnSpc>
            </a:pPr>
            <a:r>
              <a:rPr lang="en-US" sz="2800" dirty="0" smtClean="0"/>
              <a:t>Emesis basin.</a:t>
            </a:r>
          </a:p>
          <a:p>
            <a:pPr lvl="0" algn="l" rtl="0">
              <a:lnSpc>
                <a:spcPct val="150000"/>
              </a:lnSpc>
            </a:pPr>
            <a:r>
              <a:rPr lang="en-US" sz="2800" dirty="0" smtClean="0"/>
              <a:t>Cup of water.</a:t>
            </a:r>
          </a:p>
          <a:p>
            <a:pPr lvl="0" algn="l" rtl="0">
              <a:lnSpc>
                <a:spcPct val="150000"/>
              </a:lnSpc>
            </a:pPr>
            <a:r>
              <a:rPr lang="en-US" sz="2800" dirty="0" smtClean="0"/>
              <a:t>Mouthwash.</a:t>
            </a:r>
          </a:p>
          <a:p>
            <a:pPr lvl="0" algn="l" rtl="0">
              <a:lnSpc>
                <a:spcPct val="150000"/>
              </a:lnSpc>
            </a:pPr>
            <a:r>
              <a:rPr lang="en-US" sz="2800" dirty="0" smtClean="0"/>
              <a:t>Dental floss at least two pieces 20 cm in length.</a:t>
            </a:r>
            <a:endParaRPr lang="en-US" sz="4000" dirty="0" smtClean="0"/>
          </a:p>
          <a:p>
            <a:endParaRPr lang="ar-EG" dirty="0"/>
          </a:p>
        </p:txBody>
      </p:sp>
      <p:pic>
        <p:nvPicPr>
          <p:cNvPr id="3077" name="Picture 5" descr="C:\Users\Mec\Desktop\desktop\emona\اولي التيرم التانى\hyagienic care\download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571744"/>
            <a:ext cx="4191009" cy="2000264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3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18"/>
    </mc:Choice>
    <mc:Fallback>
      <p:transition spd="slow" advTm="23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Preparation: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ar-E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836712"/>
            <a:ext cx="7239000" cy="5312752"/>
          </a:xfrm>
        </p:spPr>
        <p:txBody>
          <a:bodyPr/>
          <a:lstStyle/>
          <a:p>
            <a:pPr lvl="0" algn="l" rtl="0">
              <a:lnSpc>
                <a:spcPct val="150000"/>
              </a:lnSpc>
            </a:pPr>
            <a:r>
              <a:rPr lang="en-US" sz="2800" dirty="0" smtClean="0"/>
              <a:t>Inspect </a:t>
            </a:r>
            <a:r>
              <a:rPr lang="en-US" sz="2800" dirty="0"/>
              <a:t>lips, gums, oral mucosa and tongue for lesions or inflammation.</a:t>
            </a:r>
          </a:p>
          <a:p>
            <a:pPr lvl="0" algn="l" rtl="0">
              <a:lnSpc>
                <a:spcPct val="150000"/>
              </a:lnSpc>
            </a:pPr>
            <a:r>
              <a:rPr lang="en-US" sz="2800" dirty="0"/>
              <a:t>Identify presence of oral problems as tooth caries.</a:t>
            </a:r>
          </a:p>
          <a:p>
            <a:pPr lvl="0" algn="l" rtl="0">
              <a:lnSpc>
                <a:spcPct val="150000"/>
              </a:lnSpc>
            </a:pPr>
            <a:r>
              <a:rPr lang="en-US" sz="2800" dirty="0"/>
              <a:t>Determine patient's ability to assist with procedure.</a:t>
            </a:r>
          </a:p>
          <a:p>
            <a:pPr lvl="0" algn="l" rtl="0">
              <a:lnSpc>
                <a:spcPct val="150000"/>
              </a:lnSpc>
            </a:pPr>
            <a:r>
              <a:rPr lang="en-US" sz="2800" dirty="0"/>
              <a:t>Assess patient's risk for aspiration.</a:t>
            </a:r>
          </a:p>
          <a:p>
            <a:endParaRPr lang="ar-EG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59"/>
    </mc:Choice>
    <mc:Fallback>
      <p:transition spd="slow" advTm="4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وافر">
  <a:themeElements>
    <a:clrScheme name="واف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واف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واف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909</TotalTime>
  <Words>577</Words>
  <Application>Microsoft Office PowerPoint</Application>
  <PresentationFormat>On-screen Show (4:3)</PresentationFormat>
  <Paragraphs>81</Paragraphs>
  <Slides>22</Slides>
  <Notes>2</Notes>
  <HiddenSlides>0</HiddenSlides>
  <MMClips>22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Opulent</vt:lpstr>
      <vt:lpstr>وافر</vt:lpstr>
      <vt:lpstr>First year  </vt:lpstr>
      <vt:lpstr>   Mouth care </vt:lpstr>
      <vt:lpstr>Definition</vt:lpstr>
      <vt:lpstr>Purpose </vt:lpstr>
      <vt:lpstr>PowerPoint Presentation</vt:lpstr>
      <vt:lpstr>Providing Oral Care for the  Independent Patient </vt:lpstr>
      <vt:lpstr>Brushing and flossing teeth</vt:lpstr>
      <vt:lpstr>Equipment: </vt:lpstr>
      <vt:lpstr>Preparation: </vt:lpstr>
      <vt:lpstr>Brushing: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Flossing: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year</dc:title>
  <dc:creator>TOSHIBA</dc:creator>
  <cp:lastModifiedBy>TOSHIBA</cp:lastModifiedBy>
  <cp:revision>62</cp:revision>
  <dcterms:created xsi:type="dcterms:W3CDTF">2020-03-24T20:18:37Z</dcterms:created>
  <dcterms:modified xsi:type="dcterms:W3CDTF">2020-03-26T04:56:23Z</dcterms:modified>
</cp:coreProperties>
</file>