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89" r:id="rId3"/>
    <p:sldId id="343" r:id="rId4"/>
    <p:sldId id="257" r:id="rId5"/>
    <p:sldId id="260" r:id="rId6"/>
    <p:sldId id="324" r:id="rId7"/>
    <p:sldId id="258" r:id="rId8"/>
    <p:sldId id="326" r:id="rId9"/>
    <p:sldId id="325" r:id="rId10"/>
    <p:sldId id="327" r:id="rId11"/>
    <p:sldId id="261" r:id="rId12"/>
    <p:sldId id="328" r:id="rId13"/>
    <p:sldId id="331" r:id="rId14"/>
    <p:sldId id="330" r:id="rId15"/>
    <p:sldId id="262" r:id="rId16"/>
    <p:sldId id="332" r:id="rId17"/>
    <p:sldId id="263" r:id="rId18"/>
    <p:sldId id="292" r:id="rId19"/>
    <p:sldId id="333" r:id="rId20"/>
    <p:sldId id="334" r:id="rId21"/>
    <p:sldId id="335" r:id="rId22"/>
    <p:sldId id="336" r:id="rId23"/>
    <p:sldId id="337" r:id="rId24"/>
    <p:sldId id="338" r:id="rId25"/>
    <p:sldId id="361" r:id="rId26"/>
    <p:sldId id="341" r:id="rId27"/>
    <p:sldId id="342" r:id="rId28"/>
    <p:sldId id="344" r:id="rId29"/>
    <p:sldId id="345" r:id="rId30"/>
    <p:sldId id="346" r:id="rId31"/>
    <p:sldId id="347" r:id="rId32"/>
    <p:sldId id="266" r:id="rId33"/>
    <p:sldId id="348" r:id="rId34"/>
    <p:sldId id="349" r:id="rId35"/>
    <p:sldId id="350" r:id="rId36"/>
    <p:sldId id="351" r:id="rId37"/>
    <p:sldId id="352" r:id="rId38"/>
    <p:sldId id="353" r:id="rId39"/>
    <p:sldId id="354" r:id="rId40"/>
    <p:sldId id="355" r:id="rId41"/>
    <p:sldId id="356" r:id="rId42"/>
    <p:sldId id="362" r:id="rId43"/>
    <p:sldId id="357" r:id="rId44"/>
    <p:sldId id="358" r:id="rId45"/>
    <p:sldId id="359" r:id="rId46"/>
    <p:sldId id="360" r:id="rId47"/>
    <p:sldId id="318" r:id="rId48"/>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4" d="100"/>
          <a:sy n="64" d="100"/>
        </p:scale>
        <p:origin x="-61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97AF072-3CE7-4DC2-B2D8-C3A8E48D6DBB}" type="datetimeFigureOut">
              <a:rPr lang="ar-EG" smtClean="0"/>
              <a:pPr/>
              <a:t>22/02/1441</a:t>
            </a:fld>
            <a:endParaRPr lang="ar-EG"/>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ar-EG"/>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3172211-B269-43C7-A864-825E2FD79610}" type="slidenum">
              <a:rPr lang="ar-EG" smtClean="0"/>
              <a:pPr/>
              <a:t>‹#›</a:t>
            </a:fld>
            <a:endParaRPr lang="ar-E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97AF072-3CE7-4DC2-B2D8-C3A8E48D6DBB}" type="datetimeFigureOut">
              <a:rPr lang="ar-EG" smtClean="0"/>
              <a:pPr/>
              <a:t>22/02/1441</a:t>
            </a:fld>
            <a:endParaRPr lang="ar-EG"/>
          </a:p>
        </p:txBody>
      </p:sp>
      <p:sp>
        <p:nvSpPr>
          <p:cNvPr id="5" name="Footer Placeholder 4"/>
          <p:cNvSpPr>
            <a:spLocks noGrp="1"/>
          </p:cNvSpPr>
          <p:nvPr>
            <p:ph type="ftr" sz="quarter" idx="11"/>
          </p:nvPr>
        </p:nvSpPr>
        <p:spPr/>
        <p:txBody>
          <a:bodyPr/>
          <a:lstStyle>
            <a:extLst/>
          </a:lstStyle>
          <a:p>
            <a:endParaRPr lang="ar-EG"/>
          </a:p>
        </p:txBody>
      </p:sp>
      <p:sp>
        <p:nvSpPr>
          <p:cNvPr id="6" name="Slide Number Placeholder 5"/>
          <p:cNvSpPr>
            <a:spLocks noGrp="1"/>
          </p:cNvSpPr>
          <p:nvPr>
            <p:ph type="sldNum" sz="quarter" idx="12"/>
          </p:nvPr>
        </p:nvSpPr>
        <p:spPr/>
        <p:txBody>
          <a:bodyPr/>
          <a:lstStyle>
            <a:extLst/>
          </a:lstStyle>
          <a:p>
            <a:fld id="{33172211-B269-43C7-A864-825E2FD79610}" type="slidenum">
              <a:rPr lang="ar-EG" smtClean="0"/>
              <a:pPr/>
              <a:t>‹#›</a:t>
            </a:fld>
            <a:endParaRPr lang="ar-E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97AF072-3CE7-4DC2-B2D8-C3A8E48D6DBB}" type="datetimeFigureOut">
              <a:rPr lang="ar-EG" smtClean="0"/>
              <a:pPr/>
              <a:t>22/02/1441</a:t>
            </a:fld>
            <a:endParaRPr lang="ar-EG"/>
          </a:p>
        </p:txBody>
      </p:sp>
      <p:sp>
        <p:nvSpPr>
          <p:cNvPr id="5" name="Footer Placeholder 4"/>
          <p:cNvSpPr>
            <a:spLocks noGrp="1"/>
          </p:cNvSpPr>
          <p:nvPr>
            <p:ph type="ftr" sz="quarter" idx="11"/>
          </p:nvPr>
        </p:nvSpPr>
        <p:spPr/>
        <p:txBody>
          <a:bodyPr/>
          <a:lstStyle>
            <a:extLst/>
          </a:lstStyle>
          <a:p>
            <a:endParaRPr lang="ar-EG"/>
          </a:p>
        </p:txBody>
      </p:sp>
      <p:sp>
        <p:nvSpPr>
          <p:cNvPr id="6" name="Slide Number Placeholder 5"/>
          <p:cNvSpPr>
            <a:spLocks noGrp="1"/>
          </p:cNvSpPr>
          <p:nvPr>
            <p:ph type="sldNum" sz="quarter" idx="12"/>
          </p:nvPr>
        </p:nvSpPr>
        <p:spPr/>
        <p:txBody>
          <a:bodyPr/>
          <a:lstStyle>
            <a:extLst/>
          </a:lstStyle>
          <a:p>
            <a:fld id="{33172211-B269-43C7-A864-825E2FD79610}" type="slidenum">
              <a:rPr lang="ar-EG" smtClean="0"/>
              <a:pPr/>
              <a:t>‹#›</a:t>
            </a:fld>
            <a:endParaRPr lang="ar-E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97AF072-3CE7-4DC2-B2D8-C3A8E48D6DBB}" type="datetimeFigureOut">
              <a:rPr lang="ar-EG" smtClean="0"/>
              <a:pPr/>
              <a:t>22/02/1441</a:t>
            </a:fld>
            <a:endParaRPr lang="ar-EG"/>
          </a:p>
        </p:txBody>
      </p:sp>
      <p:sp>
        <p:nvSpPr>
          <p:cNvPr id="5" name="Footer Placeholder 4"/>
          <p:cNvSpPr>
            <a:spLocks noGrp="1"/>
          </p:cNvSpPr>
          <p:nvPr>
            <p:ph type="ftr" sz="quarter" idx="11"/>
          </p:nvPr>
        </p:nvSpPr>
        <p:spPr/>
        <p:txBody>
          <a:bodyPr/>
          <a:lstStyle>
            <a:extLst/>
          </a:lstStyle>
          <a:p>
            <a:endParaRPr lang="ar-EG"/>
          </a:p>
        </p:txBody>
      </p:sp>
      <p:sp>
        <p:nvSpPr>
          <p:cNvPr id="6" name="Slide Number Placeholder 5"/>
          <p:cNvSpPr>
            <a:spLocks noGrp="1"/>
          </p:cNvSpPr>
          <p:nvPr>
            <p:ph type="sldNum" sz="quarter" idx="12"/>
          </p:nvPr>
        </p:nvSpPr>
        <p:spPr/>
        <p:txBody>
          <a:bodyPr/>
          <a:lstStyle>
            <a:extLst/>
          </a:lstStyle>
          <a:p>
            <a:fld id="{33172211-B269-43C7-A864-825E2FD79610}" type="slidenum">
              <a:rPr lang="ar-EG" smtClean="0"/>
              <a:pPr/>
              <a:t>‹#›</a:t>
            </a:fld>
            <a:endParaRPr lang="ar-EG"/>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97AF072-3CE7-4DC2-B2D8-C3A8E48D6DBB}" type="datetimeFigureOut">
              <a:rPr lang="ar-EG" smtClean="0"/>
              <a:pPr/>
              <a:t>22/02/1441</a:t>
            </a:fld>
            <a:endParaRPr lang="ar-EG"/>
          </a:p>
        </p:txBody>
      </p:sp>
      <p:sp>
        <p:nvSpPr>
          <p:cNvPr id="5" name="Footer Placeholder 4"/>
          <p:cNvSpPr>
            <a:spLocks noGrp="1"/>
          </p:cNvSpPr>
          <p:nvPr>
            <p:ph type="ftr" sz="quarter" idx="11"/>
          </p:nvPr>
        </p:nvSpPr>
        <p:spPr/>
        <p:txBody>
          <a:bodyPr/>
          <a:lstStyle>
            <a:extLst/>
          </a:lstStyle>
          <a:p>
            <a:endParaRPr lang="ar-EG"/>
          </a:p>
        </p:txBody>
      </p:sp>
      <p:sp>
        <p:nvSpPr>
          <p:cNvPr id="6" name="Slide Number Placeholder 5"/>
          <p:cNvSpPr>
            <a:spLocks noGrp="1"/>
          </p:cNvSpPr>
          <p:nvPr>
            <p:ph type="sldNum" sz="quarter" idx="12"/>
          </p:nvPr>
        </p:nvSpPr>
        <p:spPr/>
        <p:txBody>
          <a:bodyPr/>
          <a:lstStyle>
            <a:extLst/>
          </a:lstStyle>
          <a:p>
            <a:fld id="{33172211-B269-43C7-A864-825E2FD79610}" type="slidenum">
              <a:rPr lang="ar-EG" smtClean="0"/>
              <a:pPr/>
              <a:t>‹#›</a:t>
            </a:fld>
            <a:endParaRPr lang="ar-EG"/>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97AF072-3CE7-4DC2-B2D8-C3A8E48D6DBB}" type="datetimeFigureOut">
              <a:rPr lang="ar-EG" smtClean="0"/>
              <a:pPr/>
              <a:t>22/02/1441</a:t>
            </a:fld>
            <a:endParaRPr lang="ar-EG"/>
          </a:p>
        </p:txBody>
      </p:sp>
      <p:sp>
        <p:nvSpPr>
          <p:cNvPr id="6" name="Footer Placeholder 5"/>
          <p:cNvSpPr>
            <a:spLocks noGrp="1"/>
          </p:cNvSpPr>
          <p:nvPr>
            <p:ph type="ftr" sz="quarter" idx="11"/>
          </p:nvPr>
        </p:nvSpPr>
        <p:spPr/>
        <p:txBody>
          <a:bodyPr/>
          <a:lstStyle>
            <a:extLst/>
          </a:lstStyle>
          <a:p>
            <a:endParaRPr lang="ar-EG"/>
          </a:p>
        </p:txBody>
      </p:sp>
      <p:sp>
        <p:nvSpPr>
          <p:cNvPr id="7" name="Slide Number Placeholder 6"/>
          <p:cNvSpPr>
            <a:spLocks noGrp="1"/>
          </p:cNvSpPr>
          <p:nvPr>
            <p:ph type="sldNum" sz="quarter" idx="12"/>
          </p:nvPr>
        </p:nvSpPr>
        <p:spPr/>
        <p:txBody>
          <a:bodyPr/>
          <a:lstStyle>
            <a:extLst/>
          </a:lstStyle>
          <a:p>
            <a:fld id="{33172211-B269-43C7-A864-825E2FD79610}" type="slidenum">
              <a:rPr lang="ar-EG" smtClean="0"/>
              <a:pPr/>
              <a:t>‹#›</a:t>
            </a:fld>
            <a:endParaRPr lang="ar-EG"/>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97AF072-3CE7-4DC2-B2D8-C3A8E48D6DBB}" type="datetimeFigureOut">
              <a:rPr lang="ar-EG" smtClean="0"/>
              <a:pPr/>
              <a:t>22/02/1441</a:t>
            </a:fld>
            <a:endParaRPr lang="ar-EG"/>
          </a:p>
        </p:txBody>
      </p:sp>
      <p:sp>
        <p:nvSpPr>
          <p:cNvPr id="8" name="Footer Placeholder 7"/>
          <p:cNvSpPr>
            <a:spLocks noGrp="1"/>
          </p:cNvSpPr>
          <p:nvPr>
            <p:ph type="ftr" sz="quarter" idx="11"/>
          </p:nvPr>
        </p:nvSpPr>
        <p:spPr/>
        <p:txBody>
          <a:bodyPr/>
          <a:lstStyle>
            <a:extLst/>
          </a:lstStyle>
          <a:p>
            <a:endParaRPr lang="ar-EG"/>
          </a:p>
        </p:txBody>
      </p:sp>
      <p:sp>
        <p:nvSpPr>
          <p:cNvPr id="9" name="Slide Number Placeholder 8"/>
          <p:cNvSpPr>
            <a:spLocks noGrp="1"/>
          </p:cNvSpPr>
          <p:nvPr>
            <p:ph type="sldNum" sz="quarter" idx="12"/>
          </p:nvPr>
        </p:nvSpPr>
        <p:spPr/>
        <p:txBody>
          <a:bodyPr/>
          <a:lstStyle>
            <a:extLst/>
          </a:lstStyle>
          <a:p>
            <a:fld id="{33172211-B269-43C7-A864-825E2FD79610}" type="slidenum">
              <a:rPr lang="ar-EG" smtClean="0"/>
              <a:pPr/>
              <a:t>‹#›</a:t>
            </a:fld>
            <a:endParaRPr lang="ar-EG"/>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97AF072-3CE7-4DC2-B2D8-C3A8E48D6DBB}" type="datetimeFigureOut">
              <a:rPr lang="ar-EG" smtClean="0"/>
              <a:pPr/>
              <a:t>22/02/1441</a:t>
            </a:fld>
            <a:endParaRPr lang="ar-EG"/>
          </a:p>
        </p:txBody>
      </p:sp>
      <p:sp>
        <p:nvSpPr>
          <p:cNvPr id="4" name="Footer Placeholder 3"/>
          <p:cNvSpPr>
            <a:spLocks noGrp="1"/>
          </p:cNvSpPr>
          <p:nvPr>
            <p:ph type="ftr" sz="quarter" idx="11"/>
          </p:nvPr>
        </p:nvSpPr>
        <p:spPr/>
        <p:txBody>
          <a:bodyPr/>
          <a:lstStyle>
            <a:extLst/>
          </a:lstStyle>
          <a:p>
            <a:endParaRPr lang="ar-EG"/>
          </a:p>
        </p:txBody>
      </p:sp>
      <p:sp>
        <p:nvSpPr>
          <p:cNvPr id="5" name="Slide Number Placeholder 4"/>
          <p:cNvSpPr>
            <a:spLocks noGrp="1"/>
          </p:cNvSpPr>
          <p:nvPr>
            <p:ph type="sldNum" sz="quarter" idx="12"/>
          </p:nvPr>
        </p:nvSpPr>
        <p:spPr/>
        <p:txBody>
          <a:bodyPr/>
          <a:lstStyle>
            <a:extLst/>
          </a:lstStyle>
          <a:p>
            <a:fld id="{33172211-B269-43C7-A864-825E2FD79610}" type="slidenum">
              <a:rPr lang="ar-EG" smtClean="0"/>
              <a:pPr/>
              <a:t>‹#›</a:t>
            </a:fld>
            <a:endParaRPr lang="ar-EG"/>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97AF072-3CE7-4DC2-B2D8-C3A8E48D6DBB}" type="datetimeFigureOut">
              <a:rPr lang="ar-EG" smtClean="0"/>
              <a:pPr/>
              <a:t>22/02/1441</a:t>
            </a:fld>
            <a:endParaRPr lang="ar-EG"/>
          </a:p>
        </p:txBody>
      </p:sp>
      <p:sp>
        <p:nvSpPr>
          <p:cNvPr id="3" name="Footer Placeholder 2"/>
          <p:cNvSpPr>
            <a:spLocks noGrp="1"/>
          </p:cNvSpPr>
          <p:nvPr>
            <p:ph type="ftr" sz="quarter" idx="11"/>
          </p:nvPr>
        </p:nvSpPr>
        <p:spPr/>
        <p:txBody>
          <a:bodyPr/>
          <a:lstStyle>
            <a:extLst/>
          </a:lstStyle>
          <a:p>
            <a:endParaRPr lang="ar-EG"/>
          </a:p>
        </p:txBody>
      </p:sp>
      <p:sp>
        <p:nvSpPr>
          <p:cNvPr id="4" name="Slide Number Placeholder 3"/>
          <p:cNvSpPr>
            <a:spLocks noGrp="1"/>
          </p:cNvSpPr>
          <p:nvPr>
            <p:ph type="sldNum" sz="quarter" idx="12"/>
          </p:nvPr>
        </p:nvSpPr>
        <p:spPr/>
        <p:txBody>
          <a:bodyPr/>
          <a:lstStyle>
            <a:extLst/>
          </a:lstStyle>
          <a:p>
            <a:fld id="{33172211-B269-43C7-A864-825E2FD79610}" type="slidenum">
              <a:rPr lang="ar-EG" smtClean="0"/>
              <a:pPr/>
              <a:t>‹#›</a:t>
            </a:fld>
            <a:endParaRPr lang="ar-E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797AF072-3CE7-4DC2-B2D8-C3A8E48D6DBB}" type="datetimeFigureOut">
              <a:rPr lang="ar-EG" smtClean="0"/>
              <a:pPr/>
              <a:t>22/02/1441</a:t>
            </a:fld>
            <a:endParaRPr lang="ar-EG"/>
          </a:p>
        </p:txBody>
      </p:sp>
      <p:sp>
        <p:nvSpPr>
          <p:cNvPr id="6" name="Footer Placeholder 5"/>
          <p:cNvSpPr>
            <a:spLocks noGrp="1"/>
          </p:cNvSpPr>
          <p:nvPr>
            <p:ph type="ftr" sz="quarter" idx="11"/>
          </p:nvPr>
        </p:nvSpPr>
        <p:spPr/>
        <p:txBody>
          <a:bodyPr/>
          <a:lstStyle>
            <a:extLst/>
          </a:lstStyle>
          <a:p>
            <a:endParaRPr lang="ar-EG"/>
          </a:p>
        </p:txBody>
      </p:sp>
      <p:sp>
        <p:nvSpPr>
          <p:cNvPr id="7" name="Slide Number Placeholder 6"/>
          <p:cNvSpPr>
            <a:spLocks noGrp="1"/>
          </p:cNvSpPr>
          <p:nvPr>
            <p:ph type="sldNum" sz="quarter" idx="12"/>
          </p:nvPr>
        </p:nvSpPr>
        <p:spPr/>
        <p:txBody>
          <a:bodyPr/>
          <a:lstStyle>
            <a:extLst/>
          </a:lstStyle>
          <a:p>
            <a:fld id="{33172211-B269-43C7-A864-825E2FD79610}" type="slidenum">
              <a:rPr lang="ar-EG" smtClean="0"/>
              <a:pPr/>
              <a:t>‹#›</a:t>
            </a:fld>
            <a:endParaRPr lang="ar-EG"/>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97AF072-3CE7-4DC2-B2D8-C3A8E48D6DBB}" type="datetimeFigureOut">
              <a:rPr lang="ar-EG" smtClean="0"/>
              <a:pPr/>
              <a:t>22/02/1441</a:t>
            </a:fld>
            <a:endParaRPr lang="ar-EG"/>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EG"/>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3172211-B269-43C7-A864-825E2FD79610}" type="slidenum">
              <a:rPr lang="ar-EG" smtClean="0"/>
              <a:pPr/>
              <a:t>‹#›</a:t>
            </a:fld>
            <a:endParaRPr lang="ar-EG"/>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97AF072-3CE7-4DC2-B2D8-C3A8E48D6DBB}" type="datetimeFigureOut">
              <a:rPr lang="ar-EG" smtClean="0"/>
              <a:pPr/>
              <a:t>22/02/1441</a:t>
            </a:fld>
            <a:endParaRPr lang="ar-EG"/>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EG"/>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3172211-B269-43C7-A864-825E2FD79610}" type="slidenum">
              <a:rPr lang="ar-EG" smtClean="0"/>
              <a:pPr/>
              <a:t>‹#›</a:t>
            </a:fld>
            <a:endParaRPr lang="ar-EG"/>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10.gif"/><Relationship Id="rId1" Type="http://schemas.openxmlformats.org/officeDocument/2006/relationships/slideLayout" Target="../slideLayouts/slideLayout7.xml"/><Relationship Id="rId6" Type="http://schemas.openxmlformats.org/officeDocument/2006/relationships/image" Target="../media/image14.gif"/><Relationship Id="rId5" Type="http://schemas.openxmlformats.org/officeDocument/2006/relationships/image" Target="../media/image13.gif"/><Relationship Id="rId4" Type="http://schemas.openxmlformats.org/officeDocument/2006/relationships/image" Target="../media/image12.gif"/></Relationships>
</file>

<file path=ppt/slides/_rels/slide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MANAR\Desktop\13495577561.gif"/>
          <p:cNvPicPr>
            <a:picLocks noChangeAspect="1" noChangeArrowheads="1" noCrop="1"/>
          </p:cNvPicPr>
          <p:nvPr/>
        </p:nvPicPr>
        <p:blipFill>
          <a:blip r:embed="rId2"/>
          <a:srcRect/>
          <a:stretch>
            <a:fillRect/>
          </a:stretch>
        </p:blipFill>
        <p:spPr bwMode="auto">
          <a:xfrm>
            <a:off x="357158" y="500042"/>
            <a:ext cx="8358246" cy="5429288"/>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44824"/>
            <a:ext cx="8229600" cy="4162467"/>
          </a:xfrm>
        </p:spPr>
        <p:txBody>
          <a:bodyPr>
            <a:normAutofit fontScale="47500" lnSpcReduction="20000"/>
          </a:bodyPr>
          <a:lstStyle/>
          <a:p>
            <a:pPr algn="justLow" rtl="0">
              <a:lnSpc>
                <a:spcPct val="170000"/>
              </a:lnSpc>
            </a:pPr>
            <a:r>
              <a:rPr lang="en-US" sz="4600" dirty="0" smtClean="0">
                <a:latin typeface="Times New Roman"/>
                <a:ea typeface="Times New Roman"/>
                <a:cs typeface="Arial"/>
              </a:rPr>
              <a:t>We </a:t>
            </a:r>
            <a:r>
              <a:rPr lang="en-US" sz="4600" dirty="0">
                <a:latin typeface="Times New Roman"/>
                <a:ea typeface="Times New Roman"/>
                <a:cs typeface="Arial"/>
              </a:rPr>
              <a:t>measure maternal mortality for the following reasons:               </a:t>
            </a:r>
            <a:endParaRPr lang="en-US" sz="4600" dirty="0">
              <a:latin typeface="Calibri"/>
              <a:ea typeface="Calibri"/>
              <a:cs typeface="Arial"/>
            </a:endParaRPr>
          </a:p>
          <a:p>
            <a:pPr algn="justLow" rtl="0">
              <a:lnSpc>
                <a:spcPct val="170000"/>
              </a:lnSpc>
            </a:pPr>
            <a:r>
              <a:rPr lang="en-US" sz="4600" dirty="0">
                <a:latin typeface="Times New Roman"/>
                <a:ea typeface="Times New Roman"/>
                <a:cs typeface="Arial"/>
              </a:rPr>
              <a:t>1. To establish levels, trends and differentials in maternal mortality.</a:t>
            </a:r>
            <a:endParaRPr lang="en-US" sz="4600" dirty="0">
              <a:latin typeface="Calibri"/>
              <a:ea typeface="Calibri"/>
              <a:cs typeface="Arial"/>
            </a:endParaRPr>
          </a:p>
          <a:p>
            <a:pPr algn="justLow" rtl="0">
              <a:lnSpc>
                <a:spcPct val="170000"/>
              </a:lnSpc>
            </a:pPr>
            <a:r>
              <a:rPr lang="en-US" sz="4600" dirty="0">
                <a:latin typeface="Times New Roman"/>
                <a:ea typeface="Times New Roman"/>
                <a:cs typeface="Arial"/>
              </a:rPr>
              <a:t>2. To identify characteristics and determinants of maternal deaths.</a:t>
            </a:r>
            <a:endParaRPr lang="en-US" sz="4600" dirty="0">
              <a:latin typeface="Calibri"/>
              <a:ea typeface="Calibri"/>
              <a:cs typeface="Arial"/>
            </a:endParaRPr>
          </a:p>
          <a:p>
            <a:pPr algn="justLow" rtl="0">
              <a:lnSpc>
                <a:spcPct val="170000"/>
              </a:lnSpc>
            </a:pPr>
            <a:r>
              <a:rPr lang="en-US" sz="4600" dirty="0">
                <a:latin typeface="Times New Roman"/>
                <a:ea typeface="Times New Roman"/>
                <a:cs typeface="Arial"/>
              </a:rPr>
              <a:t>3. To monitor and evaluate the effectiveness of activities designed to reduce maternal mortality</a:t>
            </a:r>
            <a:r>
              <a:rPr lang="ar-EG" sz="4600" dirty="0">
                <a:latin typeface="Times New Roman"/>
                <a:ea typeface="Times New Roman"/>
              </a:rPr>
              <a:t>      </a:t>
            </a:r>
            <a:endParaRPr lang="en-US" sz="4600" dirty="0">
              <a:latin typeface="Calibri"/>
              <a:ea typeface="Calibri"/>
              <a:cs typeface="Arial"/>
            </a:endParaRPr>
          </a:p>
          <a:p>
            <a:pPr algn="justLow" rtl="0">
              <a:lnSpc>
                <a:spcPct val="170000"/>
              </a:lnSpc>
            </a:pPr>
            <a:r>
              <a:rPr lang="en-US" sz="4600" dirty="0">
                <a:latin typeface="Times New Roman"/>
                <a:ea typeface="Times New Roman"/>
                <a:cs typeface="Arial"/>
              </a:rPr>
              <a:t>4. To monitor progress towards international development targets</a:t>
            </a:r>
            <a:endParaRPr lang="en-US" sz="4600" dirty="0">
              <a:latin typeface="Calibri"/>
              <a:ea typeface="Calibri"/>
              <a:cs typeface="Arial"/>
            </a:endParaRPr>
          </a:p>
          <a:p>
            <a:endParaRPr lang="ar-EG" dirty="0"/>
          </a:p>
        </p:txBody>
      </p:sp>
      <p:sp>
        <p:nvSpPr>
          <p:cNvPr id="3" name="Title 2"/>
          <p:cNvSpPr>
            <a:spLocks noGrp="1"/>
          </p:cNvSpPr>
          <p:nvPr>
            <p:ph type="title"/>
          </p:nvPr>
        </p:nvSpPr>
        <p:spPr/>
        <p:txBody>
          <a:bodyPr>
            <a:normAutofit/>
          </a:bodyPr>
          <a:lstStyle/>
          <a:p>
            <a:pPr marL="365760" lvl="0" indent="-256032" rtl="0">
              <a:lnSpc>
                <a:spcPct val="150000"/>
              </a:lnSpc>
              <a:spcBef>
                <a:spcPts val="400"/>
              </a:spcBef>
            </a:pPr>
            <a:r>
              <a:rPr lang="en-US" sz="4000" dirty="0">
                <a:solidFill>
                  <a:srgbClr val="FF0000"/>
                </a:solidFill>
                <a:effectLst/>
                <a:latin typeface="Times New Roman"/>
                <a:ea typeface="Times New Roman"/>
                <a:cs typeface="Arial"/>
              </a:rPr>
              <a:t>Measuring maternal </a:t>
            </a:r>
            <a:r>
              <a:rPr lang="en-US" sz="4000" dirty="0" smtClean="0">
                <a:solidFill>
                  <a:srgbClr val="FF0000"/>
                </a:solidFill>
                <a:effectLst/>
                <a:latin typeface="Times New Roman"/>
                <a:ea typeface="Times New Roman"/>
                <a:cs typeface="Arial"/>
              </a:rPr>
              <a:t>mortality</a:t>
            </a:r>
            <a:endParaRPr lang="ar-EG" sz="4000" dirty="0">
              <a:solidFill>
                <a:srgbClr val="FF0000"/>
              </a:solidFill>
            </a:endParaRP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4913" y="5718175"/>
            <a:ext cx="2859087"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69386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109728" indent="0" algn="justLow" rtl="0">
              <a:lnSpc>
                <a:spcPct val="170000"/>
              </a:lnSpc>
              <a:spcBef>
                <a:spcPts val="1200"/>
              </a:spcBef>
              <a:buNone/>
            </a:pPr>
            <a:r>
              <a:rPr lang="en-US" sz="2400" b="1" dirty="0" smtClean="0">
                <a:solidFill>
                  <a:srgbClr val="C00000"/>
                </a:solidFill>
                <a:latin typeface="Times New Roman"/>
                <a:ea typeface="Times New Roman"/>
                <a:cs typeface="Arial"/>
              </a:rPr>
              <a:t>1- Maternal </a:t>
            </a:r>
            <a:r>
              <a:rPr lang="en-US" sz="2400" b="1" dirty="0">
                <a:solidFill>
                  <a:srgbClr val="C00000"/>
                </a:solidFill>
                <a:latin typeface="Times New Roman"/>
                <a:ea typeface="Times New Roman"/>
                <a:cs typeface="Arial"/>
              </a:rPr>
              <a:t>mortality or obstetrical death:</a:t>
            </a:r>
            <a:endParaRPr lang="en-US" sz="2400" dirty="0">
              <a:solidFill>
                <a:srgbClr val="C00000"/>
              </a:solidFill>
              <a:latin typeface="Calibri"/>
              <a:ea typeface="Calibri"/>
              <a:cs typeface="Arial"/>
            </a:endParaRPr>
          </a:p>
          <a:p>
            <a:pPr algn="justLow" rtl="0">
              <a:lnSpc>
                <a:spcPct val="170000"/>
              </a:lnSpc>
            </a:pPr>
            <a:r>
              <a:rPr lang="en-US" sz="2400" b="1" dirty="0">
                <a:latin typeface="Times New Roman"/>
                <a:ea typeface="Times New Roman"/>
                <a:cs typeface="Arial"/>
              </a:rPr>
              <a:t>According to the World Health Organization "A maternal mortality : </a:t>
            </a:r>
            <a:r>
              <a:rPr lang="en-US" sz="2400" dirty="0">
                <a:latin typeface="Times New Roman"/>
                <a:ea typeface="Times New Roman"/>
                <a:cs typeface="Arial"/>
              </a:rPr>
              <a:t>is defined as the death of a woman while pregnant or within 42 days of pregnancy termination irrespective of the duration and site of the Pregnancy, and from any cause related to or aggravated by the Or its management but not from accidental or incidental causes."</a:t>
            </a:r>
            <a:endParaRPr lang="en-US" sz="2400" dirty="0">
              <a:latin typeface="Calibri"/>
              <a:ea typeface="Calibri"/>
              <a:cs typeface="Arial"/>
            </a:endParaRPr>
          </a:p>
          <a:p>
            <a:pPr>
              <a:lnSpc>
                <a:spcPct val="170000"/>
              </a:lnSpc>
            </a:pPr>
            <a:endParaRPr lang="ar-EG" sz="2400" dirty="0"/>
          </a:p>
        </p:txBody>
      </p:sp>
      <p:sp>
        <p:nvSpPr>
          <p:cNvPr id="2" name="Title 1"/>
          <p:cNvSpPr>
            <a:spLocks noGrp="1"/>
          </p:cNvSpPr>
          <p:nvPr>
            <p:ph type="title"/>
          </p:nvPr>
        </p:nvSpPr>
        <p:spPr/>
        <p:txBody>
          <a:bodyPr>
            <a:normAutofit/>
          </a:bodyPr>
          <a:lstStyle/>
          <a:p>
            <a:pPr rtl="0"/>
            <a:r>
              <a:rPr lang="en-US" sz="4400" dirty="0">
                <a:solidFill>
                  <a:srgbClr val="FF0000"/>
                </a:solidFill>
                <a:effectLst/>
                <a:latin typeface="Times New Roman"/>
                <a:ea typeface="Times New Roman"/>
              </a:rPr>
              <a:t>Definitions of maternal mortality</a:t>
            </a:r>
            <a:endParaRPr lang="ar-EG" dirty="0">
              <a:solidFill>
                <a:srgbClr val="FF0000"/>
              </a:solidFill>
            </a:endParaRP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72682" y="5689598"/>
            <a:ext cx="2859087"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109728" indent="0" algn="justLow" rtl="0">
              <a:lnSpc>
                <a:spcPct val="150000"/>
              </a:lnSpc>
              <a:spcBef>
                <a:spcPts val="1200"/>
              </a:spcBef>
              <a:buNone/>
            </a:pPr>
            <a:r>
              <a:rPr lang="en-US" sz="2400" b="1" dirty="0">
                <a:latin typeface="Times New Roman"/>
                <a:ea typeface="Times New Roman"/>
                <a:cs typeface="Arial"/>
              </a:rPr>
              <a:t>2- Maternal Mortality Rate:</a:t>
            </a:r>
            <a:r>
              <a:rPr lang="en-US" sz="2400" dirty="0">
                <a:latin typeface="Times New Roman"/>
                <a:ea typeface="Times New Roman"/>
                <a:cs typeface="Arial"/>
              </a:rPr>
              <a:t> </a:t>
            </a:r>
            <a:endParaRPr lang="en-US" sz="1800" dirty="0">
              <a:latin typeface="Calibri"/>
              <a:ea typeface="Calibri"/>
              <a:cs typeface="Arial"/>
            </a:endParaRPr>
          </a:p>
          <a:p>
            <a:pPr algn="justLow" rtl="0">
              <a:lnSpc>
                <a:spcPct val="150000"/>
              </a:lnSpc>
              <a:spcBef>
                <a:spcPts val="1200"/>
              </a:spcBef>
            </a:pPr>
            <a:r>
              <a:rPr lang="en-US" sz="2400" dirty="0">
                <a:latin typeface="Times New Roman"/>
                <a:ea typeface="Times New Roman"/>
                <a:cs typeface="Arial"/>
              </a:rPr>
              <a:t>The number of maternal deaths in a given period per 100,000 women of   reproductive age (15-49 year) during the same period. This measures the impact of maternal deaths on the population of women as a whole.</a:t>
            </a:r>
            <a:endParaRPr lang="en-US" sz="1800" dirty="0">
              <a:latin typeface="Calibri"/>
              <a:ea typeface="Calibri"/>
              <a:cs typeface="Arial"/>
            </a:endParaRPr>
          </a:p>
          <a:p>
            <a:pPr>
              <a:lnSpc>
                <a:spcPct val="170000"/>
              </a:lnSpc>
            </a:pPr>
            <a:endParaRPr lang="ar-EG" sz="2400" dirty="0"/>
          </a:p>
        </p:txBody>
      </p:sp>
      <p:sp>
        <p:nvSpPr>
          <p:cNvPr id="2" name="Title 1"/>
          <p:cNvSpPr>
            <a:spLocks noGrp="1"/>
          </p:cNvSpPr>
          <p:nvPr>
            <p:ph type="title"/>
          </p:nvPr>
        </p:nvSpPr>
        <p:spPr/>
        <p:txBody>
          <a:bodyPr>
            <a:normAutofit/>
          </a:bodyPr>
          <a:lstStyle/>
          <a:p>
            <a:pPr rtl="0"/>
            <a:r>
              <a:rPr lang="en-US" sz="4400" dirty="0">
                <a:solidFill>
                  <a:srgbClr val="FF0000"/>
                </a:solidFill>
                <a:effectLst/>
                <a:latin typeface="Times New Roman"/>
                <a:ea typeface="Times New Roman"/>
              </a:rPr>
              <a:t>Definitions of maternal mortality</a:t>
            </a:r>
            <a:endParaRPr lang="ar-EG" dirty="0">
              <a:solidFill>
                <a:srgbClr val="FF0000"/>
              </a:solidFill>
            </a:endParaRP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4913" y="5718175"/>
            <a:ext cx="2859087"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051866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109728" indent="0" algn="justLow" rtl="0">
              <a:lnSpc>
                <a:spcPct val="150000"/>
              </a:lnSpc>
              <a:spcBef>
                <a:spcPts val="1200"/>
              </a:spcBef>
              <a:buNone/>
            </a:pPr>
            <a:r>
              <a:rPr lang="en-US" sz="2400" b="1" dirty="0" smtClean="0">
                <a:latin typeface="Times New Roman"/>
                <a:ea typeface="Times New Roman"/>
                <a:cs typeface="Arial"/>
              </a:rPr>
              <a:t>3- </a:t>
            </a:r>
            <a:r>
              <a:rPr lang="en-US" sz="2400" b="1" dirty="0">
                <a:latin typeface="Times New Roman"/>
                <a:ea typeface="Times New Roman"/>
                <a:cs typeface="Arial"/>
              </a:rPr>
              <a:t>Maternal Mortality Ratio (MMR): </a:t>
            </a:r>
            <a:endParaRPr lang="en-US" sz="1800" dirty="0">
              <a:latin typeface="Calibri"/>
              <a:ea typeface="Calibri"/>
              <a:cs typeface="Arial"/>
            </a:endParaRPr>
          </a:p>
          <a:p>
            <a:pPr algn="justLow" rtl="0">
              <a:lnSpc>
                <a:spcPct val="150000"/>
              </a:lnSpc>
              <a:spcBef>
                <a:spcPts val="1200"/>
              </a:spcBef>
            </a:pPr>
            <a:r>
              <a:rPr lang="en-US" sz="2400" dirty="0">
                <a:latin typeface="Times New Roman"/>
                <a:ea typeface="Times New Roman"/>
                <a:cs typeface="Arial"/>
              </a:rPr>
              <a:t>Is the ratio of the number of maternal deaths per 100,000 live births per year. The MMR is used to measure the quality of the health care system</a:t>
            </a:r>
            <a:endParaRPr lang="en-US" sz="1800" dirty="0">
              <a:latin typeface="Calibri"/>
              <a:ea typeface="Calibri"/>
              <a:cs typeface="Arial"/>
            </a:endParaRPr>
          </a:p>
          <a:p>
            <a:pPr algn="justLow" rtl="0">
              <a:lnSpc>
                <a:spcPct val="150000"/>
              </a:lnSpc>
            </a:pPr>
            <a:r>
              <a:rPr lang="en-US" sz="2400" dirty="0">
                <a:latin typeface="Times New Roman"/>
                <a:ea typeface="Times New Roman"/>
                <a:cs typeface="Arial"/>
              </a:rPr>
              <a:t>(Number of maternal deaths per100.000 live births per year)</a:t>
            </a:r>
            <a:endParaRPr lang="en-US" sz="1800" dirty="0">
              <a:latin typeface="Calibri"/>
              <a:ea typeface="Calibri"/>
              <a:cs typeface="Arial"/>
            </a:endParaRPr>
          </a:p>
          <a:p>
            <a:pPr algn="justLow" rtl="0">
              <a:lnSpc>
                <a:spcPct val="150000"/>
              </a:lnSpc>
            </a:pPr>
            <a:r>
              <a:rPr lang="en-US" sz="1200" b="1" dirty="0">
                <a:latin typeface="Times New Roman"/>
                <a:ea typeface="Times New Roman"/>
                <a:cs typeface="Arial"/>
              </a:rPr>
              <a:t> </a:t>
            </a:r>
            <a:endParaRPr lang="en-US" sz="1800" dirty="0">
              <a:latin typeface="Calibri"/>
              <a:ea typeface="Calibri"/>
              <a:cs typeface="Arial"/>
            </a:endParaRPr>
          </a:p>
          <a:p>
            <a:pPr>
              <a:lnSpc>
                <a:spcPct val="170000"/>
              </a:lnSpc>
            </a:pPr>
            <a:endParaRPr lang="ar-EG" sz="2400" dirty="0"/>
          </a:p>
        </p:txBody>
      </p:sp>
      <p:sp>
        <p:nvSpPr>
          <p:cNvPr id="2" name="Title 1"/>
          <p:cNvSpPr>
            <a:spLocks noGrp="1"/>
          </p:cNvSpPr>
          <p:nvPr>
            <p:ph type="title"/>
          </p:nvPr>
        </p:nvSpPr>
        <p:spPr/>
        <p:txBody>
          <a:bodyPr>
            <a:normAutofit/>
          </a:bodyPr>
          <a:lstStyle/>
          <a:p>
            <a:pPr rtl="0"/>
            <a:r>
              <a:rPr lang="en-US" sz="4400" dirty="0">
                <a:solidFill>
                  <a:srgbClr val="FF0000"/>
                </a:solidFill>
                <a:effectLst/>
                <a:latin typeface="Times New Roman"/>
                <a:ea typeface="Times New Roman"/>
              </a:rPr>
              <a:t>Definitions of maternal mortality</a:t>
            </a:r>
            <a:endParaRPr lang="ar-EG" dirty="0">
              <a:solidFill>
                <a:srgbClr val="FF0000"/>
              </a:solidFill>
            </a:endParaRPr>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4168" y="5533626"/>
            <a:ext cx="2859087"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137623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109728" indent="0" algn="justLow" rtl="0">
              <a:lnSpc>
                <a:spcPct val="150000"/>
              </a:lnSpc>
              <a:buNone/>
            </a:pPr>
            <a:r>
              <a:rPr lang="en-US" sz="1200" b="1" dirty="0">
                <a:latin typeface="Times New Roman"/>
                <a:ea typeface="Times New Roman"/>
                <a:cs typeface="Arial"/>
              </a:rPr>
              <a:t> </a:t>
            </a:r>
            <a:endParaRPr lang="en-US" sz="1800" dirty="0">
              <a:latin typeface="Calibri"/>
              <a:ea typeface="Calibri"/>
              <a:cs typeface="Arial"/>
            </a:endParaRPr>
          </a:p>
          <a:p>
            <a:pPr marL="109728" indent="0" algn="justLow" rtl="0">
              <a:lnSpc>
                <a:spcPct val="150000"/>
              </a:lnSpc>
              <a:buNone/>
            </a:pPr>
            <a:r>
              <a:rPr lang="en-US" sz="2400" b="1" dirty="0">
                <a:latin typeface="Times New Roman"/>
                <a:ea typeface="Times New Roman"/>
                <a:cs typeface="Arial"/>
              </a:rPr>
              <a:t>4-Maternal Morbidity:</a:t>
            </a:r>
            <a:endParaRPr lang="en-US" sz="1800" dirty="0">
              <a:latin typeface="Calibri"/>
              <a:ea typeface="Calibri"/>
              <a:cs typeface="Arial"/>
            </a:endParaRPr>
          </a:p>
          <a:p>
            <a:pPr algn="justLow" rtl="0">
              <a:lnSpc>
                <a:spcPct val="150000"/>
              </a:lnSpc>
            </a:pPr>
            <a:r>
              <a:rPr lang="en-US" sz="2400" b="1" dirty="0">
                <a:latin typeface="Times New Roman"/>
                <a:ea typeface="Times New Roman"/>
                <a:cs typeface="Arial"/>
              </a:rPr>
              <a:t> </a:t>
            </a:r>
            <a:r>
              <a:rPr lang="en-US" sz="2400" dirty="0">
                <a:latin typeface="Times New Roman"/>
                <a:ea typeface="Times New Roman"/>
                <a:cs typeface="Arial"/>
              </a:rPr>
              <a:t> Refers to serious disease, disability or physical damage caused by pregnancy-related complications.</a:t>
            </a:r>
            <a:endParaRPr lang="en-US" sz="1800" dirty="0">
              <a:latin typeface="Calibri"/>
              <a:ea typeface="Calibri"/>
              <a:cs typeface="Arial"/>
            </a:endParaRPr>
          </a:p>
          <a:p>
            <a:pPr>
              <a:lnSpc>
                <a:spcPct val="170000"/>
              </a:lnSpc>
            </a:pPr>
            <a:endParaRPr lang="ar-EG" sz="2400" dirty="0"/>
          </a:p>
        </p:txBody>
      </p:sp>
      <p:sp>
        <p:nvSpPr>
          <p:cNvPr id="2" name="Title 1"/>
          <p:cNvSpPr>
            <a:spLocks noGrp="1"/>
          </p:cNvSpPr>
          <p:nvPr>
            <p:ph type="title"/>
          </p:nvPr>
        </p:nvSpPr>
        <p:spPr/>
        <p:txBody>
          <a:bodyPr>
            <a:normAutofit/>
          </a:bodyPr>
          <a:lstStyle/>
          <a:p>
            <a:pPr rtl="0"/>
            <a:r>
              <a:rPr lang="en-US" sz="4400" dirty="0">
                <a:solidFill>
                  <a:srgbClr val="FF0000"/>
                </a:solidFill>
                <a:effectLst/>
                <a:latin typeface="Times New Roman"/>
                <a:ea typeface="Times New Roman"/>
              </a:rPr>
              <a:t>Definitions of maternal mortality</a:t>
            </a:r>
            <a:endParaRPr lang="ar-EG" dirty="0">
              <a:solidFill>
                <a:srgbClr val="FF0000"/>
              </a:solidFill>
            </a:endParaRPr>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75902" y="5718175"/>
            <a:ext cx="2859087"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087080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2529"/>
            <a:ext cx="4320480" cy="200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457200" y="1844824"/>
            <a:ext cx="8229600" cy="4162467"/>
          </a:xfrm>
        </p:spPr>
        <p:txBody>
          <a:bodyPr>
            <a:noAutofit/>
          </a:bodyPr>
          <a:lstStyle/>
          <a:p>
            <a:pPr algn="justLow" rtl="0">
              <a:lnSpc>
                <a:spcPct val="150000"/>
              </a:lnSpc>
              <a:spcBef>
                <a:spcPts val="1200"/>
              </a:spcBef>
              <a:tabLst>
                <a:tab pos="781050" algn="l"/>
              </a:tabLst>
            </a:pPr>
            <a:r>
              <a:rPr lang="en-US" sz="2400" dirty="0" smtClean="0">
                <a:latin typeface="Times New Roman"/>
                <a:ea typeface="Times New Roman"/>
                <a:cs typeface="Arial"/>
              </a:rPr>
              <a:t>In </a:t>
            </a:r>
            <a:r>
              <a:rPr lang="en-US" sz="2400" dirty="0">
                <a:latin typeface="Times New Roman"/>
                <a:ea typeface="Times New Roman"/>
                <a:cs typeface="Arial"/>
              </a:rPr>
              <a:t>2010 the United Nations estimated global maternal mortality at 287,000 of which less than 1% occurred in the developed world. However, most of these deaths have been medically preventable.</a:t>
            </a:r>
            <a:endParaRPr lang="en-US" sz="2400" dirty="0">
              <a:latin typeface="Calibri"/>
              <a:ea typeface="Calibri"/>
              <a:cs typeface="Arial"/>
            </a:endParaRPr>
          </a:p>
          <a:p>
            <a:pPr algn="justLow" rtl="0">
              <a:lnSpc>
                <a:spcPct val="150000"/>
              </a:lnSpc>
            </a:pPr>
            <a:r>
              <a:rPr lang="en-US" sz="2400" dirty="0">
                <a:latin typeface="Times New Roman"/>
                <a:ea typeface="Times New Roman"/>
                <a:cs typeface="Arial"/>
              </a:rPr>
              <a:t>The high incidence of maternal death is one of the signs of major inequity spread throughout the world reflecting the gap between rich and poor</a:t>
            </a:r>
            <a:r>
              <a:rPr lang="en-US" sz="2400" dirty="0" smtClean="0">
                <a:latin typeface="Times New Roman"/>
                <a:ea typeface="Times New Roman"/>
                <a:cs typeface="Arial"/>
              </a:rPr>
              <a:t>.</a:t>
            </a:r>
            <a:endParaRPr lang="en-US" sz="2400" dirty="0">
              <a:latin typeface="Calibri"/>
              <a:ea typeface="Calibri"/>
              <a:cs typeface="Arial"/>
            </a:endParaRPr>
          </a:p>
        </p:txBody>
      </p:sp>
      <p:sp>
        <p:nvSpPr>
          <p:cNvPr id="2" name="Title 1"/>
          <p:cNvSpPr>
            <a:spLocks noGrp="1"/>
          </p:cNvSpPr>
          <p:nvPr>
            <p:ph type="title"/>
          </p:nvPr>
        </p:nvSpPr>
        <p:spPr/>
        <p:txBody>
          <a:bodyPr>
            <a:normAutofit/>
          </a:bodyPr>
          <a:lstStyle/>
          <a:p>
            <a:pPr marL="365760" lvl="0" indent="-256032" rtl="0">
              <a:lnSpc>
                <a:spcPct val="150000"/>
              </a:lnSpc>
              <a:spcBef>
                <a:spcPts val="1200"/>
              </a:spcBef>
              <a:tabLst>
                <a:tab pos="781050" algn="l"/>
              </a:tabLst>
            </a:pPr>
            <a:r>
              <a:rPr lang="en-US" sz="3600" dirty="0" smtClean="0">
                <a:solidFill>
                  <a:srgbClr val="FF0000"/>
                </a:solidFill>
                <a:effectLst/>
                <a:latin typeface="Times New Roman"/>
                <a:ea typeface="Times New Roman"/>
                <a:cs typeface="Arial"/>
              </a:rPr>
              <a:t>  Prevalence</a:t>
            </a:r>
            <a:r>
              <a:rPr lang="en-US" sz="3600" dirty="0">
                <a:solidFill>
                  <a:srgbClr val="FF0000"/>
                </a:solidFill>
                <a:effectLst/>
                <a:latin typeface="Times New Roman"/>
                <a:ea typeface="Times New Roman"/>
                <a:cs typeface="Arial"/>
              </a:rPr>
              <a:t>:</a:t>
            </a:r>
            <a:endParaRPr lang="en-US" sz="3600" b="0" dirty="0">
              <a:solidFill>
                <a:srgbClr val="FF0000"/>
              </a:solidFill>
              <a:effectLst/>
              <a:latin typeface="Calibri"/>
              <a:ea typeface="Calibri"/>
              <a:cs typeface="Arial"/>
            </a:endParaRPr>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63855" y="5635442"/>
            <a:ext cx="2859087"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0"/>
            <a:ext cx="6254750" cy="17728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457200" y="1772816"/>
            <a:ext cx="8229600" cy="4234475"/>
          </a:xfrm>
        </p:spPr>
        <p:txBody>
          <a:bodyPr>
            <a:normAutofit fontScale="62500" lnSpcReduction="20000"/>
          </a:bodyPr>
          <a:lstStyle/>
          <a:p>
            <a:pPr algn="justLow" rtl="0">
              <a:lnSpc>
                <a:spcPct val="150000"/>
              </a:lnSpc>
            </a:pPr>
            <a:r>
              <a:rPr lang="en-US" sz="3600" dirty="0" smtClean="0">
                <a:latin typeface="Times New Roman"/>
                <a:ea typeface="Times New Roman"/>
                <a:cs typeface="Arial"/>
              </a:rPr>
              <a:t>A </a:t>
            </a:r>
            <a:r>
              <a:rPr lang="en-US" sz="3600" dirty="0">
                <a:latin typeface="Times New Roman"/>
                <a:ea typeface="Times New Roman"/>
                <a:cs typeface="Arial"/>
              </a:rPr>
              <a:t>total of 99% of all maternal deaths occur in developing countries. More than half of these deaths occur in sub-Saharan Africa and one third in South Asia. The maternal mortality ratio in developing countries is 450 maternal deaths per 100000 live births versus 9 in developed countries. Because women in developing countries have many pregnancies on average their lifetime risk more accurately reflects the overall burden of these women. A woman’s lifetime risk of maternal death is 1 in 7300 in developed countries versus 1 in 75 in developing countries.</a:t>
            </a:r>
            <a:endParaRPr lang="en-US" sz="2800" dirty="0">
              <a:effectLst/>
              <a:latin typeface="Calibri"/>
              <a:ea typeface="Calibri"/>
              <a:cs typeface="Arial"/>
            </a:endParaRPr>
          </a:p>
        </p:txBody>
      </p:sp>
      <p:sp>
        <p:nvSpPr>
          <p:cNvPr id="2" name="Title 1"/>
          <p:cNvSpPr>
            <a:spLocks noGrp="1"/>
          </p:cNvSpPr>
          <p:nvPr>
            <p:ph type="title"/>
          </p:nvPr>
        </p:nvSpPr>
        <p:spPr/>
        <p:txBody>
          <a:bodyPr>
            <a:normAutofit/>
          </a:bodyPr>
          <a:lstStyle/>
          <a:p>
            <a:pPr marL="630238" lvl="0" rtl="0">
              <a:lnSpc>
                <a:spcPct val="150000"/>
              </a:lnSpc>
              <a:spcBef>
                <a:spcPts val="1200"/>
              </a:spcBef>
            </a:pPr>
            <a:r>
              <a:rPr lang="en-US" sz="3600" dirty="0" smtClean="0">
                <a:solidFill>
                  <a:srgbClr val="FF0000"/>
                </a:solidFill>
                <a:effectLst/>
                <a:latin typeface="Times New Roman"/>
                <a:ea typeface="Times New Roman"/>
                <a:cs typeface="Arial"/>
              </a:rPr>
              <a:t>Prevalence:                 </a:t>
            </a:r>
            <a:r>
              <a:rPr lang="en-US" sz="2000" dirty="0" smtClean="0">
                <a:solidFill>
                  <a:srgbClr val="FF0000"/>
                </a:solidFill>
                <a:effectLst/>
                <a:latin typeface="Times New Roman"/>
                <a:ea typeface="Times New Roman"/>
                <a:cs typeface="Arial"/>
              </a:rPr>
              <a:t>cont</a:t>
            </a:r>
            <a:r>
              <a:rPr lang="en-US" sz="2000" dirty="0">
                <a:solidFill>
                  <a:srgbClr val="FF0000"/>
                </a:solidFill>
                <a:effectLst/>
                <a:latin typeface="Times New Roman"/>
                <a:ea typeface="Times New Roman"/>
                <a:cs typeface="Arial"/>
              </a:rPr>
              <a:t>.</a:t>
            </a:r>
            <a:endParaRPr lang="en-US" sz="2000" b="0" dirty="0">
              <a:solidFill>
                <a:prstClr val="black"/>
              </a:solidFill>
              <a:effectLst/>
              <a:latin typeface="Calibri"/>
              <a:ea typeface="Calibri"/>
              <a:cs typeface="Arial"/>
            </a:endParaRPr>
          </a:p>
        </p:txBody>
      </p:sp>
      <p:pic>
        <p:nvPicPr>
          <p:cNvPr id="1638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60636" y="5706979"/>
            <a:ext cx="2859087"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748748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otched Right Arrow 3"/>
          <p:cNvSpPr/>
          <p:nvPr/>
        </p:nvSpPr>
        <p:spPr>
          <a:xfrm>
            <a:off x="214282" y="0"/>
            <a:ext cx="6143668" cy="1700808"/>
          </a:xfrm>
          <a:prstGeom prst="notchedRightArrow">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
        <p:nvSpPr>
          <p:cNvPr id="3" name="Content Placeholder 2"/>
          <p:cNvSpPr>
            <a:spLocks noGrp="1"/>
          </p:cNvSpPr>
          <p:nvPr>
            <p:ph idx="1"/>
          </p:nvPr>
        </p:nvSpPr>
        <p:spPr>
          <a:xfrm>
            <a:off x="285720" y="1857364"/>
            <a:ext cx="8572560" cy="4643470"/>
          </a:xfrm>
        </p:spPr>
        <p:txBody>
          <a:bodyPr>
            <a:normAutofit fontScale="70000" lnSpcReduction="20000"/>
          </a:bodyPr>
          <a:lstStyle/>
          <a:p>
            <a:pPr algn="justLow" rtl="0">
              <a:lnSpc>
                <a:spcPct val="150000"/>
              </a:lnSpc>
            </a:pPr>
            <a:r>
              <a:rPr lang="en-US" sz="3600" b="1" dirty="0">
                <a:latin typeface="Times New Roman"/>
                <a:ea typeface="Times New Roman"/>
                <a:cs typeface="Arial"/>
              </a:rPr>
              <a:t>Most maternal deaths took place during delivery or postpartum</a:t>
            </a:r>
            <a:endParaRPr lang="en-US" sz="2800" dirty="0">
              <a:latin typeface="Calibri"/>
              <a:ea typeface="Calibri"/>
              <a:cs typeface="Arial"/>
            </a:endParaRPr>
          </a:p>
          <a:p>
            <a:pPr marL="342900" lvl="0" indent="-342900" algn="justLow" rtl="0">
              <a:lnSpc>
                <a:spcPct val="150000"/>
              </a:lnSpc>
              <a:buFont typeface="Times New Roman"/>
              <a:buChar char="-"/>
              <a:tabLst>
                <a:tab pos="114300" algn="l"/>
              </a:tabLst>
            </a:pPr>
            <a:r>
              <a:rPr lang="en-US" sz="3600" dirty="0">
                <a:latin typeface="Times New Roman"/>
                <a:ea typeface="Times New Roman"/>
                <a:cs typeface="Arial"/>
              </a:rPr>
              <a:t>9% of deaths occurred in early pregnancy (before 6 months).</a:t>
            </a:r>
            <a:endParaRPr lang="en-US" sz="2800" dirty="0">
              <a:latin typeface="Calibri"/>
              <a:ea typeface="Times New Roman"/>
              <a:cs typeface="Arial"/>
            </a:endParaRPr>
          </a:p>
          <a:p>
            <a:pPr marL="342900" lvl="0" indent="-342900" algn="justLow" rtl="0">
              <a:lnSpc>
                <a:spcPct val="150000"/>
              </a:lnSpc>
              <a:buFont typeface="Times New Roman"/>
              <a:buChar char="-"/>
              <a:tabLst>
                <a:tab pos="114300" algn="l"/>
              </a:tabLst>
            </a:pPr>
            <a:r>
              <a:rPr lang="en-US" sz="3600" dirty="0">
                <a:latin typeface="Times New Roman"/>
                <a:ea typeface="Times New Roman"/>
                <a:cs typeface="Arial"/>
              </a:rPr>
              <a:t>16% of deaths occurred in late pregnancy (between 6 and 9 months).</a:t>
            </a:r>
            <a:endParaRPr lang="en-US" sz="2800" dirty="0">
              <a:latin typeface="Calibri"/>
              <a:ea typeface="Times New Roman"/>
              <a:cs typeface="Arial"/>
            </a:endParaRPr>
          </a:p>
          <a:p>
            <a:pPr marL="342900" lvl="0" indent="-342900" algn="justLow" rtl="0">
              <a:lnSpc>
                <a:spcPct val="150000"/>
              </a:lnSpc>
              <a:buFont typeface="Times New Roman"/>
              <a:buChar char="-"/>
              <a:tabLst>
                <a:tab pos="114300" algn="l"/>
              </a:tabLst>
            </a:pPr>
            <a:r>
              <a:rPr lang="en-US" sz="3600" dirty="0">
                <a:latin typeface="Times New Roman"/>
                <a:ea typeface="Times New Roman"/>
                <a:cs typeface="Arial"/>
              </a:rPr>
              <a:t>49% occurred during delivery and the 24 hours after delivery.</a:t>
            </a:r>
            <a:endParaRPr lang="en-US" sz="2800" dirty="0">
              <a:latin typeface="Calibri"/>
              <a:ea typeface="Times New Roman"/>
              <a:cs typeface="Arial"/>
            </a:endParaRPr>
          </a:p>
          <a:p>
            <a:pPr marL="342900" lvl="0" indent="-342900" algn="justLow" rtl="0">
              <a:lnSpc>
                <a:spcPct val="150000"/>
              </a:lnSpc>
              <a:buFont typeface="Times New Roman"/>
              <a:buChar char="-"/>
              <a:tabLst>
                <a:tab pos="114300" algn="l"/>
              </a:tabLst>
            </a:pPr>
            <a:r>
              <a:rPr lang="en-US" sz="3600" dirty="0">
                <a:latin typeface="Times New Roman"/>
                <a:ea typeface="Times New Roman"/>
                <a:cs typeface="Arial"/>
              </a:rPr>
              <a:t>26% occurred in the late postpartum period (11% in week one, 7% in week two, and 8% in weeks three to six postpartum).</a:t>
            </a:r>
            <a:endParaRPr lang="en-US" sz="2800" dirty="0">
              <a:latin typeface="Calibri"/>
              <a:ea typeface="Times New Roman"/>
              <a:cs typeface="Arial"/>
            </a:endParaRPr>
          </a:p>
          <a:p>
            <a:endParaRPr lang="ar-EG" dirty="0"/>
          </a:p>
        </p:txBody>
      </p:sp>
      <p:sp>
        <p:nvSpPr>
          <p:cNvPr id="2" name="Title 1"/>
          <p:cNvSpPr>
            <a:spLocks noGrp="1"/>
          </p:cNvSpPr>
          <p:nvPr>
            <p:ph type="title"/>
          </p:nvPr>
        </p:nvSpPr>
        <p:spPr>
          <a:xfrm>
            <a:off x="714348" y="274638"/>
            <a:ext cx="7972452" cy="1143000"/>
          </a:xfrm>
        </p:spPr>
        <p:txBody>
          <a:bodyPr>
            <a:normAutofit/>
          </a:bodyPr>
          <a:lstStyle/>
          <a:p>
            <a:pPr algn="justLow" rtl="0">
              <a:lnSpc>
                <a:spcPct val="150000"/>
              </a:lnSpc>
              <a:spcAft>
                <a:spcPts val="0"/>
              </a:spcAft>
            </a:pPr>
            <a:r>
              <a:rPr lang="en-US" sz="3600" dirty="0">
                <a:solidFill>
                  <a:srgbClr val="FF0000"/>
                </a:solidFill>
                <a:effectLst/>
                <a:latin typeface="Times New Roman"/>
                <a:ea typeface="Times New Roman"/>
                <a:cs typeface="Arial"/>
              </a:rPr>
              <a:t>Time of Maternal Death</a:t>
            </a:r>
            <a:r>
              <a:rPr lang="ar-SA" sz="3600" dirty="0">
                <a:solidFill>
                  <a:srgbClr val="FF0000"/>
                </a:solidFill>
                <a:effectLst/>
                <a:latin typeface="Times New Roman"/>
                <a:ea typeface="Times New Roman"/>
              </a:rPr>
              <a:t>:</a:t>
            </a:r>
            <a:r>
              <a:rPr lang="ar-SA" sz="3600" dirty="0">
                <a:solidFill>
                  <a:srgbClr val="FF0000"/>
                </a:solidFill>
                <a:effectLst/>
                <a:latin typeface="Calibri"/>
                <a:ea typeface="Times New Roman"/>
                <a:cs typeface="Times New Roman"/>
              </a:rPr>
              <a:t> </a:t>
            </a:r>
            <a:endParaRPr lang="en-US" sz="3600" dirty="0">
              <a:solidFill>
                <a:srgbClr val="FF0000"/>
              </a:solidFill>
              <a:effectLst/>
              <a:latin typeface="Calibri"/>
              <a:ea typeface="Calibri"/>
              <a:cs typeface="Arial"/>
            </a:endParaRPr>
          </a:p>
        </p:txBody>
      </p:sp>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36730" y="5689598"/>
            <a:ext cx="2859087"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otched Right Arrow 3"/>
          <p:cNvSpPr/>
          <p:nvPr/>
        </p:nvSpPr>
        <p:spPr>
          <a:xfrm>
            <a:off x="214282" y="0"/>
            <a:ext cx="8534182" cy="1700808"/>
          </a:xfrm>
          <a:prstGeom prst="notchedRightArrow">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
        <p:nvSpPr>
          <p:cNvPr id="3" name="Content Placeholder 2"/>
          <p:cNvSpPr>
            <a:spLocks noGrp="1"/>
          </p:cNvSpPr>
          <p:nvPr>
            <p:ph idx="1"/>
          </p:nvPr>
        </p:nvSpPr>
        <p:spPr>
          <a:xfrm>
            <a:off x="285720" y="1600200"/>
            <a:ext cx="8501122" cy="5069160"/>
          </a:xfrm>
        </p:spPr>
        <p:txBody>
          <a:bodyPr>
            <a:normAutofit fontScale="47500" lnSpcReduction="20000"/>
          </a:bodyPr>
          <a:lstStyle/>
          <a:p>
            <a:pPr marL="109728" indent="0" algn="justLow" rtl="0">
              <a:lnSpc>
                <a:spcPct val="150000"/>
              </a:lnSpc>
              <a:buNone/>
            </a:pPr>
            <a:r>
              <a:rPr lang="en-US" sz="4500" b="1" u="sng" dirty="0">
                <a:solidFill>
                  <a:srgbClr val="C00000"/>
                </a:solidFill>
                <a:latin typeface="Times New Roman"/>
                <a:ea typeface="Times New Roman"/>
                <a:cs typeface="Arial"/>
              </a:rPr>
              <a:t>1-Factors related to maternal and pregnancy</a:t>
            </a:r>
            <a:r>
              <a:rPr lang="en-US" sz="4500" b="1" u="sng" dirty="0" smtClean="0">
                <a:solidFill>
                  <a:srgbClr val="C00000"/>
                </a:solidFill>
                <a:latin typeface="Times New Roman"/>
                <a:ea typeface="Times New Roman"/>
                <a:cs typeface="Arial"/>
              </a:rPr>
              <a:t>:</a:t>
            </a:r>
            <a:endParaRPr lang="en-US" sz="4500" dirty="0">
              <a:latin typeface="Calibri"/>
              <a:ea typeface="Calibri"/>
              <a:cs typeface="Arial"/>
            </a:endParaRPr>
          </a:p>
          <a:p>
            <a:pPr marL="342900" lvl="0" indent="-342900" algn="justLow" rtl="0">
              <a:lnSpc>
                <a:spcPct val="150000"/>
              </a:lnSpc>
              <a:buFont typeface="+mj-lt"/>
              <a:buAutoNum type="arabicPeriod"/>
              <a:tabLst>
                <a:tab pos="228600" algn="l"/>
              </a:tabLst>
            </a:pPr>
            <a:r>
              <a:rPr lang="en-US" sz="5100" dirty="0">
                <a:solidFill>
                  <a:srgbClr val="00B0F0"/>
                </a:solidFill>
                <a:latin typeface="Times New Roman"/>
                <a:ea typeface="Times New Roman"/>
                <a:cs typeface="Arial"/>
              </a:rPr>
              <a:t>Maternal Age and Parity:</a:t>
            </a:r>
            <a:endParaRPr lang="en-US" sz="5100" dirty="0">
              <a:solidFill>
                <a:srgbClr val="00B0F0"/>
              </a:solidFill>
              <a:latin typeface="Calibri"/>
              <a:ea typeface="Calibri"/>
              <a:cs typeface="Arial"/>
            </a:endParaRPr>
          </a:p>
          <a:p>
            <a:pPr marL="342900" lvl="0" indent="-342900" algn="justLow" rtl="0">
              <a:lnSpc>
                <a:spcPct val="150000"/>
              </a:lnSpc>
              <a:buFont typeface="Symbol"/>
              <a:buChar char=""/>
              <a:tabLst>
                <a:tab pos="342900" algn="l"/>
              </a:tabLst>
            </a:pPr>
            <a:r>
              <a:rPr lang="en-US" sz="5100" dirty="0">
                <a:latin typeface="Times New Roman"/>
                <a:ea typeface="Times New Roman"/>
                <a:cs typeface="Arial"/>
              </a:rPr>
              <a:t>Teenage pregnancy (before 20 years) is associated with a higher MM.</a:t>
            </a:r>
            <a:endParaRPr lang="en-US" sz="5100" dirty="0">
              <a:latin typeface="Calibri"/>
              <a:ea typeface="Calibri"/>
              <a:cs typeface="Arial"/>
            </a:endParaRPr>
          </a:p>
          <a:p>
            <a:pPr marL="342900" lvl="0" indent="-342900" algn="justLow" rtl="0">
              <a:lnSpc>
                <a:spcPct val="150000"/>
              </a:lnSpc>
              <a:buFont typeface="Symbol"/>
              <a:buChar char=""/>
              <a:tabLst>
                <a:tab pos="342900" algn="l"/>
              </a:tabLst>
            </a:pPr>
            <a:r>
              <a:rPr lang="en-US" sz="5100" dirty="0" err="1">
                <a:latin typeface="Times New Roman"/>
                <a:ea typeface="Times New Roman"/>
                <a:cs typeface="Arial"/>
              </a:rPr>
              <a:t>Nullipara</a:t>
            </a:r>
            <a:r>
              <a:rPr lang="en-US" sz="5100" dirty="0">
                <a:latin typeface="Times New Roman"/>
                <a:ea typeface="Times New Roman"/>
                <a:cs typeface="Arial"/>
              </a:rPr>
              <a:t> 35 over advanced maternal age. </a:t>
            </a:r>
            <a:endParaRPr lang="en-US" sz="5100" dirty="0">
              <a:latin typeface="Calibri"/>
              <a:ea typeface="Calibri"/>
              <a:cs typeface="Arial"/>
            </a:endParaRPr>
          </a:p>
          <a:p>
            <a:pPr marL="342900" lvl="0" indent="-342900" algn="justLow" rtl="0">
              <a:lnSpc>
                <a:spcPct val="150000"/>
              </a:lnSpc>
              <a:buFont typeface="Symbol"/>
              <a:buChar char=""/>
              <a:tabLst>
                <a:tab pos="342900" algn="l"/>
              </a:tabLst>
            </a:pPr>
            <a:r>
              <a:rPr lang="en-US" sz="5100" dirty="0">
                <a:latin typeface="Times New Roman"/>
                <a:ea typeface="Times New Roman"/>
                <a:cs typeface="Arial"/>
              </a:rPr>
              <a:t>Multipara 40 years or over</a:t>
            </a:r>
            <a:endParaRPr lang="en-US" sz="5100" dirty="0">
              <a:latin typeface="Calibri"/>
              <a:ea typeface="Calibri"/>
              <a:cs typeface="Arial"/>
            </a:endParaRPr>
          </a:p>
          <a:p>
            <a:pPr marL="342900" lvl="0" indent="-342900" algn="justLow" rtl="0">
              <a:lnSpc>
                <a:spcPct val="150000"/>
              </a:lnSpc>
              <a:buFont typeface="Symbol"/>
              <a:buChar char=""/>
              <a:tabLst>
                <a:tab pos="342900" algn="l"/>
              </a:tabLst>
            </a:pPr>
            <a:r>
              <a:rPr lang="en-US" sz="5100" dirty="0">
                <a:latin typeface="Times New Roman"/>
                <a:ea typeface="Times New Roman"/>
                <a:cs typeface="Arial"/>
              </a:rPr>
              <a:t>Interval of 8 years or more since last pregnancy.</a:t>
            </a:r>
            <a:endParaRPr lang="en-US" sz="5100" dirty="0">
              <a:latin typeface="Calibri"/>
              <a:ea typeface="Calibri"/>
              <a:cs typeface="Arial"/>
            </a:endParaRPr>
          </a:p>
          <a:p>
            <a:pPr marL="342900" lvl="0" indent="-342900" algn="justLow" rtl="0">
              <a:lnSpc>
                <a:spcPct val="150000"/>
              </a:lnSpc>
              <a:buFont typeface="Symbol"/>
              <a:buChar char=""/>
              <a:tabLst>
                <a:tab pos="342900" algn="l"/>
              </a:tabLst>
            </a:pPr>
            <a:r>
              <a:rPr lang="en-US" sz="5100" dirty="0">
                <a:latin typeface="Times New Roman"/>
                <a:ea typeface="Times New Roman"/>
                <a:cs typeface="Arial"/>
              </a:rPr>
              <a:t>High parity.</a:t>
            </a:r>
            <a:endParaRPr lang="en-US" sz="5100" dirty="0">
              <a:latin typeface="Calibri"/>
              <a:ea typeface="Calibri"/>
              <a:cs typeface="Arial"/>
            </a:endParaRPr>
          </a:p>
          <a:p>
            <a:pPr marL="342900" lvl="0" indent="-342900" algn="justLow" rtl="0">
              <a:lnSpc>
                <a:spcPct val="200000"/>
              </a:lnSpc>
              <a:buFont typeface="Symbol"/>
              <a:buChar char=""/>
              <a:tabLst>
                <a:tab pos="342900" algn="l"/>
              </a:tabLst>
            </a:pPr>
            <a:r>
              <a:rPr lang="en-US" sz="5100" dirty="0">
                <a:latin typeface="Times New Roman"/>
                <a:ea typeface="Times New Roman"/>
                <a:cs typeface="Arial"/>
              </a:rPr>
              <a:t>Pregnancy occurring 3 months or less after last birth.</a:t>
            </a:r>
            <a:endParaRPr lang="en-US" sz="5100" dirty="0">
              <a:latin typeface="Calibri"/>
              <a:ea typeface="Calibri"/>
              <a:cs typeface="Arial"/>
            </a:endParaRPr>
          </a:p>
          <a:p>
            <a:endParaRPr lang="ar-EG" dirty="0"/>
          </a:p>
        </p:txBody>
      </p:sp>
      <p:sp>
        <p:nvSpPr>
          <p:cNvPr id="2" name="Title 1"/>
          <p:cNvSpPr>
            <a:spLocks noGrp="1"/>
          </p:cNvSpPr>
          <p:nvPr>
            <p:ph type="title"/>
          </p:nvPr>
        </p:nvSpPr>
        <p:spPr/>
        <p:txBody>
          <a:bodyPr>
            <a:noAutofit/>
          </a:bodyPr>
          <a:lstStyle/>
          <a:p>
            <a:pPr algn="justLow" rtl="0">
              <a:lnSpc>
                <a:spcPct val="150000"/>
              </a:lnSpc>
              <a:spcBef>
                <a:spcPts val="1200"/>
              </a:spcBef>
              <a:spcAft>
                <a:spcPts val="0"/>
              </a:spcAft>
            </a:pPr>
            <a:r>
              <a:rPr lang="en-US" sz="3600" dirty="0">
                <a:solidFill>
                  <a:srgbClr val="FF0000"/>
                </a:solidFill>
                <a:effectLst/>
                <a:latin typeface="Times New Roman"/>
                <a:ea typeface="Times New Roman"/>
                <a:cs typeface="Arial"/>
              </a:rPr>
              <a:t>High risk women for maternal mortality</a:t>
            </a:r>
            <a:r>
              <a:rPr lang="en-US" sz="3600" dirty="0" smtClean="0">
                <a:solidFill>
                  <a:srgbClr val="FF0000"/>
                </a:solidFill>
                <a:effectLst/>
                <a:latin typeface="Times New Roman"/>
                <a:ea typeface="Times New Roman"/>
                <a:cs typeface="Arial"/>
              </a:rPr>
              <a:t>:</a:t>
            </a:r>
            <a:endParaRPr lang="ar-EG" sz="3600" dirty="0">
              <a:solidFill>
                <a:srgbClr val="FF00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90" y="13633"/>
            <a:ext cx="8805482" cy="184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285720" y="1600200"/>
            <a:ext cx="8501122" cy="4757758"/>
          </a:xfrm>
        </p:spPr>
        <p:txBody>
          <a:bodyPr>
            <a:normAutofit fontScale="92500"/>
          </a:bodyPr>
          <a:lstStyle/>
          <a:p>
            <a:pPr algn="justLow" rtl="0">
              <a:lnSpc>
                <a:spcPct val="150000"/>
              </a:lnSpc>
            </a:pPr>
            <a:r>
              <a:rPr lang="en-US" sz="3500" b="1" u="sng" dirty="0">
                <a:solidFill>
                  <a:srgbClr val="C00000"/>
                </a:solidFill>
                <a:latin typeface="Times New Roman"/>
                <a:ea typeface="Times New Roman"/>
                <a:cs typeface="Arial"/>
              </a:rPr>
              <a:t>1-Factors related to maternal and pregnancy</a:t>
            </a:r>
            <a:r>
              <a:rPr lang="en-US" sz="3500" b="1" u="sng" dirty="0" smtClean="0">
                <a:solidFill>
                  <a:srgbClr val="C00000"/>
                </a:solidFill>
                <a:latin typeface="Times New Roman"/>
                <a:ea typeface="Times New Roman"/>
                <a:cs typeface="Arial"/>
              </a:rPr>
              <a:t>:</a:t>
            </a:r>
            <a:endParaRPr lang="en-US" sz="3500" dirty="0">
              <a:latin typeface="Calibri"/>
              <a:ea typeface="Calibri"/>
              <a:cs typeface="Arial"/>
            </a:endParaRPr>
          </a:p>
          <a:p>
            <a:pPr marL="630238" lvl="0" indent="-630238" algn="justLow" rtl="0">
              <a:lnSpc>
                <a:spcPct val="150000"/>
              </a:lnSpc>
              <a:buNone/>
            </a:pPr>
            <a:r>
              <a:rPr lang="en-US" sz="3600" dirty="0" smtClean="0">
                <a:latin typeface="Times New Roman"/>
                <a:ea typeface="Times New Roman"/>
                <a:cs typeface="Arial"/>
              </a:rPr>
              <a:t>2- </a:t>
            </a:r>
            <a:r>
              <a:rPr lang="en-US" sz="3500" dirty="0" smtClean="0">
                <a:latin typeface="Times New Roman"/>
                <a:ea typeface="Times New Roman"/>
                <a:cs typeface="Arial"/>
              </a:rPr>
              <a:t>Pregnancy </a:t>
            </a:r>
            <a:r>
              <a:rPr lang="en-US" sz="3500" dirty="0">
                <a:latin typeface="Times New Roman"/>
                <a:ea typeface="Times New Roman"/>
                <a:cs typeface="Arial"/>
              </a:rPr>
              <a:t>– induced hypertension, kidney diseases.</a:t>
            </a:r>
            <a:endParaRPr lang="en-US" sz="3500" dirty="0">
              <a:latin typeface="Calibri"/>
              <a:ea typeface="Calibri"/>
              <a:cs typeface="Arial"/>
            </a:endParaRPr>
          </a:p>
          <a:p>
            <a:pPr marL="630238" lvl="0" indent="-630238" algn="justLow" rtl="0">
              <a:lnSpc>
                <a:spcPct val="150000"/>
              </a:lnSpc>
              <a:buNone/>
            </a:pPr>
            <a:r>
              <a:rPr lang="en-US" sz="3500" dirty="0" smtClean="0">
                <a:latin typeface="Times New Roman"/>
                <a:ea typeface="Times New Roman"/>
                <a:cs typeface="Arial"/>
              </a:rPr>
              <a:t>3- Anemia </a:t>
            </a:r>
            <a:r>
              <a:rPr lang="en-US" sz="3500" dirty="0">
                <a:latin typeface="Times New Roman"/>
                <a:ea typeface="Times New Roman"/>
                <a:cs typeface="Arial"/>
              </a:rPr>
              <a:t>and hemorrhage, Hemorrhage in previous pregnancy or in the present pregnancy.</a:t>
            </a:r>
            <a:endParaRPr lang="en-US" sz="3500" dirty="0">
              <a:latin typeface="Calibri"/>
              <a:ea typeface="Calibri"/>
              <a:cs typeface="Arial"/>
            </a:endParaRPr>
          </a:p>
          <a:p>
            <a:endParaRPr lang="ar-EG" dirty="0"/>
          </a:p>
        </p:txBody>
      </p:sp>
      <p:sp>
        <p:nvSpPr>
          <p:cNvPr id="2" name="Title 1"/>
          <p:cNvSpPr>
            <a:spLocks noGrp="1"/>
          </p:cNvSpPr>
          <p:nvPr>
            <p:ph type="title"/>
          </p:nvPr>
        </p:nvSpPr>
        <p:spPr/>
        <p:txBody>
          <a:bodyPr>
            <a:noAutofit/>
          </a:bodyPr>
          <a:lstStyle/>
          <a:p>
            <a:pPr algn="justLow" rtl="0">
              <a:lnSpc>
                <a:spcPct val="150000"/>
              </a:lnSpc>
              <a:spcBef>
                <a:spcPts val="1200"/>
              </a:spcBef>
              <a:spcAft>
                <a:spcPts val="0"/>
              </a:spcAft>
            </a:pPr>
            <a:r>
              <a:rPr lang="en-US" sz="3200" dirty="0">
                <a:solidFill>
                  <a:srgbClr val="FF0000"/>
                </a:solidFill>
                <a:effectLst/>
                <a:latin typeface="Times New Roman"/>
                <a:ea typeface="Times New Roman"/>
                <a:cs typeface="Arial"/>
              </a:rPr>
              <a:t>High risk women for maternal mortality:   </a:t>
            </a:r>
            <a:r>
              <a:rPr lang="en-US" sz="2000" dirty="0">
                <a:solidFill>
                  <a:srgbClr val="FF0000"/>
                </a:solidFill>
                <a:effectLst/>
                <a:latin typeface="Times New Roman"/>
                <a:ea typeface="Times New Roman"/>
                <a:cs typeface="Arial"/>
              </a:rPr>
              <a:t>cont.</a:t>
            </a:r>
            <a:endParaRPr lang="ar-EG" sz="3600" dirty="0">
              <a:solidFill>
                <a:srgbClr val="FF0000"/>
              </a:solidFill>
            </a:endParaRPr>
          </a:p>
        </p:txBody>
      </p:sp>
    </p:spTree>
    <p:extLst>
      <p:ext uri="{BB962C8B-B14F-4D97-AF65-F5344CB8AC3E}">
        <p14:creationId xmlns:p14="http://schemas.microsoft.com/office/powerpoint/2010/main" val="13348807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s://scontent-a-ams.xx.fbcdn.net/hphotos-prn2/v/t1.0-9/10329208_725216467528985_7294719059971137618_n.jpg?oh=5e3ff32d82d5b0cfdb578c7d7b8846e1&amp;oe=53FB1112"/>
          <p:cNvPicPr/>
          <p:nvPr/>
        </p:nvPicPr>
        <p:blipFill>
          <a:blip r:embed="rId2"/>
          <a:srcRect/>
          <a:stretch>
            <a:fillRect/>
          </a:stretch>
        </p:blipFill>
        <p:spPr bwMode="auto">
          <a:xfrm>
            <a:off x="0" y="0"/>
            <a:ext cx="9144000" cy="6858000"/>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297" y="0"/>
            <a:ext cx="8645525" cy="184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285720" y="1600200"/>
            <a:ext cx="8501122" cy="4757758"/>
          </a:xfrm>
        </p:spPr>
        <p:txBody>
          <a:bodyPr>
            <a:normAutofit fontScale="70000" lnSpcReduction="20000"/>
          </a:bodyPr>
          <a:lstStyle/>
          <a:p>
            <a:pPr algn="justLow" rtl="0">
              <a:lnSpc>
                <a:spcPct val="150000"/>
              </a:lnSpc>
            </a:pPr>
            <a:r>
              <a:rPr lang="en-US" sz="3500" b="1" u="sng" dirty="0">
                <a:solidFill>
                  <a:srgbClr val="C00000"/>
                </a:solidFill>
                <a:latin typeface="Times New Roman"/>
                <a:ea typeface="Times New Roman"/>
                <a:cs typeface="Arial"/>
              </a:rPr>
              <a:t>1-Factors related to maternal and pregnancy</a:t>
            </a:r>
            <a:r>
              <a:rPr lang="en-US" sz="3500" b="1" u="sng" dirty="0" smtClean="0">
                <a:solidFill>
                  <a:srgbClr val="C00000"/>
                </a:solidFill>
                <a:latin typeface="Times New Roman"/>
                <a:ea typeface="Times New Roman"/>
                <a:cs typeface="Arial"/>
              </a:rPr>
              <a:t>:</a:t>
            </a:r>
            <a:endParaRPr lang="en-US" sz="3500" dirty="0">
              <a:latin typeface="Calibri"/>
              <a:ea typeface="Calibri"/>
              <a:cs typeface="Arial"/>
            </a:endParaRPr>
          </a:p>
          <a:p>
            <a:pPr marL="0" lvl="0" indent="0" algn="justLow" rtl="0">
              <a:lnSpc>
                <a:spcPct val="150000"/>
              </a:lnSpc>
              <a:buNone/>
              <a:tabLst>
                <a:tab pos="228600" algn="l"/>
              </a:tabLst>
            </a:pPr>
            <a:r>
              <a:rPr lang="en-US" sz="3600" dirty="0" smtClean="0">
                <a:latin typeface="Times New Roman"/>
                <a:ea typeface="Times New Roman"/>
                <a:cs typeface="Arial"/>
              </a:rPr>
              <a:t>4- Fetal </a:t>
            </a:r>
            <a:r>
              <a:rPr lang="en-US" sz="3600" dirty="0">
                <a:latin typeface="Times New Roman"/>
                <a:ea typeface="Times New Roman"/>
                <a:cs typeface="Arial"/>
              </a:rPr>
              <a:t>factors:</a:t>
            </a:r>
            <a:endParaRPr lang="en-US" sz="2800" dirty="0">
              <a:latin typeface="Calibri"/>
              <a:ea typeface="Calibri"/>
              <a:cs typeface="Arial"/>
            </a:endParaRPr>
          </a:p>
          <a:p>
            <a:pPr marL="342900" lvl="0" indent="-342900" algn="justLow" rtl="0">
              <a:lnSpc>
                <a:spcPct val="150000"/>
              </a:lnSpc>
              <a:buFont typeface="Symbol"/>
              <a:buChar char=""/>
              <a:tabLst>
                <a:tab pos="342900" algn="l"/>
              </a:tabLst>
            </a:pPr>
            <a:r>
              <a:rPr lang="en-US" sz="3600" dirty="0">
                <a:latin typeface="Times New Roman"/>
                <a:ea typeface="Times New Roman"/>
                <a:cs typeface="Arial"/>
              </a:rPr>
              <a:t>Previous preterm birth.</a:t>
            </a:r>
            <a:endParaRPr lang="en-US" sz="2800" dirty="0">
              <a:latin typeface="Calibri"/>
              <a:ea typeface="Calibri"/>
              <a:cs typeface="Arial"/>
            </a:endParaRPr>
          </a:p>
          <a:p>
            <a:pPr marL="342900" lvl="0" indent="-342900" algn="justLow" rtl="0">
              <a:lnSpc>
                <a:spcPct val="150000"/>
              </a:lnSpc>
              <a:buFont typeface="Symbol"/>
              <a:buChar char=""/>
              <a:tabLst>
                <a:tab pos="342900" algn="l"/>
              </a:tabLst>
            </a:pPr>
            <a:r>
              <a:rPr lang="en-US" sz="3600" dirty="0">
                <a:latin typeface="Times New Roman"/>
                <a:ea typeface="Times New Roman"/>
                <a:cs typeface="Arial"/>
              </a:rPr>
              <a:t>Two or more spontaneous preterm births.</a:t>
            </a:r>
            <a:endParaRPr lang="en-US" sz="2800" dirty="0">
              <a:latin typeface="Calibri"/>
              <a:ea typeface="Calibri"/>
              <a:cs typeface="Arial"/>
            </a:endParaRPr>
          </a:p>
          <a:p>
            <a:pPr marL="342900" lvl="0" indent="-342900" algn="justLow" rtl="0">
              <a:lnSpc>
                <a:spcPct val="150000"/>
              </a:lnSpc>
              <a:buFont typeface="Symbol"/>
              <a:buChar char=""/>
              <a:tabLst>
                <a:tab pos="342900" algn="l"/>
              </a:tabLst>
            </a:pPr>
            <a:r>
              <a:rPr lang="en-US" sz="3600" dirty="0">
                <a:latin typeface="Times New Roman"/>
                <a:ea typeface="Times New Roman"/>
                <a:cs typeface="Arial"/>
              </a:rPr>
              <a:t>One or more stillbirths at term gestation.</a:t>
            </a:r>
            <a:endParaRPr lang="en-US" sz="2800" dirty="0">
              <a:latin typeface="Calibri"/>
              <a:ea typeface="Calibri"/>
              <a:cs typeface="Arial"/>
            </a:endParaRPr>
          </a:p>
          <a:p>
            <a:pPr marL="342900" lvl="0" indent="-342900" algn="justLow" rtl="0">
              <a:lnSpc>
                <a:spcPct val="150000"/>
              </a:lnSpc>
              <a:buFont typeface="Symbol"/>
              <a:buChar char=""/>
              <a:tabLst>
                <a:tab pos="342900" algn="l"/>
              </a:tabLst>
            </a:pPr>
            <a:r>
              <a:rPr lang="en-US" sz="3600" dirty="0">
                <a:latin typeface="Times New Roman"/>
                <a:ea typeface="Times New Roman"/>
                <a:cs typeface="Arial"/>
              </a:rPr>
              <a:t>One or more gross anomalies.</a:t>
            </a:r>
            <a:endParaRPr lang="en-US" sz="2800" dirty="0">
              <a:latin typeface="Calibri"/>
              <a:ea typeface="Calibri"/>
              <a:cs typeface="Arial"/>
            </a:endParaRPr>
          </a:p>
          <a:p>
            <a:pPr marL="342900" lvl="0" indent="-342900" algn="justLow" rtl="0">
              <a:lnSpc>
                <a:spcPct val="150000"/>
              </a:lnSpc>
              <a:buFont typeface="Symbol"/>
              <a:buChar char=""/>
              <a:tabLst>
                <a:tab pos="342900" algn="l"/>
              </a:tabLst>
            </a:pPr>
            <a:r>
              <a:rPr lang="en-US" sz="3600" dirty="0">
                <a:latin typeface="Times New Roman"/>
                <a:ea typeface="Times New Roman"/>
                <a:cs typeface="Arial"/>
              </a:rPr>
              <a:t>Rh- incompatibility</a:t>
            </a:r>
            <a:endParaRPr lang="en-US" sz="2800" dirty="0">
              <a:latin typeface="Calibri"/>
              <a:ea typeface="Calibri"/>
              <a:cs typeface="Arial"/>
            </a:endParaRPr>
          </a:p>
          <a:p>
            <a:pPr marL="342900" lvl="0" indent="-342900" algn="justLow" rtl="0">
              <a:lnSpc>
                <a:spcPct val="150000"/>
              </a:lnSpc>
              <a:buFont typeface="Symbol"/>
              <a:buChar char=""/>
              <a:tabLst>
                <a:tab pos="342900" algn="l"/>
              </a:tabLst>
            </a:pPr>
            <a:r>
              <a:rPr lang="en-US" sz="3600" dirty="0">
                <a:latin typeface="Times New Roman"/>
                <a:ea typeface="Times New Roman"/>
                <a:cs typeface="Arial"/>
              </a:rPr>
              <a:t>History of large infants (over 4kg).</a:t>
            </a:r>
            <a:endParaRPr lang="en-US" sz="2800" dirty="0">
              <a:effectLst/>
              <a:latin typeface="Calibri"/>
              <a:ea typeface="Calibri"/>
              <a:cs typeface="Arial"/>
            </a:endParaRPr>
          </a:p>
        </p:txBody>
      </p:sp>
      <p:sp>
        <p:nvSpPr>
          <p:cNvPr id="2" name="Title 1"/>
          <p:cNvSpPr>
            <a:spLocks noGrp="1"/>
          </p:cNvSpPr>
          <p:nvPr>
            <p:ph type="title"/>
          </p:nvPr>
        </p:nvSpPr>
        <p:spPr/>
        <p:txBody>
          <a:bodyPr>
            <a:noAutofit/>
          </a:bodyPr>
          <a:lstStyle/>
          <a:p>
            <a:pPr algn="justLow" rtl="0">
              <a:lnSpc>
                <a:spcPct val="150000"/>
              </a:lnSpc>
              <a:spcBef>
                <a:spcPts val="1200"/>
              </a:spcBef>
              <a:spcAft>
                <a:spcPts val="0"/>
              </a:spcAft>
            </a:pPr>
            <a:r>
              <a:rPr lang="en-US" sz="3200" dirty="0">
                <a:solidFill>
                  <a:srgbClr val="FF0000"/>
                </a:solidFill>
                <a:effectLst/>
                <a:latin typeface="Times New Roman"/>
                <a:ea typeface="Times New Roman"/>
                <a:cs typeface="Arial"/>
              </a:rPr>
              <a:t>High risk women for maternal mortality:   </a:t>
            </a:r>
            <a:r>
              <a:rPr lang="en-US" sz="2000" dirty="0">
                <a:solidFill>
                  <a:srgbClr val="FF0000"/>
                </a:solidFill>
                <a:effectLst/>
                <a:latin typeface="Times New Roman"/>
                <a:ea typeface="Times New Roman"/>
                <a:cs typeface="Arial"/>
              </a:rPr>
              <a:t>cont.</a:t>
            </a:r>
            <a:endParaRPr lang="ar-EG" sz="3600" dirty="0">
              <a:solidFill>
                <a:srgbClr val="FF0000"/>
              </a:solidFill>
            </a:endParaRPr>
          </a:p>
        </p:txBody>
      </p:sp>
    </p:spTree>
    <p:extLst>
      <p:ext uri="{BB962C8B-B14F-4D97-AF65-F5344CB8AC3E}">
        <p14:creationId xmlns:p14="http://schemas.microsoft.com/office/powerpoint/2010/main" val="1258025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820472" cy="184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285720" y="1600200"/>
            <a:ext cx="8501122" cy="4757758"/>
          </a:xfrm>
        </p:spPr>
        <p:txBody>
          <a:bodyPr>
            <a:normAutofit fontScale="85000" lnSpcReduction="20000"/>
          </a:bodyPr>
          <a:lstStyle/>
          <a:p>
            <a:pPr algn="justLow" rtl="0">
              <a:lnSpc>
                <a:spcPct val="150000"/>
              </a:lnSpc>
            </a:pPr>
            <a:r>
              <a:rPr lang="en-US" sz="3500" b="1" u="sng" dirty="0">
                <a:solidFill>
                  <a:srgbClr val="C00000"/>
                </a:solidFill>
                <a:latin typeface="Times New Roman"/>
                <a:ea typeface="Times New Roman"/>
                <a:cs typeface="Arial"/>
              </a:rPr>
              <a:t>1-Factors related to maternal and </a:t>
            </a:r>
            <a:r>
              <a:rPr lang="en-US" sz="3500" b="1" u="sng" dirty="0" smtClean="0">
                <a:solidFill>
                  <a:srgbClr val="C00000"/>
                </a:solidFill>
                <a:latin typeface="Times New Roman"/>
                <a:ea typeface="Times New Roman"/>
                <a:cs typeface="Arial"/>
              </a:rPr>
              <a:t>pregnancy:</a:t>
            </a:r>
            <a:endParaRPr lang="en-US" sz="3500" dirty="0" smtClean="0">
              <a:latin typeface="Calibri"/>
              <a:ea typeface="Times New Roman"/>
              <a:cs typeface="Arial"/>
            </a:endParaRPr>
          </a:p>
          <a:p>
            <a:pPr marL="109728" indent="0" algn="justLow" rtl="0">
              <a:lnSpc>
                <a:spcPct val="150000"/>
              </a:lnSpc>
              <a:buNone/>
            </a:pPr>
            <a:r>
              <a:rPr lang="en-US" sz="3500" dirty="0" smtClean="0">
                <a:latin typeface="Calibri"/>
                <a:ea typeface="Times New Roman"/>
                <a:cs typeface="Arial"/>
              </a:rPr>
              <a:t>5- </a:t>
            </a:r>
            <a:r>
              <a:rPr lang="en-US" sz="3600" dirty="0" smtClean="0">
                <a:latin typeface="Times New Roman"/>
                <a:ea typeface="Times New Roman"/>
                <a:cs typeface="Arial"/>
              </a:rPr>
              <a:t>History </a:t>
            </a:r>
            <a:r>
              <a:rPr lang="en-US" sz="3600" dirty="0">
                <a:latin typeface="Times New Roman"/>
                <a:ea typeface="Times New Roman"/>
                <a:cs typeface="Arial"/>
              </a:rPr>
              <a:t>of concurrent conditions:</a:t>
            </a:r>
            <a:endParaRPr lang="en-US" sz="2800" dirty="0">
              <a:latin typeface="Calibri"/>
              <a:ea typeface="Calibri"/>
              <a:cs typeface="Arial"/>
            </a:endParaRPr>
          </a:p>
          <a:p>
            <a:pPr marL="342900" lvl="0" indent="-342900" algn="justLow" rtl="0">
              <a:lnSpc>
                <a:spcPct val="150000"/>
              </a:lnSpc>
              <a:buFont typeface="Symbol"/>
              <a:buChar char=""/>
              <a:tabLst>
                <a:tab pos="571500" algn="l"/>
              </a:tabLst>
            </a:pPr>
            <a:r>
              <a:rPr lang="en-US" sz="3600" dirty="0">
                <a:latin typeface="Times New Roman"/>
                <a:ea typeface="Times New Roman"/>
                <a:cs typeface="Arial"/>
              </a:rPr>
              <a:t>Diabetes mellitus or gestational diabetes.</a:t>
            </a:r>
            <a:endParaRPr lang="en-US" sz="2800" dirty="0">
              <a:latin typeface="Calibri"/>
              <a:ea typeface="Calibri"/>
              <a:cs typeface="Arial"/>
            </a:endParaRPr>
          </a:p>
          <a:p>
            <a:pPr marL="342900" lvl="0" indent="-342900" algn="justLow" rtl="0">
              <a:lnSpc>
                <a:spcPct val="150000"/>
              </a:lnSpc>
              <a:buFont typeface="Symbol"/>
              <a:buChar char=""/>
              <a:tabLst>
                <a:tab pos="571500" algn="l"/>
              </a:tabLst>
            </a:pPr>
            <a:r>
              <a:rPr lang="en-US" sz="3600" dirty="0">
                <a:latin typeface="Times New Roman"/>
                <a:ea typeface="Times New Roman"/>
                <a:cs typeface="Arial"/>
              </a:rPr>
              <a:t>Hyperemesis </a:t>
            </a:r>
            <a:r>
              <a:rPr lang="en-US" sz="3600" dirty="0" err="1">
                <a:latin typeface="Times New Roman"/>
                <a:ea typeface="Times New Roman"/>
                <a:cs typeface="Arial"/>
              </a:rPr>
              <a:t>gravidarium</a:t>
            </a:r>
            <a:r>
              <a:rPr lang="en-US" sz="3600" dirty="0">
                <a:latin typeface="Times New Roman"/>
                <a:ea typeface="Times New Roman"/>
                <a:cs typeface="Arial"/>
              </a:rPr>
              <a:t>: severe morning that continues past the first trimester.</a:t>
            </a:r>
            <a:endParaRPr lang="en-US" sz="2800" dirty="0">
              <a:latin typeface="Calibri"/>
              <a:ea typeface="Calibri"/>
              <a:cs typeface="Arial"/>
            </a:endParaRPr>
          </a:p>
          <a:p>
            <a:pPr marL="342900" lvl="0" indent="-342900" algn="justLow" rtl="0">
              <a:lnSpc>
                <a:spcPct val="150000"/>
              </a:lnSpc>
              <a:buFont typeface="Symbol"/>
              <a:buChar char=""/>
              <a:tabLst>
                <a:tab pos="571500" algn="l"/>
              </a:tabLst>
            </a:pPr>
            <a:r>
              <a:rPr lang="en-US" sz="3600" dirty="0">
                <a:latin typeface="Times New Roman"/>
                <a:ea typeface="Times New Roman"/>
                <a:cs typeface="Arial"/>
              </a:rPr>
              <a:t>Thyroid disease (hypo or hyperthyroidism).</a:t>
            </a:r>
            <a:endParaRPr lang="en-US" sz="2800" dirty="0">
              <a:latin typeface="Calibri"/>
              <a:ea typeface="Calibri"/>
              <a:cs typeface="Arial"/>
            </a:endParaRPr>
          </a:p>
          <a:p>
            <a:pPr marL="342900" lvl="0" indent="-342900" algn="justLow" rtl="0">
              <a:lnSpc>
                <a:spcPct val="150000"/>
              </a:lnSpc>
              <a:buFont typeface="Symbol"/>
              <a:buChar char=""/>
              <a:tabLst>
                <a:tab pos="571500" algn="l"/>
              </a:tabLst>
            </a:pPr>
            <a:r>
              <a:rPr lang="en-US" sz="3600" dirty="0">
                <a:latin typeface="Times New Roman"/>
                <a:ea typeface="Times New Roman"/>
                <a:cs typeface="Arial"/>
              </a:rPr>
              <a:t>Malnutrition or extreme obesity</a:t>
            </a:r>
            <a:r>
              <a:rPr lang="en-US" sz="3600" dirty="0" smtClean="0">
                <a:latin typeface="Times New Roman"/>
                <a:ea typeface="Times New Roman"/>
                <a:cs typeface="Arial"/>
              </a:rPr>
              <a:t>.</a:t>
            </a:r>
            <a:endParaRPr lang="en-US" sz="2800" dirty="0">
              <a:latin typeface="Calibri"/>
              <a:ea typeface="Calibri"/>
              <a:cs typeface="Arial"/>
            </a:endParaRPr>
          </a:p>
        </p:txBody>
      </p:sp>
      <p:sp>
        <p:nvSpPr>
          <p:cNvPr id="2" name="Title 1"/>
          <p:cNvSpPr>
            <a:spLocks noGrp="1"/>
          </p:cNvSpPr>
          <p:nvPr>
            <p:ph type="title"/>
          </p:nvPr>
        </p:nvSpPr>
        <p:spPr/>
        <p:txBody>
          <a:bodyPr>
            <a:noAutofit/>
          </a:bodyPr>
          <a:lstStyle/>
          <a:p>
            <a:pPr algn="justLow" rtl="0">
              <a:lnSpc>
                <a:spcPct val="150000"/>
              </a:lnSpc>
              <a:spcBef>
                <a:spcPts val="1200"/>
              </a:spcBef>
              <a:spcAft>
                <a:spcPts val="0"/>
              </a:spcAft>
            </a:pPr>
            <a:r>
              <a:rPr lang="en-US" sz="3200" dirty="0">
                <a:solidFill>
                  <a:srgbClr val="FF0000"/>
                </a:solidFill>
                <a:effectLst/>
                <a:latin typeface="Times New Roman"/>
                <a:ea typeface="Times New Roman"/>
                <a:cs typeface="Arial"/>
              </a:rPr>
              <a:t>High risk women for maternal mortality:   </a:t>
            </a:r>
            <a:r>
              <a:rPr lang="en-US" sz="2000" dirty="0">
                <a:solidFill>
                  <a:srgbClr val="FF0000"/>
                </a:solidFill>
                <a:effectLst/>
                <a:latin typeface="Times New Roman"/>
                <a:ea typeface="Times New Roman"/>
                <a:cs typeface="Arial"/>
              </a:rPr>
              <a:t>cont.</a:t>
            </a:r>
            <a:endParaRPr lang="ar-EG" sz="3600" dirty="0">
              <a:solidFill>
                <a:srgbClr val="FF0000"/>
              </a:solidFill>
            </a:endParaRPr>
          </a:p>
        </p:txBody>
      </p:sp>
    </p:spTree>
    <p:extLst>
      <p:ext uri="{BB962C8B-B14F-4D97-AF65-F5344CB8AC3E}">
        <p14:creationId xmlns:p14="http://schemas.microsoft.com/office/powerpoint/2010/main" val="16671076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81" y="74378"/>
            <a:ext cx="8739083" cy="184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285720" y="1600200"/>
            <a:ext cx="8501122" cy="4757758"/>
          </a:xfrm>
        </p:spPr>
        <p:txBody>
          <a:bodyPr>
            <a:normAutofit fontScale="70000" lnSpcReduction="20000"/>
          </a:bodyPr>
          <a:lstStyle/>
          <a:p>
            <a:pPr algn="justLow" rtl="0">
              <a:lnSpc>
                <a:spcPct val="150000"/>
              </a:lnSpc>
            </a:pPr>
            <a:r>
              <a:rPr lang="en-US" sz="3500" b="1" u="sng" dirty="0">
                <a:solidFill>
                  <a:srgbClr val="C00000"/>
                </a:solidFill>
                <a:latin typeface="Times New Roman"/>
                <a:ea typeface="Times New Roman"/>
                <a:cs typeface="Arial"/>
              </a:rPr>
              <a:t>1-Factors related to maternal and </a:t>
            </a:r>
            <a:r>
              <a:rPr lang="en-US" sz="3500" b="1" u="sng" dirty="0" smtClean="0">
                <a:solidFill>
                  <a:srgbClr val="C00000"/>
                </a:solidFill>
                <a:latin typeface="Times New Roman"/>
                <a:ea typeface="Times New Roman"/>
                <a:cs typeface="Arial"/>
              </a:rPr>
              <a:t>pregnancy:</a:t>
            </a:r>
            <a:endParaRPr lang="en-US" sz="3500" dirty="0" smtClean="0">
              <a:latin typeface="Calibri"/>
              <a:ea typeface="Times New Roman"/>
              <a:cs typeface="Arial"/>
            </a:endParaRPr>
          </a:p>
          <a:p>
            <a:pPr marL="342900" lvl="0" indent="-342900" algn="justLow" rtl="0">
              <a:lnSpc>
                <a:spcPct val="150000"/>
              </a:lnSpc>
              <a:buFont typeface="Symbol"/>
              <a:buChar char=""/>
              <a:tabLst>
                <a:tab pos="571500" algn="l"/>
              </a:tabLst>
            </a:pPr>
            <a:r>
              <a:rPr lang="en-US" sz="3600" dirty="0" smtClean="0">
                <a:latin typeface="Times New Roman"/>
                <a:ea typeface="Times New Roman"/>
                <a:cs typeface="Arial"/>
              </a:rPr>
              <a:t>Heart </a:t>
            </a:r>
            <a:r>
              <a:rPr lang="en-US" sz="3600" dirty="0">
                <a:latin typeface="Times New Roman"/>
                <a:ea typeface="Times New Roman"/>
                <a:cs typeface="Arial"/>
              </a:rPr>
              <a:t>disease.</a:t>
            </a:r>
            <a:endParaRPr lang="en-US" sz="2800" dirty="0">
              <a:latin typeface="Calibri"/>
              <a:ea typeface="Calibri"/>
              <a:cs typeface="Arial"/>
            </a:endParaRPr>
          </a:p>
          <a:p>
            <a:pPr marL="342900" lvl="0" indent="-342900" algn="justLow" rtl="0">
              <a:lnSpc>
                <a:spcPct val="150000"/>
              </a:lnSpc>
              <a:buFont typeface="Symbol"/>
              <a:buChar char=""/>
              <a:tabLst>
                <a:tab pos="571500" algn="l"/>
              </a:tabLst>
            </a:pPr>
            <a:r>
              <a:rPr lang="en-US" sz="3600" dirty="0">
                <a:latin typeface="Times New Roman"/>
                <a:ea typeface="Times New Roman"/>
                <a:cs typeface="Arial"/>
              </a:rPr>
              <a:t>Tuberculosis or other serious pulmonary condition (asthma).</a:t>
            </a:r>
            <a:endParaRPr lang="en-US" sz="2800" dirty="0">
              <a:latin typeface="Calibri"/>
              <a:ea typeface="Calibri"/>
              <a:cs typeface="Arial"/>
            </a:endParaRPr>
          </a:p>
          <a:p>
            <a:pPr marL="342900" lvl="0" indent="-342900" algn="justLow" rtl="0">
              <a:lnSpc>
                <a:spcPct val="150000"/>
              </a:lnSpc>
              <a:buFont typeface="Symbol"/>
              <a:buChar char=""/>
              <a:tabLst>
                <a:tab pos="571500" algn="l"/>
              </a:tabLst>
            </a:pPr>
            <a:r>
              <a:rPr lang="en-US" sz="3600" dirty="0">
                <a:latin typeface="Times New Roman"/>
                <a:ea typeface="Times New Roman"/>
                <a:cs typeface="Arial"/>
              </a:rPr>
              <a:t>Malignant or </a:t>
            </a:r>
            <a:r>
              <a:rPr lang="en-US" sz="3600" dirty="0" err="1">
                <a:latin typeface="Times New Roman"/>
                <a:ea typeface="Times New Roman"/>
                <a:cs typeface="Arial"/>
              </a:rPr>
              <a:t>permalignant</a:t>
            </a:r>
            <a:r>
              <a:rPr lang="en-US" sz="3600" dirty="0">
                <a:latin typeface="Times New Roman"/>
                <a:ea typeface="Times New Roman"/>
                <a:cs typeface="Arial"/>
              </a:rPr>
              <a:t> tumors.</a:t>
            </a:r>
            <a:endParaRPr lang="en-US" sz="2800" dirty="0">
              <a:latin typeface="Calibri"/>
              <a:ea typeface="Calibri"/>
              <a:cs typeface="Arial"/>
            </a:endParaRPr>
          </a:p>
          <a:p>
            <a:pPr marL="342900" lvl="0" indent="-342900" algn="justLow" rtl="0">
              <a:lnSpc>
                <a:spcPct val="150000"/>
              </a:lnSpc>
              <a:buFont typeface="Symbol"/>
              <a:buChar char=""/>
              <a:tabLst>
                <a:tab pos="571500" algn="l"/>
              </a:tabLst>
            </a:pPr>
            <a:r>
              <a:rPr lang="en-US" sz="3600" dirty="0">
                <a:latin typeface="Times New Roman"/>
                <a:ea typeface="Times New Roman"/>
                <a:cs typeface="Arial"/>
              </a:rPr>
              <a:t>Substance dependency.</a:t>
            </a:r>
            <a:endParaRPr lang="en-US" sz="2800" dirty="0">
              <a:latin typeface="Calibri"/>
              <a:ea typeface="Calibri"/>
              <a:cs typeface="Arial"/>
            </a:endParaRPr>
          </a:p>
          <a:p>
            <a:pPr marL="342900" lvl="0" indent="-342900" algn="justLow" rtl="0">
              <a:lnSpc>
                <a:spcPct val="150000"/>
              </a:lnSpc>
              <a:buFont typeface="Symbol"/>
              <a:buChar char=""/>
              <a:tabLst>
                <a:tab pos="571500" algn="l"/>
              </a:tabLst>
            </a:pPr>
            <a:r>
              <a:rPr lang="en-US" sz="3600" dirty="0">
                <a:latin typeface="Times New Roman"/>
                <a:ea typeface="Times New Roman"/>
                <a:cs typeface="Arial"/>
              </a:rPr>
              <a:t>Psychiatric disease or epilepsy.</a:t>
            </a:r>
            <a:endParaRPr lang="en-US" sz="2800" dirty="0">
              <a:latin typeface="Calibri"/>
              <a:ea typeface="Calibri"/>
              <a:cs typeface="Arial"/>
            </a:endParaRPr>
          </a:p>
          <a:p>
            <a:pPr marL="342900" lvl="0" indent="-342900" algn="justLow" rtl="0">
              <a:lnSpc>
                <a:spcPct val="150000"/>
              </a:lnSpc>
              <a:buFont typeface="Symbol"/>
              <a:buChar char=""/>
              <a:tabLst>
                <a:tab pos="571500" algn="l"/>
              </a:tabLst>
            </a:pPr>
            <a:r>
              <a:rPr lang="en-US" sz="3600" dirty="0">
                <a:latin typeface="Times New Roman"/>
                <a:ea typeface="Times New Roman"/>
                <a:cs typeface="Arial"/>
              </a:rPr>
              <a:t>Mental retardation.</a:t>
            </a:r>
            <a:endParaRPr lang="en-US" sz="2800" dirty="0">
              <a:effectLst/>
              <a:latin typeface="Calibri"/>
              <a:ea typeface="Calibri"/>
              <a:cs typeface="Arial"/>
            </a:endParaRPr>
          </a:p>
        </p:txBody>
      </p:sp>
      <p:sp>
        <p:nvSpPr>
          <p:cNvPr id="2" name="Title 1"/>
          <p:cNvSpPr>
            <a:spLocks noGrp="1"/>
          </p:cNvSpPr>
          <p:nvPr>
            <p:ph type="title"/>
          </p:nvPr>
        </p:nvSpPr>
        <p:spPr/>
        <p:txBody>
          <a:bodyPr>
            <a:noAutofit/>
          </a:bodyPr>
          <a:lstStyle/>
          <a:p>
            <a:pPr algn="justLow" rtl="0">
              <a:lnSpc>
                <a:spcPct val="150000"/>
              </a:lnSpc>
              <a:spcBef>
                <a:spcPts val="1200"/>
              </a:spcBef>
              <a:spcAft>
                <a:spcPts val="0"/>
              </a:spcAft>
            </a:pPr>
            <a:r>
              <a:rPr lang="en-US" sz="3200" dirty="0">
                <a:solidFill>
                  <a:srgbClr val="FF0000"/>
                </a:solidFill>
                <a:effectLst/>
                <a:latin typeface="Times New Roman"/>
                <a:ea typeface="Times New Roman"/>
                <a:cs typeface="Arial"/>
              </a:rPr>
              <a:t>High risk women for maternal mortality:   </a:t>
            </a:r>
            <a:r>
              <a:rPr lang="en-US" sz="2000" dirty="0">
                <a:solidFill>
                  <a:srgbClr val="FF0000"/>
                </a:solidFill>
                <a:effectLst/>
                <a:latin typeface="Times New Roman"/>
                <a:ea typeface="Times New Roman"/>
                <a:cs typeface="Arial"/>
              </a:rPr>
              <a:t>cont.</a:t>
            </a:r>
            <a:endParaRPr lang="ar-EG" sz="3600" dirty="0">
              <a:solidFill>
                <a:srgbClr val="FF0000"/>
              </a:solidFill>
            </a:endParaRPr>
          </a:p>
        </p:txBody>
      </p:sp>
    </p:spTree>
    <p:extLst>
      <p:ext uri="{BB962C8B-B14F-4D97-AF65-F5344CB8AC3E}">
        <p14:creationId xmlns:p14="http://schemas.microsoft.com/office/powerpoint/2010/main" val="29916391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751" y="0"/>
            <a:ext cx="8786721" cy="184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285720" y="1600200"/>
            <a:ext cx="8501122" cy="4757758"/>
          </a:xfrm>
        </p:spPr>
        <p:txBody>
          <a:bodyPr>
            <a:normAutofit fontScale="85000" lnSpcReduction="10000"/>
          </a:bodyPr>
          <a:lstStyle/>
          <a:p>
            <a:pPr algn="justLow" rtl="0">
              <a:lnSpc>
                <a:spcPct val="150000"/>
              </a:lnSpc>
            </a:pPr>
            <a:r>
              <a:rPr lang="en-US" sz="3500" b="1" u="sng" dirty="0">
                <a:solidFill>
                  <a:srgbClr val="C00000"/>
                </a:solidFill>
                <a:latin typeface="Times New Roman"/>
                <a:ea typeface="Times New Roman"/>
                <a:cs typeface="Arial"/>
              </a:rPr>
              <a:t>1-Factors related to maternal and </a:t>
            </a:r>
            <a:r>
              <a:rPr lang="en-US" sz="3500" b="1" u="sng" dirty="0" smtClean="0">
                <a:solidFill>
                  <a:srgbClr val="C00000"/>
                </a:solidFill>
                <a:latin typeface="Times New Roman"/>
                <a:ea typeface="Times New Roman"/>
                <a:cs typeface="Arial"/>
              </a:rPr>
              <a:t>pregnancy:</a:t>
            </a:r>
            <a:endParaRPr lang="en-US" sz="3500" dirty="0" smtClean="0">
              <a:latin typeface="Calibri"/>
              <a:ea typeface="Times New Roman"/>
              <a:cs typeface="Arial"/>
            </a:endParaRPr>
          </a:p>
          <a:p>
            <a:pPr marL="0" lvl="0" indent="0" algn="justLow" rtl="0">
              <a:lnSpc>
                <a:spcPct val="150000"/>
              </a:lnSpc>
              <a:buNone/>
              <a:tabLst>
                <a:tab pos="228600" algn="l"/>
              </a:tabLst>
            </a:pPr>
            <a:r>
              <a:rPr lang="en-US" sz="3600" dirty="0" smtClean="0">
                <a:latin typeface="Times New Roman"/>
                <a:ea typeface="Times New Roman"/>
                <a:cs typeface="Arial"/>
              </a:rPr>
              <a:t>6- other </a:t>
            </a:r>
            <a:r>
              <a:rPr lang="en-US" sz="3600" dirty="0">
                <a:latin typeface="Times New Roman"/>
                <a:ea typeface="Times New Roman"/>
                <a:cs typeface="Arial"/>
              </a:rPr>
              <a:t>conditions:</a:t>
            </a:r>
            <a:endParaRPr lang="en-US" sz="2800" dirty="0">
              <a:latin typeface="Calibri"/>
              <a:ea typeface="Calibri"/>
              <a:cs typeface="Arial"/>
            </a:endParaRPr>
          </a:p>
          <a:p>
            <a:pPr marL="342900" lvl="0" indent="-342900" algn="justLow" rtl="0">
              <a:lnSpc>
                <a:spcPct val="150000"/>
              </a:lnSpc>
              <a:buFont typeface="Symbol"/>
              <a:buChar char=""/>
              <a:tabLst>
                <a:tab pos="571500" algn="l"/>
              </a:tabLst>
            </a:pPr>
            <a:r>
              <a:rPr lang="en-US" sz="3600" dirty="0">
                <a:latin typeface="Times New Roman"/>
                <a:ea typeface="Times New Roman"/>
                <a:cs typeface="Arial"/>
              </a:rPr>
              <a:t>Contracted pelvis or </a:t>
            </a:r>
            <a:r>
              <a:rPr lang="en-US" sz="3600" dirty="0" err="1">
                <a:latin typeface="Times New Roman"/>
                <a:ea typeface="Times New Roman"/>
                <a:cs typeface="Arial"/>
              </a:rPr>
              <a:t>cephalopelvic</a:t>
            </a:r>
            <a:r>
              <a:rPr lang="en-US" sz="3600" dirty="0">
                <a:latin typeface="Times New Roman"/>
                <a:ea typeface="Times New Roman"/>
                <a:cs typeface="Arial"/>
              </a:rPr>
              <a:t> disproportion.</a:t>
            </a:r>
            <a:endParaRPr lang="en-US" sz="2800" dirty="0">
              <a:latin typeface="Calibri"/>
              <a:ea typeface="Calibri"/>
              <a:cs typeface="Arial"/>
            </a:endParaRPr>
          </a:p>
          <a:p>
            <a:pPr marL="342900" lvl="0" indent="-342900" algn="justLow" rtl="0">
              <a:lnSpc>
                <a:spcPct val="150000"/>
              </a:lnSpc>
              <a:buFont typeface="Symbol"/>
              <a:buChar char=""/>
              <a:tabLst>
                <a:tab pos="571500" algn="l"/>
              </a:tabLst>
            </a:pPr>
            <a:r>
              <a:rPr lang="en-US" sz="3600" dirty="0" err="1">
                <a:latin typeface="Times New Roman"/>
                <a:ea typeface="Times New Roman"/>
                <a:cs typeface="Arial"/>
              </a:rPr>
              <a:t>Multifetal</a:t>
            </a:r>
            <a:r>
              <a:rPr lang="en-US" sz="3600" dirty="0">
                <a:latin typeface="Times New Roman"/>
                <a:ea typeface="Times New Roman"/>
                <a:cs typeface="Arial"/>
              </a:rPr>
              <a:t> pregnancy in the current pregnancy.</a:t>
            </a:r>
            <a:endParaRPr lang="en-US" sz="2800" dirty="0">
              <a:latin typeface="Calibri"/>
              <a:ea typeface="Calibri"/>
              <a:cs typeface="Arial"/>
            </a:endParaRPr>
          </a:p>
          <a:p>
            <a:pPr marL="342900" lvl="0" indent="-342900" algn="justLow" rtl="0">
              <a:lnSpc>
                <a:spcPct val="150000"/>
              </a:lnSpc>
              <a:buFont typeface="Symbol"/>
              <a:buChar char=""/>
              <a:tabLst>
                <a:tab pos="571500" algn="l"/>
              </a:tabLst>
            </a:pPr>
            <a:r>
              <a:rPr lang="en-US" sz="3600" dirty="0">
                <a:latin typeface="Times New Roman"/>
                <a:ea typeface="Times New Roman"/>
                <a:cs typeface="Arial"/>
              </a:rPr>
              <a:t>Two or more breech births.</a:t>
            </a:r>
            <a:endParaRPr lang="en-US" sz="2800" dirty="0">
              <a:latin typeface="Calibri"/>
              <a:ea typeface="Calibri"/>
              <a:cs typeface="Arial"/>
            </a:endParaRPr>
          </a:p>
          <a:p>
            <a:pPr marL="342900" lvl="0" indent="-342900" algn="justLow" rtl="0">
              <a:lnSpc>
                <a:spcPct val="150000"/>
              </a:lnSpc>
              <a:buFont typeface="Symbol"/>
              <a:buChar char=""/>
              <a:tabLst>
                <a:tab pos="571500" algn="l"/>
              </a:tabLst>
            </a:pPr>
            <a:r>
              <a:rPr lang="en-US" sz="3600" dirty="0">
                <a:latin typeface="Times New Roman"/>
                <a:ea typeface="Times New Roman"/>
                <a:cs typeface="Arial"/>
              </a:rPr>
              <a:t>Previous operative births (e.g. cesarean birth</a:t>
            </a:r>
            <a:r>
              <a:rPr lang="en-US" sz="3600" dirty="0" smtClean="0">
                <a:latin typeface="Times New Roman"/>
                <a:ea typeface="Times New Roman"/>
                <a:cs typeface="Arial"/>
              </a:rPr>
              <a:t>).</a:t>
            </a:r>
            <a:endParaRPr lang="en-US" sz="2800" dirty="0">
              <a:latin typeface="Calibri"/>
              <a:ea typeface="Calibri"/>
              <a:cs typeface="Arial"/>
            </a:endParaRPr>
          </a:p>
        </p:txBody>
      </p:sp>
      <p:sp>
        <p:nvSpPr>
          <p:cNvPr id="2" name="Title 1"/>
          <p:cNvSpPr>
            <a:spLocks noGrp="1"/>
          </p:cNvSpPr>
          <p:nvPr>
            <p:ph type="title"/>
          </p:nvPr>
        </p:nvSpPr>
        <p:spPr/>
        <p:txBody>
          <a:bodyPr>
            <a:noAutofit/>
          </a:bodyPr>
          <a:lstStyle/>
          <a:p>
            <a:pPr algn="justLow" rtl="0">
              <a:lnSpc>
                <a:spcPct val="150000"/>
              </a:lnSpc>
              <a:spcBef>
                <a:spcPts val="1200"/>
              </a:spcBef>
              <a:spcAft>
                <a:spcPts val="0"/>
              </a:spcAft>
            </a:pPr>
            <a:r>
              <a:rPr lang="en-US" sz="3200" dirty="0">
                <a:solidFill>
                  <a:srgbClr val="FF0000"/>
                </a:solidFill>
                <a:effectLst/>
                <a:latin typeface="Times New Roman"/>
                <a:ea typeface="Times New Roman"/>
                <a:cs typeface="Arial"/>
              </a:rPr>
              <a:t>High risk women for maternal mortality:   </a:t>
            </a:r>
            <a:r>
              <a:rPr lang="en-US" sz="2000" dirty="0">
                <a:solidFill>
                  <a:srgbClr val="FF0000"/>
                </a:solidFill>
                <a:effectLst/>
                <a:latin typeface="Times New Roman"/>
                <a:ea typeface="Times New Roman"/>
                <a:cs typeface="Arial"/>
              </a:rPr>
              <a:t>cont.</a:t>
            </a:r>
            <a:endParaRPr lang="ar-EG" sz="3600" dirty="0">
              <a:solidFill>
                <a:srgbClr val="FF0000"/>
              </a:solidFill>
            </a:endParaRPr>
          </a:p>
        </p:txBody>
      </p:sp>
    </p:spTree>
    <p:extLst>
      <p:ext uri="{BB962C8B-B14F-4D97-AF65-F5344CB8AC3E}">
        <p14:creationId xmlns:p14="http://schemas.microsoft.com/office/powerpoint/2010/main" val="12523250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4359"/>
            <a:ext cx="8785225" cy="184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285720" y="1600200"/>
            <a:ext cx="8501122" cy="4757758"/>
          </a:xfrm>
        </p:spPr>
        <p:txBody>
          <a:bodyPr>
            <a:normAutofit fontScale="70000" lnSpcReduction="20000"/>
          </a:bodyPr>
          <a:lstStyle/>
          <a:p>
            <a:pPr marL="109728" indent="0" algn="justLow" rtl="0">
              <a:lnSpc>
                <a:spcPct val="150000"/>
              </a:lnSpc>
              <a:spcBef>
                <a:spcPts val="1200"/>
              </a:spcBef>
              <a:buNone/>
            </a:pPr>
            <a:r>
              <a:rPr lang="en-US" sz="3600" b="1" u="sng" dirty="0">
                <a:solidFill>
                  <a:schemeClr val="accent2"/>
                </a:solidFill>
                <a:latin typeface="Times New Roman"/>
                <a:ea typeface="Times New Roman"/>
                <a:cs typeface="Arial"/>
              </a:rPr>
              <a:t>2-Factors related to service facilities:</a:t>
            </a:r>
            <a:endParaRPr lang="en-US" sz="2800" dirty="0">
              <a:solidFill>
                <a:schemeClr val="accent2"/>
              </a:solidFill>
              <a:latin typeface="Calibri"/>
              <a:ea typeface="Calibri"/>
              <a:cs typeface="Arial"/>
            </a:endParaRPr>
          </a:p>
          <a:p>
            <a:pPr marL="342900" lvl="0" indent="-342900" algn="justLow" rtl="0">
              <a:lnSpc>
                <a:spcPct val="150000"/>
              </a:lnSpc>
              <a:buFont typeface="Symbol"/>
              <a:buChar char=""/>
              <a:tabLst>
                <a:tab pos="342900" algn="l"/>
              </a:tabLst>
            </a:pPr>
            <a:r>
              <a:rPr lang="en-US" sz="3600" dirty="0">
                <a:latin typeface="Times New Roman"/>
                <a:ea typeface="Times New Roman"/>
                <a:cs typeface="Arial"/>
              </a:rPr>
              <a:t>Low social status of some women and some families.</a:t>
            </a:r>
            <a:endParaRPr lang="en-US" sz="2800" dirty="0">
              <a:latin typeface="Calibri"/>
              <a:ea typeface="Calibri"/>
              <a:cs typeface="Arial"/>
            </a:endParaRPr>
          </a:p>
          <a:p>
            <a:pPr marL="342900" lvl="0" indent="-342900" algn="justLow" rtl="0">
              <a:lnSpc>
                <a:spcPct val="150000"/>
              </a:lnSpc>
              <a:buFont typeface="Symbol"/>
              <a:buChar char=""/>
              <a:tabLst>
                <a:tab pos="342900" algn="l"/>
              </a:tabLst>
            </a:pPr>
            <a:r>
              <a:rPr lang="en-US" sz="3600" dirty="0">
                <a:latin typeface="Times New Roman"/>
                <a:ea typeface="Times New Roman"/>
                <a:cs typeface="Arial"/>
              </a:rPr>
              <a:t>Poverty at family or community level.</a:t>
            </a:r>
            <a:endParaRPr lang="en-US" sz="2800" dirty="0">
              <a:latin typeface="Calibri"/>
              <a:ea typeface="Calibri"/>
              <a:cs typeface="Arial"/>
            </a:endParaRPr>
          </a:p>
          <a:p>
            <a:pPr marL="342900" lvl="0" indent="-342900" algn="justLow" rtl="0">
              <a:lnSpc>
                <a:spcPct val="150000"/>
              </a:lnSpc>
              <a:buFont typeface="Symbol"/>
              <a:buChar char=""/>
              <a:tabLst>
                <a:tab pos="342900" algn="l"/>
              </a:tabLst>
            </a:pPr>
            <a:r>
              <a:rPr lang="en-US" sz="3600" dirty="0">
                <a:latin typeface="Times New Roman"/>
                <a:ea typeface="Times New Roman"/>
                <a:cs typeface="Arial"/>
              </a:rPr>
              <a:t>Lack of access to modern family planning.</a:t>
            </a:r>
            <a:endParaRPr lang="en-US" sz="2800" dirty="0">
              <a:latin typeface="Calibri"/>
              <a:ea typeface="Calibri"/>
              <a:cs typeface="Arial"/>
            </a:endParaRPr>
          </a:p>
          <a:p>
            <a:pPr marL="342900" lvl="0" indent="-342900" algn="justLow" rtl="0">
              <a:lnSpc>
                <a:spcPct val="150000"/>
              </a:lnSpc>
              <a:buFont typeface="Symbol"/>
              <a:buChar char=""/>
              <a:tabLst>
                <a:tab pos="342900" algn="l"/>
              </a:tabLst>
            </a:pPr>
            <a:r>
              <a:rPr lang="en-US" sz="3600" dirty="0">
                <a:latin typeface="Times New Roman"/>
                <a:ea typeface="Times New Roman"/>
                <a:cs typeface="Arial"/>
              </a:rPr>
              <a:t>Young adolescent marriages (early marriage).</a:t>
            </a:r>
            <a:endParaRPr lang="en-US" sz="2800" dirty="0">
              <a:latin typeface="Calibri"/>
              <a:ea typeface="Calibri"/>
              <a:cs typeface="Arial"/>
            </a:endParaRPr>
          </a:p>
          <a:p>
            <a:pPr marL="342900" lvl="0" indent="-342900" algn="justLow" rtl="0">
              <a:lnSpc>
                <a:spcPct val="150000"/>
              </a:lnSpc>
              <a:buFont typeface="Symbol"/>
              <a:buChar char=""/>
              <a:tabLst>
                <a:tab pos="342900" algn="l"/>
              </a:tabLst>
            </a:pPr>
            <a:r>
              <a:rPr lang="en-US" sz="3600" dirty="0">
                <a:latin typeface="Times New Roman"/>
                <a:ea typeface="Times New Roman"/>
                <a:cs typeface="Arial"/>
              </a:rPr>
              <a:t>Low community awareness of danger signs of pregnancy.</a:t>
            </a:r>
            <a:endParaRPr lang="en-US" sz="2800" dirty="0">
              <a:latin typeface="Calibri"/>
              <a:ea typeface="Calibri"/>
              <a:cs typeface="Arial"/>
            </a:endParaRPr>
          </a:p>
          <a:p>
            <a:pPr marL="342900" lvl="0" indent="-342900" algn="justLow" rtl="0">
              <a:lnSpc>
                <a:spcPct val="150000"/>
              </a:lnSpc>
              <a:buFont typeface="Symbol"/>
              <a:buChar char=""/>
              <a:tabLst>
                <a:tab pos="342900" algn="l"/>
              </a:tabLst>
            </a:pPr>
            <a:r>
              <a:rPr lang="en-US" sz="3600" dirty="0">
                <a:latin typeface="Times New Roman"/>
                <a:ea typeface="Times New Roman"/>
                <a:cs typeface="Arial"/>
              </a:rPr>
              <a:t>Violence in pregnancy.</a:t>
            </a:r>
            <a:endParaRPr lang="en-US" sz="2800" dirty="0">
              <a:latin typeface="Calibri"/>
              <a:ea typeface="Calibri"/>
              <a:cs typeface="Arial"/>
            </a:endParaRPr>
          </a:p>
          <a:p>
            <a:pPr marL="342900" lvl="0" indent="-342900" algn="justLow" rtl="0">
              <a:lnSpc>
                <a:spcPct val="150000"/>
              </a:lnSpc>
              <a:buFont typeface="Symbol"/>
              <a:buChar char=""/>
              <a:tabLst>
                <a:tab pos="342900" algn="l"/>
              </a:tabLst>
            </a:pPr>
            <a:r>
              <a:rPr lang="en-US" sz="3600" dirty="0">
                <a:latin typeface="Times New Roman"/>
                <a:ea typeface="Times New Roman"/>
                <a:cs typeface="Arial"/>
              </a:rPr>
              <a:t>Rural location (long time to reach health facilities</a:t>
            </a:r>
            <a:r>
              <a:rPr lang="en-US" sz="3600" dirty="0" smtClean="0">
                <a:latin typeface="Times New Roman"/>
                <a:ea typeface="Times New Roman"/>
                <a:cs typeface="Arial"/>
              </a:rPr>
              <a:t>).</a:t>
            </a:r>
            <a:endParaRPr lang="en-US" sz="2800" dirty="0">
              <a:latin typeface="Calibri"/>
              <a:ea typeface="Calibri"/>
              <a:cs typeface="Arial"/>
            </a:endParaRPr>
          </a:p>
        </p:txBody>
      </p:sp>
      <p:sp>
        <p:nvSpPr>
          <p:cNvPr id="2" name="Title 1"/>
          <p:cNvSpPr>
            <a:spLocks noGrp="1"/>
          </p:cNvSpPr>
          <p:nvPr>
            <p:ph type="title"/>
          </p:nvPr>
        </p:nvSpPr>
        <p:spPr/>
        <p:txBody>
          <a:bodyPr>
            <a:noAutofit/>
          </a:bodyPr>
          <a:lstStyle/>
          <a:p>
            <a:pPr algn="justLow" rtl="0">
              <a:lnSpc>
                <a:spcPct val="150000"/>
              </a:lnSpc>
              <a:spcBef>
                <a:spcPts val="1200"/>
              </a:spcBef>
              <a:spcAft>
                <a:spcPts val="0"/>
              </a:spcAft>
            </a:pPr>
            <a:r>
              <a:rPr lang="en-US" sz="3200" dirty="0">
                <a:solidFill>
                  <a:srgbClr val="FF0000"/>
                </a:solidFill>
                <a:effectLst/>
                <a:latin typeface="Times New Roman"/>
                <a:ea typeface="Times New Roman"/>
                <a:cs typeface="Arial"/>
              </a:rPr>
              <a:t>High risk women for maternal mortality</a:t>
            </a:r>
            <a:r>
              <a:rPr lang="en-US" sz="3200" dirty="0" smtClean="0">
                <a:solidFill>
                  <a:srgbClr val="FF0000"/>
                </a:solidFill>
                <a:effectLst/>
                <a:latin typeface="Times New Roman"/>
                <a:ea typeface="Times New Roman"/>
                <a:cs typeface="Arial"/>
              </a:rPr>
              <a:t>:   </a:t>
            </a:r>
            <a:r>
              <a:rPr lang="en-US" sz="2000" dirty="0" smtClean="0">
                <a:solidFill>
                  <a:srgbClr val="FF0000"/>
                </a:solidFill>
                <a:effectLst/>
                <a:latin typeface="Times New Roman"/>
                <a:ea typeface="Times New Roman"/>
                <a:cs typeface="Arial"/>
              </a:rPr>
              <a:t>cont.</a:t>
            </a:r>
            <a:endParaRPr lang="ar-EG" sz="2000" dirty="0">
              <a:solidFill>
                <a:srgbClr val="FF0000"/>
              </a:solidFill>
            </a:endParaRPr>
          </a:p>
        </p:txBody>
      </p:sp>
    </p:spTree>
    <p:extLst>
      <p:ext uri="{BB962C8B-B14F-4D97-AF65-F5344CB8AC3E}">
        <p14:creationId xmlns:p14="http://schemas.microsoft.com/office/powerpoint/2010/main" val="402150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4359"/>
            <a:ext cx="8785225" cy="184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285720" y="1600200"/>
            <a:ext cx="8501122" cy="4757758"/>
          </a:xfrm>
        </p:spPr>
        <p:txBody>
          <a:bodyPr>
            <a:normAutofit fontScale="70000" lnSpcReduction="20000"/>
          </a:bodyPr>
          <a:lstStyle/>
          <a:p>
            <a:pPr marL="109728" indent="0" algn="justLow" rtl="0">
              <a:lnSpc>
                <a:spcPct val="150000"/>
              </a:lnSpc>
              <a:spcBef>
                <a:spcPts val="1200"/>
              </a:spcBef>
              <a:buNone/>
            </a:pPr>
            <a:r>
              <a:rPr lang="en-US" sz="3600" b="1" u="sng" dirty="0">
                <a:solidFill>
                  <a:schemeClr val="accent2"/>
                </a:solidFill>
                <a:latin typeface="Times New Roman"/>
                <a:ea typeface="Times New Roman"/>
                <a:cs typeface="Arial"/>
              </a:rPr>
              <a:t>2-Factors related to service facilities:</a:t>
            </a:r>
            <a:endParaRPr lang="en-US" sz="2800" dirty="0">
              <a:solidFill>
                <a:schemeClr val="accent2"/>
              </a:solidFill>
              <a:latin typeface="Calibri"/>
              <a:ea typeface="Calibri"/>
              <a:cs typeface="Arial"/>
            </a:endParaRPr>
          </a:p>
          <a:p>
            <a:pPr marL="342900" lvl="0" indent="-342900" algn="justLow" rtl="0">
              <a:lnSpc>
                <a:spcPct val="150000"/>
              </a:lnSpc>
              <a:buFont typeface="Symbol"/>
              <a:buChar char=""/>
              <a:tabLst>
                <a:tab pos="342900" algn="l"/>
              </a:tabLst>
            </a:pPr>
            <a:r>
              <a:rPr lang="en-US" sz="3600" dirty="0" smtClean="0">
                <a:latin typeface="Times New Roman"/>
                <a:ea typeface="Times New Roman"/>
                <a:cs typeface="Arial"/>
              </a:rPr>
              <a:t>Unwillingness </a:t>
            </a:r>
            <a:r>
              <a:rPr lang="en-US" sz="3600" dirty="0">
                <a:latin typeface="Times New Roman"/>
                <a:ea typeface="Times New Roman"/>
                <a:cs typeface="Arial"/>
              </a:rPr>
              <a:t>of some pregnant women to attend antenatal care.</a:t>
            </a:r>
            <a:endParaRPr lang="en-US" sz="2800" dirty="0">
              <a:latin typeface="Calibri"/>
              <a:ea typeface="Calibri"/>
              <a:cs typeface="Arial"/>
            </a:endParaRPr>
          </a:p>
          <a:p>
            <a:pPr marL="342900" lvl="0" indent="-342900" algn="justLow" rtl="0">
              <a:lnSpc>
                <a:spcPct val="150000"/>
              </a:lnSpc>
              <a:buFont typeface="Symbol"/>
              <a:buChar char=""/>
              <a:tabLst>
                <a:tab pos="342900" algn="l"/>
              </a:tabLst>
            </a:pPr>
            <a:r>
              <a:rPr lang="en-US" sz="3600" dirty="0">
                <a:latin typeface="Times New Roman"/>
                <a:ea typeface="Times New Roman"/>
                <a:cs typeface="Arial"/>
              </a:rPr>
              <a:t>Weak health systems:</a:t>
            </a:r>
            <a:endParaRPr lang="en-US" sz="2800" dirty="0">
              <a:latin typeface="Calibri"/>
              <a:ea typeface="Calibri"/>
              <a:cs typeface="Arial"/>
            </a:endParaRPr>
          </a:p>
          <a:p>
            <a:pPr marL="342900" lvl="0" indent="-342900" algn="justLow" rtl="0">
              <a:lnSpc>
                <a:spcPct val="150000"/>
              </a:lnSpc>
              <a:buFont typeface="Symbol"/>
              <a:buChar char=""/>
              <a:tabLst>
                <a:tab pos="342900" algn="l"/>
              </a:tabLst>
            </a:pPr>
            <a:r>
              <a:rPr lang="en-US" sz="3600" dirty="0">
                <a:latin typeface="Times New Roman"/>
                <a:ea typeface="Times New Roman"/>
                <a:cs typeface="Arial"/>
              </a:rPr>
              <a:t>Emergency transport gaps.</a:t>
            </a:r>
            <a:endParaRPr lang="en-US" sz="2800" dirty="0">
              <a:latin typeface="Calibri"/>
              <a:ea typeface="Calibri"/>
              <a:cs typeface="Arial"/>
            </a:endParaRPr>
          </a:p>
          <a:p>
            <a:pPr marL="342900" lvl="0" indent="-342900" algn="justLow" rtl="0">
              <a:lnSpc>
                <a:spcPct val="150000"/>
              </a:lnSpc>
              <a:buFont typeface="Symbol"/>
              <a:buChar char=""/>
              <a:tabLst>
                <a:tab pos="342900" algn="l"/>
              </a:tabLst>
            </a:pPr>
            <a:r>
              <a:rPr lang="en-US" sz="3600" dirty="0">
                <a:latin typeface="Times New Roman"/>
                <a:ea typeface="Times New Roman"/>
                <a:cs typeface="Arial"/>
              </a:rPr>
              <a:t>Facility location, capacity and equipment.</a:t>
            </a:r>
            <a:endParaRPr lang="en-US" sz="2800" dirty="0">
              <a:latin typeface="Calibri"/>
              <a:ea typeface="Calibri"/>
              <a:cs typeface="Arial"/>
            </a:endParaRPr>
          </a:p>
          <a:p>
            <a:pPr marL="342900" lvl="0" indent="-342900" algn="justLow" rtl="0">
              <a:lnSpc>
                <a:spcPct val="150000"/>
              </a:lnSpc>
              <a:buFont typeface="Symbol"/>
              <a:buChar char=""/>
              <a:tabLst>
                <a:tab pos="342900" algn="l"/>
              </a:tabLst>
            </a:pPr>
            <a:r>
              <a:rPr lang="en-US" sz="3600" dirty="0">
                <a:latin typeface="Times New Roman"/>
                <a:ea typeface="Times New Roman"/>
                <a:cs typeface="Arial"/>
              </a:rPr>
              <a:t>Staff quantity, quality (skills).</a:t>
            </a:r>
            <a:endParaRPr lang="en-US" sz="2800" dirty="0">
              <a:latin typeface="Calibri"/>
              <a:ea typeface="Calibri"/>
              <a:cs typeface="Arial"/>
            </a:endParaRPr>
          </a:p>
          <a:p>
            <a:pPr marL="342900" lvl="0" indent="-342900" algn="justLow" rtl="0">
              <a:lnSpc>
                <a:spcPct val="150000"/>
              </a:lnSpc>
              <a:buFont typeface="Symbol"/>
              <a:buChar char=""/>
              <a:tabLst>
                <a:tab pos="342900" algn="l"/>
              </a:tabLst>
            </a:pPr>
            <a:r>
              <a:rPr lang="en-US" sz="3600" dirty="0">
                <a:latin typeface="Times New Roman"/>
                <a:ea typeface="Times New Roman"/>
                <a:cs typeface="Arial"/>
              </a:rPr>
              <a:t>Supply chain difficulties.</a:t>
            </a:r>
            <a:endParaRPr lang="en-US" sz="2800" dirty="0">
              <a:effectLst/>
              <a:latin typeface="Calibri"/>
              <a:ea typeface="Calibri"/>
              <a:cs typeface="Arial"/>
            </a:endParaRPr>
          </a:p>
        </p:txBody>
      </p:sp>
      <p:sp>
        <p:nvSpPr>
          <p:cNvPr id="2" name="Title 1"/>
          <p:cNvSpPr>
            <a:spLocks noGrp="1"/>
          </p:cNvSpPr>
          <p:nvPr>
            <p:ph type="title"/>
          </p:nvPr>
        </p:nvSpPr>
        <p:spPr/>
        <p:txBody>
          <a:bodyPr>
            <a:noAutofit/>
          </a:bodyPr>
          <a:lstStyle/>
          <a:p>
            <a:pPr algn="justLow" rtl="0">
              <a:lnSpc>
                <a:spcPct val="150000"/>
              </a:lnSpc>
              <a:spcBef>
                <a:spcPts val="1200"/>
              </a:spcBef>
              <a:spcAft>
                <a:spcPts val="0"/>
              </a:spcAft>
            </a:pPr>
            <a:r>
              <a:rPr lang="en-US" sz="3200" dirty="0">
                <a:solidFill>
                  <a:srgbClr val="FF0000"/>
                </a:solidFill>
                <a:effectLst/>
                <a:latin typeface="Times New Roman"/>
                <a:ea typeface="Times New Roman"/>
                <a:cs typeface="Arial"/>
              </a:rPr>
              <a:t>High risk women for maternal mortality</a:t>
            </a:r>
            <a:r>
              <a:rPr lang="en-US" sz="3200" dirty="0" smtClean="0">
                <a:solidFill>
                  <a:srgbClr val="FF0000"/>
                </a:solidFill>
                <a:effectLst/>
                <a:latin typeface="Times New Roman"/>
                <a:ea typeface="Times New Roman"/>
                <a:cs typeface="Arial"/>
              </a:rPr>
              <a:t>:   </a:t>
            </a:r>
            <a:r>
              <a:rPr lang="en-US" sz="2000" dirty="0" smtClean="0">
                <a:solidFill>
                  <a:srgbClr val="FF0000"/>
                </a:solidFill>
                <a:effectLst/>
                <a:latin typeface="Times New Roman"/>
                <a:ea typeface="Times New Roman"/>
                <a:cs typeface="Arial"/>
              </a:rPr>
              <a:t>cont.</a:t>
            </a:r>
            <a:endParaRPr lang="ar-EG" sz="2000" dirty="0">
              <a:solidFill>
                <a:srgbClr val="FF0000"/>
              </a:solidFill>
            </a:endParaRPr>
          </a:p>
        </p:txBody>
      </p:sp>
    </p:spTree>
    <p:extLst>
      <p:ext uri="{BB962C8B-B14F-4D97-AF65-F5344CB8AC3E}">
        <p14:creationId xmlns:p14="http://schemas.microsoft.com/office/powerpoint/2010/main" val="42754353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0"/>
            <a:ext cx="6768752" cy="17728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457200" y="1772816"/>
            <a:ext cx="8229600" cy="4234475"/>
          </a:xfrm>
        </p:spPr>
        <p:txBody>
          <a:bodyPr>
            <a:normAutofit fontScale="77500" lnSpcReduction="20000"/>
          </a:bodyPr>
          <a:lstStyle/>
          <a:p>
            <a:pPr algn="justLow" rtl="0">
              <a:lnSpc>
                <a:spcPct val="150000"/>
              </a:lnSpc>
            </a:pPr>
            <a:r>
              <a:rPr lang="en-US" sz="3600" dirty="0">
                <a:latin typeface="Times New Roman"/>
                <a:ea typeface="Times New Roman"/>
                <a:cs typeface="Arial"/>
              </a:rPr>
              <a:t>The leading causes of maternal death are classified as direct or indirect:</a:t>
            </a:r>
            <a:endParaRPr lang="en-US" sz="2800" dirty="0">
              <a:latin typeface="Calibri"/>
              <a:ea typeface="Calibri"/>
              <a:cs typeface="Arial"/>
            </a:endParaRPr>
          </a:p>
          <a:p>
            <a:pPr marL="109728" indent="0" algn="justLow" rtl="0">
              <a:lnSpc>
                <a:spcPct val="150000"/>
              </a:lnSpc>
              <a:spcBef>
                <a:spcPts val="1200"/>
              </a:spcBef>
              <a:buNone/>
            </a:pPr>
            <a:r>
              <a:rPr lang="en-US" sz="3600" b="1" u="sng" dirty="0">
                <a:solidFill>
                  <a:srgbClr val="C00000"/>
                </a:solidFill>
                <a:latin typeface="Times New Roman"/>
                <a:ea typeface="Times New Roman"/>
                <a:cs typeface="Arial"/>
              </a:rPr>
              <a:t>a. Direct causes:</a:t>
            </a:r>
            <a:endParaRPr lang="en-US" sz="2800" dirty="0">
              <a:solidFill>
                <a:srgbClr val="C00000"/>
              </a:solidFill>
              <a:latin typeface="Calibri"/>
              <a:ea typeface="Calibri"/>
              <a:cs typeface="Arial"/>
            </a:endParaRPr>
          </a:p>
          <a:p>
            <a:pPr algn="justLow" rtl="0">
              <a:lnSpc>
                <a:spcPct val="150000"/>
              </a:lnSpc>
            </a:pPr>
            <a:r>
              <a:rPr lang="en-US" sz="3600" dirty="0">
                <a:latin typeface="Times New Roman"/>
                <a:ea typeface="Times New Roman"/>
                <a:cs typeface="Arial"/>
              </a:rPr>
              <a:t>Direct Causes are those related to obstetric complications of pregnancy, labor and delivery, and the post-partum periods. Direct causes account for 80% of maternal death.</a:t>
            </a:r>
            <a:endParaRPr lang="en-US" sz="2800" dirty="0">
              <a:effectLst/>
              <a:latin typeface="Calibri"/>
              <a:ea typeface="Calibri"/>
              <a:cs typeface="Arial"/>
            </a:endParaRPr>
          </a:p>
        </p:txBody>
      </p:sp>
      <p:sp>
        <p:nvSpPr>
          <p:cNvPr id="2" name="Title 1"/>
          <p:cNvSpPr>
            <a:spLocks noGrp="1"/>
          </p:cNvSpPr>
          <p:nvPr>
            <p:ph type="title"/>
          </p:nvPr>
        </p:nvSpPr>
        <p:spPr/>
        <p:txBody>
          <a:bodyPr>
            <a:normAutofit/>
          </a:bodyPr>
          <a:lstStyle/>
          <a:p>
            <a:pPr marL="269875" lvl="0" rtl="0">
              <a:lnSpc>
                <a:spcPct val="150000"/>
              </a:lnSpc>
              <a:spcBef>
                <a:spcPts val="1200"/>
              </a:spcBef>
            </a:pPr>
            <a:r>
              <a:rPr lang="en-US" sz="3600" dirty="0">
                <a:solidFill>
                  <a:srgbClr val="FF0000"/>
                </a:solidFill>
                <a:effectLst/>
                <a:latin typeface="Times New Roman"/>
                <a:ea typeface="Times New Roman"/>
              </a:rPr>
              <a:t>Causes of maternal mortality</a:t>
            </a:r>
            <a:endParaRPr lang="en-US" sz="2000" b="0" dirty="0">
              <a:solidFill>
                <a:srgbClr val="FF0000"/>
              </a:solidFill>
              <a:effectLst/>
              <a:latin typeface="Calibri"/>
              <a:ea typeface="Calibri"/>
              <a:cs typeface="Arial"/>
            </a:endParaRPr>
          </a:p>
        </p:txBody>
      </p:sp>
    </p:spTree>
    <p:extLst>
      <p:ext uri="{BB962C8B-B14F-4D97-AF65-F5344CB8AC3E}">
        <p14:creationId xmlns:p14="http://schemas.microsoft.com/office/powerpoint/2010/main" val="12236259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88640"/>
            <a:ext cx="6768752" cy="1584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457200" y="1412776"/>
            <a:ext cx="8229600" cy="4594515"/>
          </a:xfrm>
        </p:spPr>
        <p:txBody>
          <a:bodyPr>
            <a:noAutofit/>
          </a:bodyPr>
          <a:lstStyle/>
          <a:p>
            <a:pPr marL="109728" indent="0" algn="justLow" rtl="0">
              <a:lnSpc>
                <a:spcPct val="150000"/>
              </a:lnSpc>
              <a:buNone/>
            </a:pPr>
            <a:r>
              <a:rPr lang="en-US" sz="2400" b="1" dirty="0">
                <a:solidFill>
                  <a:srgbClr val="C00000"/>
                </a:solidFill>
                <a:latin typeface="Times New Roman" pitchFamily="18" charset="0"/>
                <a:ea typeface="Times New Roman"/>
                <a:cs typeface="Times New Roman" pitchFamily="18" charset="0"/>
              </a:rPr>
              <a:t>Direct causes include:</a:t>
            </a:r>
            <a:endParaRPr lang="en-US" sz="2400" dirty="0">
              <a:solidFill>
                <a:srgbClr val="C00000"/>
              </a:solidFill>
              <a:latin typeface="Times New Roman" pitchFamily="18" charset="0"/>
              <a:ea typeface="Calibri"/>
              <a:cs typeface="Times New Roman" pitchFamily="18" charset="0"/>
            </a:endParaRPr>
          </a:p>
          <a:p>
            <a:pPr algn="justLow" rtl="0">
              <a:lnSpc>
                <a:spcPct val="150000"/>
              </a:lnSpc>
            </a:pPr>
            <a:r>
              <a:rPr lang="en-US" sz="2400" b="1" dirty="0">
                <a:latin typeface="Times New Roman" pitchFamily="18" charset="0"/>
                <a:ea typeface="Times New Roman"/>
                <a:cs typeface="Times New Roman" pitchFamily="18" charset="0"/>
              </a:rPr>
              <a:t>1-Hemorrhage (uncontrolled bleeding):</a:t>
            </a:r>
            <a:endParaRPr lang="en-US" sz="2400" dirty="0">
              <a:latin typeface="Times New Roman" pitchFamily="18" charset="0"/>
              <a:ea typeface="Calibri"/>
              <a:cs typeface="Times New Roman" pitchFamily="18" charset="0"/>
            </a:endParaRPr>
          </a:p>
          <a:p>
            <a:pPr marL="342900" lvl="0" indent="-342900" algn="justLow" rtl="0">
              <a:lnSpc>
                <a:spcPct val="150000"/>
              </a:lnSpc>
              <a:buFont typeface="Symbol"/>
              <a:buChar char=""/>
              <a:tabLst>
                <a:tab pos="342900" algn="l"/>
              </a:tabLst>
            </a:pPr>
            <a:r>
              <a:rPr lang="en-US" sz="2400" dirty="0">
                <a:latin typeface="Times New Roman" pitchFamily="18" charset="0"/>
                <a:ea typeface="Times New Roman"/>
                <a:cs typeface="Times New Roman" pitchFamily="18" charset="0"/>
              </a:rPr>
              <a:t>Accounts for approximately 25% of maternal deaths and is the single most serious risk to maternal health.</a:t>
            </a:r>
            <a:endParaRPr lang="en-US" sz="2400" dirty="0">
              <a:latin typeface="Times New Roman" pitchFamily="18" charset="0"/>
              <a:ea typeface="Calibri"/>
              <a:cs typeface="Times New Roman" pitchFamily="18" charset="0"/>
            </a:endParaRPr>
          </a:p>
          <a:p>
            <a:pPr algn="justLow" rtl="0">
              <a:lnSpc>
                <a:spcPct val="150000"/>
              </a:lnSpc>
            </a:pPr>
            <a:r>
              <a:rPr lang="en-US" sz="2400" b="1" dirty="0">
                <a:latin typeface="Times New Roman" pitchFamily="18" charset="0"/>
                <a:ea typeface="Times New Roman"/>
                <a:cs typeface="Times New Roman" pitchFamily="18" charset="0"/>
              </a:rPr>
              <a:t>2-Sepsis (infection):</a:t>
            </a:r>
            <a:endParaRPr lang="en-US" sz="2400" dirty="0">
              <a:latin typeface="Times New Roman" pitchFamily="18" charset="0"/>
              <a:ea typeface="Calibri"/>
              <a:cs typeface="Times New Roman" pitchFamily="18" charset="0"/>
            </a:endParaRPr>
          </a:p>
          <a:p>
            <a:pPr marL="342900" lvl="0" indent="-342900" algn="justLow" rtl="0">
              <a:lnSpc>
                <a:spcPct val="150000"/>
              </a:lnSpc>
              <a:buFont typeface="Symbol"/>
              <a:buChar char=""/>
              <a:tabLst>
                <a:tab pos="342900" algn="l"/>
              </a:tabLst>
            </a:pPr>
            <a:r>
              <a:rPr lang="en-US" sz="2400" dirty="0">
                <a:latin typeface="Times New Roman" pitchFamily="18" charset="0"/>
                <a:ea typeface="Times New Roman"/>
                <a:cs typeface="Times New Roman" pitchFamily="18" charset="0"/>
              </a:rPr>
              <a:t>Accounts for approximately 15% of maternal deaths.</a:t>
            </a:r>
            <a:endParaRPr lang="en-US" sz="2400" dirty="0">
              <a:latin typeface="Times New Roman" pitchFamily="18" charset="0"/>
              <a:ea typeface="Calibri"/>
              <a:cs typeface="Times New Roman" pitchFamily="18" charset="0"/>
            </a:endParaRPr>
          </a:p>
          <a:p>
            <a:pPr marL="342900" lvl="0" indent="-342900" algn="justLow" rtl="0">
              <a:lnSpc>
                <a:spcPct val="150000"/>
              </a:lnSpc>
              <a:buFont typeface="Symbol"/>
              <a:buChar char=""/>
              <a:tabLst>
                <a:tab pos="342900" algn="l"/>
              </a:tabLst>
            </a:pPr>
            <a:r>
              <a:rPr lang="en-US" sz="2400" dirty="0">
                <a:latin typeface="Times New Roman" pitchFamily="18" charset="0"/>
                <a:ea typeface="Times New Roman"/>
                <a:cs typeface="Times New Roman" pitchFamily="18" charset="0"/>
              </a:rPr>
              <a:t>Related to poor hygiene and infection control during delivery or to the presence of untreated sexually transmitted infections during Pregnancy.</a:t>
            </a:r>
            <a:endParaRPr lang="en-US" sz="2400" dirty="0">
              <a:effectLst/>
              <a:latin typeface="Times New Roman" pitchFamily="18" charset="0"/>
              <a:ea typeface="Calibri"/>
              <a:cs typeface="Times New Roman" pitchFamily="18" charset="0"/>
            </a:endParaRPr>
          </a:p>
        </p:txBody>
      </p:sp>
      <p:sp>
        <p:nvSpPr>
          <p:cNvPr id="2" name="Title 1"/>
          <p:cNvSpPr>
            <a:spLocks noGrp="1"/>
          </p:cNvSpPr>
          <p:nvPr>
            <p:ph type="title"/>
          </p:nvPr>
        </p:nvSpPr>
        <p:spPr>
          <a:xfrm>
            <a:off x="457200" y="274638"/>
            <a:ext cx="8229600" cy="994122"/>
          </a:xfrm>
        </p:spPr>
        <p:txBody>
          <a:bodyPr>
            <a:normAutofit/>
          </a:bodyPr>
          <a:lstStyle/>
          <a:p>
            <a:pPr marL="269875" lvl="0" rtl="0">
              <a:lnSpc>
                <a:spcPct val="150000"/>
              </a:lnSpc>
              <a:spcBef>
                <a:spcPts val="1200"/>
              </a:spcBef>
            </a:pPr>
            <a:r>
              <a:rPr lang="en-US" sz="3600" dirty="0">
                <a:solidFill>
                  <a:srgbClr val="FF0000"/>
                </a:solidFill>
                <a:effectLst/>
                <a:latin typeface="Times New Roman"/>
                <a:ea typeface="Times New Roman"/>
              </a:rPr>
              <a:t>Causes of maternal mortality</a:t>
            </a:r>
            <a:endParaRPr lang="en-US" sz="2000" b="0" dirty="0">
              <a:solidFill>
                <a:srgbClr val="FF0000"/>
              </a:solidFill>
              <a:effectLst/>
              <a:latin typeface="Calibri"/>
              <a:ea typeface="Calibri"/>
              <a:cs typeface="Arial"/>
            </a:endParaRPr>
          </a:p>
        </p:txBody>
      </p:sp>
    </p:spTree>
    <p:extLst>
      <p:ext uri="{BB962C8B-B14F-4D97-AF65-F5344CB8AC3E}">
        <p14:creationId xmlns:p14="http://schemas.microsoft.com/office/powerpoint/2010/main" val="122107260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88640"/>
            <a:ext cx="6768752" cy="1584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457200" y="1412776"/>
            <a:ext cx="8229600" cy="4594515"/>
          </a:xfrm>
        </p:spPr>
        <p:txBody>
          <a:bodyPr>
            <a:noAutofit/>
          </a:bodyPr>
          <a:lstStyle/>
          <a:p>
            <a:pPr marL="109728" indent="0" algn="justLow" rtl="0">
              <a:lnSpc>
                <a:spcPct val="150000"/>
              </a:lnSpc>
              <a:buNone/>
            </a:pPr>
            <a:r>
              <a:rPr lang="en-US" sz="3200" b="1" dirty="0">
                <a:solidFill>
                  <a:srgbClr val="C00000"/>
                </a:solidFill>
                <a:latin typeface="Times New Roman" pitchFamily="18" charset="0"/>
                <a:ea typeface="Times New Roman"/>
                <a:cs typeface="Times New Roman" pitchFamily="18" charset="0"/>
              </a:rPr>
              <a:t>Direct causes include:</a:t>
            </a:r>
            <a:endParaRPr lang="en-US" sz="3200" dirty="0">
              <a:solidFill>
                <a:srgbClr val="C00000"/>
              </a:solidFill>
              <a:latin typeface="Times New Roman" pitchFamily="18" charset="0"/>
              <a:ea typeface="Calibri"/>
              <a:cs typeface="Times New Roman" pitchFamily="18" charset="0"/>
            </a:endParaRPr>
          </a:p>
          <a:p>
            <a:pPr algn="justLow" rtl="0">
              <a:lnSpc>
                <a:spcPct val="150000"/>
              </a:lnSpc>
            </a:pPr>
            <a:r>
              <a:rPr lang="en-US" sz="3200" b="1" dirty="0">
                <a:latin typeface="Times New Roman"/>
                <a:ea typeface="Times New Roman"/>
                <a:cs typeface="Arial"/>
              </a:rPr>
              <a:t>3-Hypertensive disorders:</a:t>
            </a:r>
            <a:endParaRPr lang="en-US" sz="3200" dirty="0">
              <a:latin typeface="Calibri"/>
              <a:ea typeface="Calibri"/>
              <a:cs typeface="Arial"/>
            </a:endParaRPr>
          </a:p>
          <a:p>
            <a:pPr marL="342900" lvl="0" indent="-342900" algn="justLow" rtl="0">
              <a:lnSpc>
                <a:spcPct val="150000"/>
              </a:lnSpc>
              <a:buFont typeface="Symbol"/>
              <a:buChar char=""/>
              <a:tabLst>
                <a:tab pos="342900" algn="l"/>
              </a:tabLst>
            </a:pPr>
            <a:r>
              <a:rPr lang="en-US" sz="3200" dirty="0">
                <a:latin typeface="Times New Roman"/>
                <a:ea typeface="Times New Roman"/>
                <a:cs typeface="Arial"/>
              </a:rPr>
              <a:t>Accounts for approximately 12% of maternal deaths as pre-</a:t>
            </a:r>
            <a:r>
              <a:rPr lang="en-US" sz="3200" dirty="0" err="1">
                <a:latin typeface="Times New Roman"/>
                <a:ea typeface="Times New Roman"/>
                <a:cs typeface="Arial"/>
              </a:rPr>
              <a:t>eclampsia</a:t>
            </a:r>
            <a:r>
              <a:rPr lang="en-US" sz="3200" dirty="0">
                <a:latin typeface="Times New Roman"/>
                <a:ea typeface="Times New Roman"/>
                <a:cs typeface="Arial"/>
              </a:rPr>
              <a:t> and </a:t>
            </a:r>
            <a:r>
              <a:rPr lang="en-US" sz="3200" dirty="0" err="1">
                <a:latin typeface="Times New Roman"/>
                <a:ea typeface="Times New Roman"/>
                <a:cs typeface="Arial"/>
              </a:rPr>
              <a:t>eclampsia</a:t>
            </a:r>
            <a:r>
              <a:rPr lang="en-US" sz="3200" dirty="0" smtClean="0">
                <a:latin typeface="Times New Roman"/>
                <a:ea typeface="Times New Roman"/>
                <a:cs typeface="Arial"/>
              </a:rPr>
              <a:t>.</a:t>
            </a:r>
            <a:endParaRPr lang="en-US" sz="3200" dirty="0">
              <a:latin typeface="Calibri"/>
              <a:ea typeface="Calibri"/>
              <a:cs typeface="Arial"/>
            </a:endParaRPr>
          </a:p>
        </p:txBody>
      </p:sp>
      <p:sp>
        <p:nvSpPr>
          <p:cNvPr id="2" name="Title 1"/>
          <p:cNvSpPr>
            <a:spLocks noGrp="1"/>
          </p:cNvSpPr>
          <p:nvPr>
            <p:ph type="title"/>
          </p:nvPr>
        </p:nvSpPr>
        <p:spPr>
          <a:xfrm>
            <a:off x="457200" y="274638"/>
            <a:ext cx="8229600" cy="1354162"/>
          </a:xfrm>
        </p:spPr>
        <p:txBody>
          <a:bodyPr>
            <a:normAutofit/>
          </a:bodyPr>
          <a:lstStyle/>
          <a:p>
            <a:pPr marL="269875" lvl="0" rtl="0">
              <a:lnSpc>
                <a:spcPct val="150000"/>
              </a:lnSpc>
              <a:spcBef>
                <a:spcPts val="1200"/>
              </a:spcBef>
            </a:pPr>
            <a:r>
              <a:rPr lang="en-US" sz="3600" dirty="0">
                <a:solidFill>
                  <a:srgbClr val="FF0000"/>
                </a:solidFill>
                <a:effectLst/>
                <a:latin typeface="Times New Roman"/>
                <a:ea typeface="Times New Roman"/>
              </a:rPr>
              <a:t>Causes of maternal mortality</a:t>
            </a:r>
            <a:endParaRPr lang="en-US" sz="2000" b="0" dirty="0">
              <a:solidFill>
                <a:srgbClr val="FF0000"/>
              </a:solidFill>
              <a:effectLst/>
              <a:latin typeface="Calibri"/>
              <a:ea typeface="Calibri"/>
              <a:cs typeface="Arial"/>
            </a:endParaRPr>
          </a:p>
        </p:txBody>
      </p:sp>
    </p:spTree>
    <p:extLst>
      <p:ext uri="{BB962C8B-B14F-4D97-AF65-F5344CB8AC3E}">
        <p14:creationId xmlns:p14="http://schemas.microsoft.com/office/powerpoint/2010/main" val="91811144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88640"/>
            <a:ext cx="6768752" cy="1584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457200" y="1412776"/>
            <a:ext cx="8229600" cy="4594515"/>
          </a:xfrm>
        </p:spPr>
        <p:txBody>
          <a:bodyPr>
            <a:noAutofit/>
          </a:bodyPr>
          <a:lstStyle/>
          <a:p>
            <a:pPr marL="109728" indent="0" algn="justLow" rtl="0">
              <a:lnSpc>
                <a:spcPct val="150000"/>
              </a:lnSpc>
              <a:buNone/>
            </a:pPr>
            <a:r>
              <a:rPr lang="en-US" sz="2800" b="1" dirty="0">
                <a:solidFill>
                  <a:srgbClr val="C00000"/>
                </a:solidFill>
                <a:latin typeface="Times New Roman" pitchFamily="18" charset="0"/>
                <a:ea typeface="Times New Roman"/>
                <a:cs typeface="Times New Roman" pitchFamily="18" charset="0"/>
              </a:rPr>
              <a:t>Direct causes include:</a:t>
            </a:r>
            <a:endParaRPr lang="en-US" sz="2800" dirty="0">
              <a:solidFill>
                <a:srgbClr val="C00000"/>
              </a:solidFill>
              <a:latin typeface="Times New Roman" pitchFamily="18" charset="0"/>
              <a:ea typeface="Calibri"/>
              <a:cs typeface="Times New Roman" pitchFamily="18" charset="0"/>
            </a:endParaRPr>
          </a:p>
          <a:p>
            <a:pPr marL="109728" indent="0" algn="justLow" rtl="0">
              <a:lnSpc>
                <a:spcPct val="150000"/>
              </a:lnSpc>
              <a:buNone/>
            </a:pPr>
            <a:r>
              <a:rPr lang="en-US" sz="2800" b="1" dirty="0" smtClean="0">
                <a:latin typeface="Times New Roman"/>
                <a:ea typeface="Times New Roman"/>
                <a:cs typeface="Arial"/>
              </a:rPr>
              <a:t>4-Prolonged </a:t>
            </a:r>
            <a:r>
              <a:rPr lang="en-US" sz="2800" b="1" dirty="0">
                <a:latin typeface="Times New Roman"/>
                <a:ea typeface="Times New Roman"/>
                <a:cs typeface="Arial"/>
              </a:rPr>
              <a:t>or Obstructed Labor:</a:t>
            </a:r>
            <a:endParaRPr lang="en-US" sz="2800" dirty="0">
              <a:latin typeface="Calibri"/>
              <a:ea typeface="Calibri"/>
              <a:cs typeface="Arial"/>
            </a:endParaRPr>
          </a:p>
          <a:p>
            <a:pPr marL="342900" lvl="0" indent="-342900" algn="justLow" rtl="0">
              <a:lnSpc>
                <a:spcPct val="150000"/>
              </a:lnSpc>
              <a:buFont typeface="Symbol"/>
              <a:buChar char=""/>
              <a:tabLst>
                <a:tab pos="342900" algn="l"/>
              </a:tabLst>
            </a:pPr>
            <a:r>
              <a:rPr lang="en-US" sz="2800" dirty="0">
                <a:latin typeface="Times New Roman"/>
                <a:ea typeface="Times New Roman"/>
                <a:cs typeface="Arial"/>
              </a:rPr>
              <a:t>Accounts for 8% of maternal deaths.</a:t>
            </a:r>
            <a:endParaRPr lang="en-US" sz="2800" dirty="0">
              <a:latin typeface="Calibri"/>
              <a:ea typeface="Calibri"/>
              <a:cs typeface="Arial"/>
            </a:endParaRPr>
          </a:p>
          <a:p>
            <a:pPr marL="342900" lvl="0" indent="-342900" algn="justLow" rtl="0">
              <a:lnSpc>
                <a:spcPct val="150000"/>
              </a:lnSpc>
              <a:buFont typeface="Symbol"/>
              <a:buChar char=""/>
              <a:tabLst>
                <a:tab pos="342900" algn="l"/>
              </a:tabLst>
            </a:pPr>
            <a:r>
              <a:rPr lang="en-US" sz="2800" dirty="0">
                <a:latin typeface="Times New Roman"/>
                <a:ea typeface="Times New Roman"/>
                <a:cs typeface="Arial"/>
              </a:rPr>
              <a:t>Caused by </a:t>
            </a:r>
            <a:r>
              <a:rPr lang="en-US" sz="2800" dirty="0" err="1">
                <a:latin typeface="Times New Roman"/>
                <a:ea typeface="Times New Roman"/>
                <a:cs typeface="Arial"/>
              </a:rPr>
              <a:t>cephalopelvic</a:t>
            </a:r>
            <a:r>
              <a:rPr lang="en-US" sz="2800" dirty="0">
                <a:latin typeface="Times New Roman"/>
                <a:ea typeface="Times New Roman"/>
                <a:cs typeface="Arial"/>
              </a:rPr>
              <a:t> disproportion (CPD), increased incidence among women with poor nutritional status use of assisted vaginal delivery methods such as forceps or vacuum </a:t>
            </a:r>
            <a:r>
              <a:rPr lang="en-US" sz="2800" dirty="0" smtClean="0">
                <a:latin typeface="Times New Roman"/>
                <a:ea typeface="Times New Roman"/>
                <a:cs typeface="Arial"/>
              </a:rPr>
              <a:t>extractor</a:t>
            </a:r>
          </a:p>
        </p:txBody>
      </p:sp>
      <p:sp>
        <p:nvSpPr>
          <p:cNvPr id="2" name="Title 1"/>
          <p:cNvSpPr>
            <a:spLocks noGrp="1"/>
          </p:cNvSpPr>
          <p:nvPr>
            <p:ph type="title"/>
          </p:nvPr>
        </p:nvSpPr>
        <p:spPr>
          <a:xfrm>
            <a:off x="457200" y="274638"/>
            <a:ext cx="8229600" cy="994122"/>
          </a:xfrm>
        </p:spPr>
        <p:txBody>
          <a:bodyPr>
            <a:normAutofit/>
          </a:bodyPr>
          <a:lstStyle/>
          <a:p>
            <a:pPr marL="269875" lvl="0" rtl="0">
              <a:lnSpc>
                <a:spcPct val="150000"/>
              </a:lnSpc>
              <a:spcBef>
                <a:spcPts val="1200"/>
              </a:spcBef>
            </a:pPr>
            <a:r>
              <a:rPr lang="en-US" sz="3600" dirty="0">
                <a:solidFill>
                  <a:srgbClr val="FF0000"/>
                </a:solidFill>
                <a:effectLst/>
                <a:latin typeface="Times New Roman"/>
                <a:ea typeface="Times New Roman"/>
              </a:rPr>
              <a:t>Causes of maternal mortality</a:t>
            </a:r>
            <a:endParaRPr lang="en-US" sz="2000" b="0" dirty="0">
              <a:solidFill>
                <a:srgbClr val="FF0000"/>
              </a:solidFill>
              <a:effectLst/>
              <a:latin typeface="Calibri"/>
              <a:ea typeface="Calibri"/>
              <a:cs typeface="Arial"/>
            </a:endParaRPr>
          </a:p>
        </p:txBody>
      </p:sp>
    </p:spTree>
    <p:extLst>
      <p:ext uri="{BB962C8B-B14F-4D97-AF65-F5344CB8AC3E}">
        <p14:creationId xmlns:p14="http://schemas.microsoft.com/office/powerpoint/2010/main" val="29786018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dr.nawal\خلفيلت power point\Screenshot_٢٠١٨٠٣١٧-٠٢٤٧٥٤.jpg"/>
          <p:cNvPicPr>
            <a:picLocks noChangeAspect="1" noChangeArrowheads="1"/>
          </p:cNvPicPr>
          <p:nvPr/>
        </p:nvPicPr>
        <p:blipFill rotWithShape="1">
          <a:blip r:embed="rId2">
            <a:extLst>
              <a:ext uri="{28A0092B-C50C-407E-A947-70E740481C1C}">
                <a14:useLocalDpi xmlns:a14="http://schemas.microsoft.com/office/drawing/2010/main" val="0"/>
              </a:ext>
            </a:extLst>
          </a:blip>
          <a:srcRect t="14003" b="12441"/>
          <a:stretch/>
        </p:blipFill>
        <p:spPr bwMode="auto">
          <a:xfrm>
            <a:off x="0" y="-9358"/>
            <a:ext cx="9144000" cy="6966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08680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88640"/>
            <a:ext cx="6768752" cy="1584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457200" y="1412776"/>
            <a:ext cx="8229600" cy="4594515"/>
          </a:xfrm>
        </p:spPr>
        <p:txBody>
          <a:bodyPr>
            <a:noAutofit/>
          </a:bodyPr>
          <a:lstStyle/>
          <a:p>
            <a:pPr marL="109728" indent="0" algn="justLow" rtl="0">
              <a:lnSpc>
                <a:spcPct val="150000"/>
              </a:lnSpc>
              <a:buNone/>
            </a:pPr>
            <a:r>
              <a:rPr lang="en-US" sz="3200" b="1" dirty="0">
                <a:solidFill>
                  <a:srgbClr val="C00000"/>
                </a:solidFill>
                <a:latin typeface="Times New Roman" pitchFamily="18" charset="0"/>
                <a:ea typeface="Times New Roman"/>
                <a:cs typeface="Times New Roman" pitchFamily="18" charset="0"/>
              </a:rPr>
              <a:t>Direct causes include:</a:t>
            </a:r>
            <a:endParaRPr lang="en-US" sz="3200" dirty="0">
              <a:solidFill>
                <a:srgbClr val="C00000"/>
              </a:solidFill>
              <a:latin typeface="Times New Roman" pitchFamily="18" charset="0"/>
              <a:ea typeface="Calibri"/>
              <a:cs typeface="Times New Roman" pitchFamily="18" charset="0"/>
            </a:endParaRPr>
          </a:p>
          <a:p>
            <a:pPr marL="109728" indent="0" algn="justLow" rtl="0">
              <a:lnSpc>
                <a:spcPct val="150000"/>
              </a:lnSpc>
              <a:buNone/>
            </a:pPr>
            <a:r>
              <a:rPr lang="en-US" sz="3200" b="1" dirty="0" smtClean="0">
                <a:latin typeface="Times New Roman"/>
                <a:ea typeface="Times New Roman"/>
                <a:cs typeface="Arial"/>
              </a:rPr>
              <a:t>5-Unsafe </a:t>
            </a:r>
            <a:r>
              <a:rPr lang="en-US" sz="3200" b="1" dirty="0">
                <a:latin typeface="Times New Roman"/>
                <a:ea typeface="Times New Roman"/>
                <a:cs typeface="Arial"/>
              </a:rPr>
              <a:t>Abortion</a:t>
            </a:r>
            <a:endParaRPr lang="en-US" sz="3200" dirty="0">
              <a:latin typeface="Calibri"/>
              <a:ea typeface="Calibri"/>
              <a:cs typeface="Arial"/>
            </a:endParaRPr>
          </a:p>
          <a:p>
            <a:pPr marL="342900" lvl="0" indent="-342900" algn="justLow" rtl="0">
              <a:lnSpc>
                <a:spcPct val="150000"/>
              </a:lnSpc>
              <a:buFont typeface="Symbol"/>
              <a:buChar char=""/>
              <a:tabLst>
                <a:tab pos="342900" algn="l"/>
              </a:tabLst>
            </a:pPr>
            <a:r>
              <a:rPr lang="en-US" sz="3200" dirty="0">
                <a:latin typeface="Times New Roman" pitchFamily="18" charset="0"/>
                <a:ea typeface="Times New Roman"/>
                <a:cs typeface="Times New Roman" pitchFamily="18" charset="0"/>
              </a:rPr>
              <a:t>Accounts for approximately 13% of maternal deaths.</a:t>
            </a:r>
            <a:endParaRPr lang="en-US" sz="3200" dirty="0">
              <a:latin typeface="Times New Roman" pitchFamily="18" charset="0"/>
              <a:ea typeface="Calibri"/>
              <a:cs typeface="Times New Roman" pitchFamily="18" charset="0"/>
            </a:endParaRPr>
          </a:p>
          <a:p>
            <a:pPr marL="342900" lvl="0" indent="-342900" algn="justLow" rtl="0">
              <a:lnSpc>
                <a:spcPct val="150000"/>
              </a:lnSpc>
              <a:buFont typeface="Symbol"/>
              <a:buChar char=""/>
              <a:tabLst>
                <a:tab pos="342900" algn="l"/>
              </a:tabLst>
            </a:pPr>
            <a:endParaRPr lang="en-US" sz="1800" dirty="0">
              <a:effectLst/>
              <a:latin typeface="Calibri"/>
              <a:ea typeface="Calibri"/>
              <a:cs typeface="Arial"/>
            </a:endParaRPr>
          </a:p>
        </p:txBody>
      </p:sp>
      <p:sp>
        <p:nvSpPr>
          <p:cNvPr id="2" name="Title 1"/>
          <p:cNvSpPr>
            <a:spLocks noGrp="1"/>
          </p:cNvSpPr>
          <p:nvPr>
            <p:ph type="title"/>
          </p:nvPr>
        </p:nvSpPr>
        <p:spPr>
          <a:xfrm>
            <a:off x="457200" y="274638"/>
            <a:ext cx="8229600" cy="994122"/>
          </a:xfrm>
        </p:spPr>
        <p:txBody>
          <a:bodyPr>
            <a:normAutofit/>
          </a:bodyPr>
          <a:lstStyle/>
          <a:p>
            <a:pPr marL="269875" lvl="0" rtl="0">
              <a:lnSpc>
                <a:spcPct val="150000"/>
              </a:lnSpc>
              <a:spcBef>
                <a:spcPts val="1200"/>
              </a:spcBef>
            </a:pPr>
            <a:r>
              <a:rPr lang="en-US" sz="3600" dirty="0">
                <a:solidFill>
                  <a:srgbClr val="FF0000"/>
                </a:solidFill>
                <a:effectLst/>
                <a:latin typeface="Times New Roman"/>
                <a:ea typeface="Times New Roman"/>
              </a:rPr>
              <a:t>Causes of maternal mortality</a:t>
            </a:r>
            <a:endParaRPr lang="en-US" sz="2000" b="0" dirty="0">
              <a:solidFill>
                <a:srgbClr val="FF0000"/>
              </a:solidFill>
              <a:effectLst/>
              <a:latin typeface="Calibri"/>
              <a:ea typeface="Calibri"/>
              <a:cs typeface="Arial"/>
            </a:endParaRPr>
          </a:p>
        </p:txBody>
      </p:sp>
    </p:spTree>
    <p:extLst>
      <p:ext uri="{BB962C8B-B14F-4D97-AF65-F5344CB8AC3E}">
        <p14:creationId xmlns:p14="http://schemas.microsoft.com/office/powerpoint/2010/main" val="348584974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88640"/>
            <a:ext cx="6768752" cy="1584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457200" y="1412776"/>
            <a:ext cx="8229600" cy="4594515"/>
          </a:xfrm>
        </p:spPr>
        <p:txBody>
          <a:bodyPr>
            <a:noAutofit/>
          </a:bodyPr>
          <a:lstStyle/>
          <a:p>
            <a:pPr marL="109728" indent="0" algn="justLow" rtl="0">
              <a:lnSpc>
                <a:spcPct val="150000"/>
              </a:lnSpc>
              <a:buNone/>
            </a:pPr>
            <a:r>
              <a:rPr lang="en-US" sz="2800" b="1" dirty="0" smtClean="0">
                <a:solidFill>
                  <a:srgbClr val="C00000"/>
                </a:solidFill>
                <a:latin typeface="Times New Roman" pitchFamily="18" charset="0"/>
                <a:ea typeface="Times New Roman"/>
                <a:cs typeface="Times New Roman" pitchFamily="18" charset="0"/>
              </a:rPr>
              <a:t>Ind</a:t>
            </a:r>
            <a:r>
              <a:rPr lang="en-US" sz="2800" b="1" dirty="0" smtClean="0">
                <a:solidFill>
                  <a:srgbClr val="C00000"/>
                </a:solidFill>
                <a:latin typeface="Times New Roman" pitchFamily="18" charset="0"/>
                <a:ea typeface="Times New Roman"/>
                <a:cs typeface="Times New Roman" pitchFamily="18" charset="0"/>
              </a:rPr>
              <a:t>irect </a:t>
            </a:r>
            <a:r>
              <a:rPr lang="en-US" sz="2800" b="1" dirty="0">
                <a:solidFill>
                  <a:srgbClr val="C00000"/>
                </a:solidFill>
                <a:latin typeface="Times New Roman" pitchFamily="18" charset="0"/>
                <a:ea typeface="Times New Roman"/>
                <a:cs typeface="Times New Roman" pitchFamily="18" charset="0"/>
              </a:rPr>
              <a:t>causes include:</a:t>
            </a:r>
            <a:endParaRPr lang="en-US" sz="2800" dirty="0">
              <a:solidFill>
                <a:srgbClr val="C00000"/>
              </a:solidFill>
              <a:latin typeface="Times New Roman" pitchFamily="18" charset="0"/>
              <a:ea typeface="Calibri"/>
              <a:cs typeface="Times New Roman" pitchFamily="18" charset="0"/>
            </a:endParaRPr>
          </a:p>
          <a:p>
            <a:pPr marL="342900" lvl="0" indent="-342900" algn="justLow" rtl="0">
              <a:lnSpc>
                <a:spcPct val="150000"/>
              </a:lnSpc>
              <a:buFont typeface="Symbol"/>
              <a:buChar char=""/>
              <a:tabLst>
                <a:tab pos="342900" algn="l"/>
              </a:tabLst>
            </a:pPr>
            <a:r>
              <a:rPr lang="en-US" sz="2800" dirty="0">
                <a:latin typeface="Times New Roman"/>
                <a:ea typeface="SymbolMT"/>
                <a:cs typeface="Arial"/>
              </a:rPr>
              <a:t>Indirect causes are those relating to pre-existing medical conditions that may be aggravated by the physiologic demands of pregnancy. Accounts for approximately 20% of maternal deaths.</a:t>
            </a:r>
            <a:endParaRPr lang="en-US" sz="2800" dirty="0">
              <a:latin typeface="Calibri"/>
              <a:ea typeface="Calibri"/>
              <a:cs typeface="Arial"/>
            </a:endParaRPr>
          </a:p>
          <a:p>
            <a:pPr marL="342900" lvl="0" indent="-342900" algn="justLow" rtl="0">
              <a:lnSpc>
                <a:spcPct val="150000"/>
              </a:lnSpc>
              <a:buFont typeface="Symbol"/>
              <a:buChar char=""/>
              <a:tabLst>
                <a:tab pos="342900" algn="l"/>
              </a:tabLst>
            </a:pPr>
            <a:r>
              <a:rPr lang="en-US" sz="2800" dirty="0">
                <a:latin typeface="Times New Roman"/>
                <a:ea typeface="SymbolMT"/>
                <a:cs typeface="Arial"/>
              </a:rPr>
              <a:t>Pre-existing medical conditions such as anemia, malaria, hepatitis, heart disease, and HIV/AIDS can increase the risk of maternal death.</a:t>
            </a:r>
            <a:endParaRPr lang="en-US" sz="2800" dirty="0">
              <a:latin typeface="Calibri"/>
              <a:ea typeface="Calibri"/>
              <a:cs typeface="Arial"/>
            </a:endParaRPr>
          </a:p>
          <a:p>
            <a:pPr marL="342900" lvl="0" indent="-342900" algn="justLow" rtl="0">
              <a:lnSpc>
                <a:spcPct val="150000"/>
              </a:lnSpc>
              <a:buFont typeface="Symbol"/>
              <a:buChar char=""/>
              <a:tabLst>
                <a:tab pos="342900" algn="l"/>
              </a:tabLst>
            </a:pPr>
            <a:endParaRPr lang="en-US" sz="2800" dirty="0">
              <a:effectLst/>
              <a:latin typeface="Calibri"/>
              <a:ea typeface="Calibri"/>
              <a:cs typeface="Arial"/>
            </a:endParaRPr>
          </a:p>
        </p:txBody>
      </p:sp>
      <p:sp>
        <p:nvSpPr>
          <p:cNvPr id="2" name="Title 1"/>
          <p:cNvSpPr>
            <a:spLocks noGrp="1"/>
          </p:cNvSpPr>
          <p:nvPr>
            <p:ph type="title"/>
          </p:nvPr>
        </p:nvSpPr>
        <p:spPr>
          <a:xfrm>
            <a:off x="457200" y="274638"/>
            <a:ext cx="8229600" cy="994122"/>
          </a:xfrm>
        </p:spPr>
        <p:txBody>
          <a:bodyPr>
            <a:normAutofit/>
          </a:bodyPr>
          <a:lstStyle/>
          <a:p>
            <a:pPr marL="269875" lvl="0" rtl="0">
              <a:lnSpc>
                <a:spcPct val="150000"/>
              </a:lnSpc>
              <a:spcBef>
                <a:spcPts val="1200"/>
              </a:spcBef>
            </a:pPr>
            <a:r>
              <a:rPr lang="en-US" sz="3600" dirty="0">
                <a:solidFill>
                  <a:srgbClr val="FF0000"/>
                </a:solidFill>
                <a:effectLst/>
                <a:latin typeface="Times New Roman"/>
                <a:ea typeface="Times New Roman"/>
              </a:rPr>
              <a:t>Causes of maternal mortality</a:t>
            </a:r>
            <a:endParaRPr lang="en-US" sz="2000" b="0" dirty="0">
              <a:solidFill>
                <a:srgbClr val="FF0000"/>
              </a:solidFill>
              <a:effectLst/>
              <a:latin typeface="Calibri"/>
              <a:ea typeface="Calibri"/>
              <a:cs typeface="Arial"/>
            </a:endParaRPr>
          </a:p>
        </p:txBody>
      </p:sp>
    </p:spTree>
    <p:extLst>
      <p:ext uri="{BB962C8B-B14F-4D97-AF65-F5344CB8AC3E}">
        <p14:creationId xmlns:p14="http://schemas.microsoft.com/office/powerpoint/2010/main" val="144778057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otched Right Arrow 4"/>
          <p:cNvSpPr/>
          <p:nvPr/>
        </p:nvSpPr>
        <p:spPr>
          <a:xfrm>
            <a:off x="214282" y="0"/>
            <a:ext cx="8606190" cy="2132856"/>
          </a:xfrm>
          <a:prstGeom prst="notchedRightArrow">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
        <p:nvSpPr>
          <p:cNvPr id="4" name="Content Placeholder 3"/>
          <p:cNvSpPr>
            <a:spLocks noGrp="1"/>
          </p:cNvSpPr>
          <p:nvPr>
            <p:ph idx="1"/>
          </p:nvPr>
        </p:nvSpPr>
        <p:spPr>
          <a:xfrm>
            <a:off x="214282" y="1600200"/>
            <a:ext cx="8643998" cy="4900634"/>
          </a:xfrm>
        </p:spPr>
        <p:txBody>
          <a:bodyPr>
            <a:normAutofit/>
          </a:bodyPr>
          <a:lstStyle/>
          <a:p>
            <a:pPr marL="342900" lvl="0" indent="-342900" algn="justLow" rtl="0">
              <a:lnSpc>
                <a:spcPct val="200000"/>
              </a:lnSpc>
              <a:buFont typeface="Wingdings"/>
              <a:buChar char=""/>
              <a:tabLst>
                <a:tab pos="457200" algn="l"/>
              </a:tabLst>
            </a:pPr>
            <a:r>
              <a:rPr lang="en-US" sz="3200" b="1" dirty="0" smtClean="0"/>
              <a:t>1- </a:t>
            </a:r>
            <a:r>
              <a:rPr lang="en-US" sz="3200" dirty="0">
                <a:latin typeface="Times New Roman"/>
                <a:ea typeface="SymbolMT"/>
                <a:cs typeface="Arial"/>
              </a:rPr>
              <a:t>1993 174/100,000 live births.</a:t>
            </a:r>
            <a:endParaRPr lang="en-US" sz="3200" dirty="0">
              <a:latin typeface="Calibri"/>
              <a:ea typeface="Calibri"/>
              <a:cs typeface="Arial"/>
            </a:endParaRPr>
          </a:p>
          <a:p>
            <a:pPr marL="342900" lvl="0" indent="-342900" algn="justLow" rtl="0">
              <a:lnSpc>
                <a:spcPct val="200000"/>
              </a:lnSpc>
              <a:buFont typeface="Wingdings"/>
              <a:buChar char=""/>
              <a:tabLst>
                <a:tab pos="457200" algn="l"/>
              </a:tabLst>
            </a:pPr>
            <a:r>
              <a:rPr lang="en-US" sz="3200" dirty="0">
                <a:latin typeface="Times New Roman"/>
                <a:ea typeface="SymbolMT"/>
                <a:cs typeface="Arial"/>
              </a:rPr>
              <a:t>2000 84/100,000 live birth (50%).</a:t>
            </a:r>
            <a:endParaRPr lang="en-US" sz="3200" dirty="0">
              <a:latin typeface="Calibri"/>
              <a:ea typeface="Calibri"/>
              <a:cs typeface="Arial"/>
            </a:endParaRPr>
          </a:p>
          <a:p>
            <a:pPr marL="342900" lvl="0" indent="-342900" algn="justLow" rtl="0">
              <a:lnSpc>
                <a:spcPct val="200000"/>
              </a:lnSpc>
              <a:buFont typeface="Wingdings"/>
              <a:buChar char=""/>
              <a:tabLst>
                <a:tab pos="457200" algn="l"/>
              </a:tabLst>
            </a:pPr>
            <a:r>
              <a:rPr lang="en-US" sz="3200" dirty="0">
                <a:latin typeface="Times New Roman"/>
                <a:ea typeface="SymbolMT"/>
                <a:cs typeface="Arial"/>
              </a:rPr>
              <a:t>2003 68/100,000</a:t>
            </a:r>
            <a:endParaRPr lang="en-US" sz="3200" dirty="0">
              <a:latin typeface="Calibri"/>
              <a:ea typeface="Calibri"/>
              <a:cs typeface="Arial"/>
            </a:endParaRPr>
          </a:p>
          <a:p>
            <a:pPr marL="109728" indent="0" algn="l">
              <a:buNone/>
            </a:pPr>
            <a:endParaRPr lang="ar-EG" dirty="0"/>
          </a:p>
        </p:txBody>
      </p:sp>
      <p:sp>
        <p:nvSpPr>
          <p:cNvPr id="3" name="Title 2"/>
          <p:cNvSpPr>
            <a:spLocks noGrp="1"/>
          </p:cNvSpPr>
          <p:nvPr>
            <p:ph type="title"/>
          </p:nvPr>
        </p:nvSpPr>
        <p:spPr>
          <a:xfrm>
            <a:off x="785786" y="620688"/>
            <a:ext cx="7901014" cy="1008112"/>
          </a:xfrm>
        </p:spPr>
        <p:txBody>
          <a:bodyPr>
            <a:noAutofit/>
          </a:bodyPr>
          <a:lstStyle/>
          <a:p>
            <a:pPr algn="justLow" rtl="0">
              <a:lnSpc>
                <a:spcPct val="150000"/>
              </a:lnSpc>
              <a:spcAft>
                <a:spcPts val="0"/>
              </a:spcAft>
            </a:pPr>
            <a:r>
              <a:rPr lang="en-US" sz="3200" dirty="0">
                <a:solidFill>
                  <a:srgbClr val="FF0000"/>
                </a:solidFill>
                <a:effectLst/>
                <a:latin typeface="Times New Roman"/>
                <a:ea typeface="SymbolMT"/>
                <a:cs typeface="Arial"/>
              </a:rPr>
              <a:t>Maternal Mortality Ratio </a:t>
            </a:r>
            <a:r>
              <a:rPr lang="en-US" sz="3200" dirty="0" smtClean="0">
                <a:solidFill>
                  <a:srgbClr val="FF0000"/>
                </a:solidFill>
                <a:effectLst/>
                <a:latin typeface="Times New Roman"/>
                <a:ea typeface="SymbolMT"/>
                <a:cs typeface="Arial"/>
              </a:rPr>
              <a:t>(</a:t>
            </a:r>
            <a:r>
              <a:rPr lang="en-US" sz="3200" dirty="0">
                <a:solidFill>
                  <a:srgbClr val="FF0000"/>
                </a:solidFill>
                <a:effectLst/>
                <a:latin typeface="Times New Roman"/>
                <a:ea typeface="SymbolMT"/>
                <a:cs typeface="Arial"/>
              </a:rPr>
              <a:t>MMR) in Egypt</a:t>
            </a:r>
            <a:r>
              <a:rPr lang="en-US" sz="3200" dirty="0" smtClean="0">
                <a:solidFill>
                  <a:srgbClr val="FF0000"/>
                </a:solidFill>
                <a:effectLst/>
                <a:latin typeface="Times New Roman"/>
                <a:ea typeface="SymbolMT"/>
                <a:cs typeface="Arial"/>
              </a:rPr>
              <a:t>:</a:t>
            </a:r>
            <a:endParaRPr lang="ar-EG" sz="3200" dirty="0">
              <a:solidFill>
                <a:srgbClr val="FF0000"/>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otched Right Arrow 4"/>
          <p:cNvSpPr/>
          <p:nvPr/>
        </p:nvSpPr>
        <p:spPr>
          <a:xfrm>
            <a:off x="214282" y="0"/>
            <a:ext cx="7526070" cy="2132856"/>
          </a:xfrm>
          <a:prstGeom prst="notchedRightArrow">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solidFill>
                <a:prstClr val="white"/>
              </a:solidFill>
            </a:endParaRPr>
          </a:p>
        </p:txBody>
      </p:sp>
      <p:sp>
        <p:nvSpPr>
          <p:cNvPr id="4" name="Content Placeholder 3"/>
          <p:cNvSpPr>
            <a:spLocks noGrp="1"/>
          </p:cNvSpPr>
          <p:nvPr>
            <p:ph idx="1"/>
          </p:nvPr>
        </p:nvSpPr>
        <p:spPr>
          <a:xfrm>
            <a:off x="214282" y="1600200"/>
            <a:ext cx="8643998" cy="4900634"/>
          </a:xfrm>
        </p:spPr>
        <p:txBody>
          <a:bodyPr>
            <a:normAutofit fontScale="62500" lnSpcReduction="20000"/>
          </a:bodyPr>
          <a:lstStyle/>
          <a:p>
            <a:pPr algn="justLow" rtl="0">
              <a:lnSpc>
                <a:spcPct val="150000"/>
              </a:lnSpc>
            </a:pPr>
            <a:r>
              <a:rPr lang="en-US" sz="3200" b="1" u="sng" dirty="0">
                <a:latin typeface="Times New Roman"/>
                <a:ea typeface="Times New Roman"/>
                <a:cs typeface="Arial"/>
              </a:rPr>
              <a:t>1- Direct obstetric causes 77%</a:t>
            </a:r>
            <a:endParaRPr lang="en-US" sz="2400" dirty="0">
              <a:latin typeface="Calibri"/>
              <a:ea typeface="Calibri"/>
              <a:cs typeface="Arial"/>
            </a:endParaRPr>
          </a:p>
          <a:p>
            <a:pPr algn="justLow" rtl="0">
              <a:lnSpc>
                <a:spcPct val="150000"/>
              </a:lnSpc>
            </a:pPr>
            <a:r>
              <a:rPr lang="en-US" sz="3200" dirty="0" smtClean="0">
                <a:latin typeface="Times New Roman"/>
                <a:ea typeface="Times New Roman"/>
                <a:cs typeface="Arial"/>
              </a:rPr>
              <a:t>* Hemorrhage </a:t>
            </a:r>
            <a:r>
              <a:rPr lang="en-US" sz="3200" dirty="0">
                <a:latin typeface="Times New Roman"/>
                <a:ea typeface="Times New Roman"/>
                <a:cs typeface="Arial"/>
              </a:rPr>
              <a:t>30%</a:t>
            </a:r>
            <a:endParaRPr lang="en-US" sz="2400" dirty="0">
              <a:latin typeface="Calibri"/>
              <a:ea typeface="Calibri"/>
              <a:cs typeface="Arial"/>
            </a:endParaRPr>
          </a:p>
          <a:p>
            <a:pPr algn="justLow" rtl="0">
              <a:lnSpc>
                <a:spcPct val="150000"/>
              </a:lnSpc>
            </a:pPr>
            <a:r>
              <a:rPr lang="en-US" sz="3200" dirty="0" smtClean="0">
                <a:latin typeface="Times New Roman"/>
                <a:ea typeface="Times New Roman"/>
                <a:cs typeface="Arial"/>
              </a:rPr>
              <a:t>* Hypertensive </a:t>
            </a:r>
            <a:r>
              <a:rPr lang="en-US" sz="3200" dirty="0">
                <a:latin typeface="Times New Roman"/>
                <a:ea typeface="Times New Roman"/>
                <a:cs typeface="Arial"/>
              </a:rPr>
              <a:t>diseases of pregnancy 13%</a:t>
            </a:r>
            <a:endParaRPr lang="en-US" sz="2400" dirty="0">
              <a:latin typeface="Calibri"/>
              <a:ea typeface="Calibri"/>
              <a:cs typeface="Arial"/>
            </a:endParaRPr>
          </a:p>
          <a:p>
            <a:pPr algn="justLow" rtl="0">
              <a:lnSpc>
                <a:spcPct val="150000"/>
              </a:lnSpc>
            </a:pPr>
            <a:r>
              <a:rPr lang="en-US" sz="3200" dirty="0" smtClean="0">
                <a:latin typeface="Times New Roman"/>
                <a:ea typeface="Times New Roman"/>
                <a:cs typeface="Arial"/>
              </a:rPr>
              <a:t>* Ruptured </a:t>
            </a:r>
            <a:r>
              <a:rPr lang="en-US" sz="3200" dirty="0">
                <a:latin typeface="Times New Roman"/>
                <a:ea typeface="Times New Roman"/>
                <a:cs typeface="Arial"/>
              </a:rPr>
              <a:t>uterus 8%</a:t>
            </a:r>
            <a:endParaRPr lang="en-US" sz="2400" dirty="0">
              <a:latin typeface="Calibri"/>
              <a:ea typeface="Calibri"/>
              <a:cs typeface="Arial"/>
            </a:endParaRPr>
          </a:p>
          <a:p>
            <a:pPr algn="justLow" rtl="0">
              <a:lnSpc>
                <a:spcPct val="150000"/>
              </a:lnSpc>
            </a:pPr>
            <a:r>
              <a:rPr lang="en-US" sz="3200" dirty="0" smtClean="0">
                <a:latin typeface="Times New Roman"/>
                <a:ea typeface="Times New Roman"/>
                <a:cs typeface="Arial"/>
              </a:rPr>
              <a:t>* Genital </a:t>
            </a:r>
            <a:r>
              <a:rPr lang="en-US" sz="3200" dirty="0">
                <a:latin typeface="Times New Roman"/>
                <a:ea typeface="Times New Roman"/>
                <a:cs typeface="Arial"/>
              </a:rPr>
              <a:t>sepsis 6%</a:t>
            </a:r>
            <a:endParaRPr lang="en-US" sz="2400" dirty="0">
              <a:latin typeface="Calibri"/>
              <a:ea typeface="Calibri"/>
              <a:cs typeface="Arial"/>
            </a:endParaRPr>
          </a:p>
          <a:p>
            <a:pPr algn="justLow" rtl="0">
              <a:lnSpc>
                <a:spcPct val="150000"/>
              </a:lnSpc>
            </a:pPr>
            <a:r>
              <a:rPr lang="en-US" sz="3200" dirty="0">
                <a:latin typeface="Times New Roman"/>
                <a:ea typeface="Times New Roman"/>
                <a:cs typeface="Arial"/>
              </a:rPr>
              <a:t>* Pulmonary embolism 6%</a:t>
            </a:r>
            <a:endParaRPr lang="en-US" sz="2400" dirty="0">
              <a:latin typeface="Calibri"/>
              <a:ea typeface="Calibri"/>
              <a:cs typeface="Arial"/>
            </a:endParaRPr>
          </a:p>
          <a:p>
            <a:pPr algn="justLow" rtl="0">
              <a:lnSpc>
                <a:spcPct val="150000"/>
              </a:lnSpc>
            </a:pPr>
            <a:r>
              <a:rPr lang="en-US" sz="3200" dirty="0">
                <a:latin typeface="Times New Roman"/>
                <a:ea typeface="Times New Roman"/>
                <a:cs typeface="Arial"/>
              </a:rPr>
              <a:t>* Anesthesia 5% </a:t>
            </a:r>
            <a:endParaRPr lang="en-US" sz="2400" dirty="0">
              <a:latin typeface="Calibri"/>
              <a:ea typeface="Calibri"/>
              <a:cs typeface="Arial"/>
            </a:endParaRPr>
          </a:p>
          <a:p>
            <a:pPr algn="justLow" rtl="0">
              <a:lnSpc>
                <a:spcPct val="150000"/>
              </a:lnSpc>
            </a:pPr>
            <a:r>
              <a:rPr lang="en-US" sz="3200" dirty="0">
                <a:latin typeface="Times New Roman"/>
                <a:ea typeface="Times New Roman"/>
                <a:cs typeface="Arial"/>
              </a:rPr>
              <a:t>* Caesarean section 4%</a:t>
            </a:r>
            <a:endParaRPr lang="en-US" sz="2400" dirty="0">
              <a:latin typeface="Calibri"/>
              <a:ea typeface="Calibri"/>
              <a:cs typeface="Arial"/>
            </a:endParaRPr>
          </a:p>
          <a:p>
            <a:pPr algn="justLow" rtl="0">
              <a:lnSpc>
                <a:spcPct val="150000"/>
              </a:lnSpc>
            </a:pPr>
            <a:r>
              <a:rPr lang="en-US" sz="3200" dirty="0">
                <a:latin typeface="Times New Roman"/>
                <a:ea typeface="Times New Roman"/>
                <a:cs typeface="Arial"/>
              </a:rPr>
              <a:t>* Abortion 3% </a:t>
            </a:r>
            <a:endParaRPr lang="en-US" sz="2400" dirty="0">
              <a:latin typeface="Calibri"/>
              <a:ea typeface="Calibri"/>
              <a:cs typeface="Arial"/>
            </a:endParaRPr>
          </a:p>
          <a:p>
            <a:pPr algn="justLow" rtl="0">
              <a:lnSpc>
                <a:spcPct val="150000"/>
              </a:lnSpc>
            </a:pPr>
            <a:r>
              <a:rPr lang="en-US" sz="3200" dirty="0">
                <a:latin typeface="Times New Roman"/>
                <a:ea typeface="Times New Roman"/>
                <a:cs typeface="Arial"/>
              </a:rPr>
              <a:t>* Other direct cause 2%</a:t>
            </a:r>
            <a:endParaRPr lang="en-US" sz="2400" dirty="0">
              <a:effectLst/>
              <a:latin typeface="Calibri"/>
              <a:ea typeface="Calibri"/>
              <a:cs typeface="Arial"/>
            </a:endParaRPr>
          </a:p>
        </p:txBody>
      </p:sp>
      <p:sp>
        <p:nvSpPr>
          <p:cNvPr id="3" name="Title 2"/>
          <p:cNvSpPr>
            <a:spLocks noGrp="1"/>
          </p:cNvSpPr>
          <p:nvPr>
            <p:ph type="title"/>
          </p:nvPr>
        </p:nvSpPr>
        <p:spPr>
          <a:xfrm>
            <a:off x="785786" y="620688"/>
            <a:ext cx="7901014" cy="1008112"/>
          </a:xfrm>
        </p:spPr>
        <p:txBody>
          <a:bodyPr>
            <a:noAutofit/>
          </a:bodyPr>
          <a:lstStyle/>
          <a:p>
            <a:pPr algn="justLow" rtl="0">
              <a:lnSpc>
                <a:spcPct val="150000"/>
              </a:lnSpc>
              <a:spcBef>
                <a:spcPts val="1200"/>
              </a:spcBef>
              <a:spcAft>
                <a:spcPts val="0"/>
              </a:spcAft>
            </a:pPr>
            <a:r>
              <a:rPr lang="en-US" sz="3200" dirty="0">
                <a:solidFill>
                  <a:srgbClr val="FF0000"/>
                </a:solidFill>
                <a:effectLst/>
                <a:latin typeface="Times New Roman"/>
                <a:ea typeface="Times New Roman"/>
                <a:cs typeface="Arial"/>
              </a:rPr>
              <a:t>Causes of maternal death in Egypt</a:t>
            </a:r>
            <a:endParaRPr lang="en-US" sz="2400" dirty="0">
              <a:solidFill>
                <a:srgbClr val="FF0000"/>
              </a:solidFill>
              <a:effectLst/>
              <a:latin typeface="Calibri"/>
              <a:ea typeface="Calibri"/>
              <a:cs typeface="Arial"/>
            </a:endParaRPr>
          </a:p>
        </p:txBody>
      </p:sp>
    </p:spTree>
    <p:extLst>
      <p:ext uri="{BB962C8B-B14F-4D97-AF65-F5344CB8AC3E}">
        <p14:creationId xmlns:p14="http://schemas.microsoft.com/office/powerpoint/2010/main" val="297969195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otched Right Arrow 4"/>
          <p:cNvSpPr/>
          <p:nvPr/>
        </p:nvSpPr>
        <p:spPr>
          <a:xfrm>
            <a:off x="214282" y="116632"/>
            <a:ext cx="8102134" cy="2132856"/>
          </a:xfrm>
          <a:prstGeom prst="notchedRightArrow">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solidFill>
                <a:prstClr val="white"/>
              </a:solidFill>
            </a:endParaRPr>
          </a:p>
        </p:txBody>
      </p:sp>
      <p:sp>
        <p:nvSpPr>
          <p:cNvPr id="4" name="Content Placeholder 3"/>
          <p:cNvSpPr>
            <a:spLocks noGrp="1"/>
          </p:cNvSpPr>
          <p:nvPr>
            <p:ph idx="1"/>
          </p:nvPr>
        </p:nvSpPr>
        <p:spPr>
          <a:xfrm>
            <a:off x="395536" y="1600200"/>
            <a:ext cx="8462744" cy="4900634"/>
          </a:xfrm>
        </p:spPr>
        <p:txBody>
          <a:bodyPr>
            <a:normAutofit/>
          </a:bodyPr>
          <a:lstStyle/>
          <a:p>
            <a:pPr marL="109728" indent="0" algn="justLow" rtl="0">
              <a:lnSpc>
                <a:spcPct val="150000"/>
              </a:lnSpc>
              <a:buNone/>
            </a:pPr>
            <a:r>
              <a:rPr lang="en-US" sz="3200" b="1" u="sng" dirty="0">
                <a:solidFill>
                  <a:schemeClr val="accent2"/>
                </a:solidFill>
                <a:latin typeface="Times New Roman"/>
                <a:ea typeface="Times New Roman"/>
                <a:cs typeface="Arial"/>
              </a:rPr>
              <a:t>2- Indirect obstetric causes 20%</a:t>
            </a:r>
            <a:endParaRPr lang="en-US" sz="2400" dirty="0">
              <a:solidFill>
                <a:schemeClr val="accent2"/>
              </a:solidFill>
              <a:latin typeface="Calibri"/>
              <a:ea typeface="Calibri"/>
              <a:cs typeface="Arial"/>
            </a:endParaRPr>
          </a:p>
          <a:p>
            <a:pPr marL="109728" indent="0" algn="justLow" rtl="0">
              <a:lnSpc>
                <a:spcPct val="150000"/>
              </a:lnSpc>
              <a:buNone/>
            </a:pPr>
            <a:r>
              <a:rPr lang="en-US" sz="3200" dirty="0">
                <a:solidFill>
                  <a:srgbClr val="FF0000"/>
                </a:solidFill>
                <a:latin typeface="Times New Roman"/>
                <a:ea typeface="Times New Roman"/>
                <a:cs typeface="Arial"/>
              </a:rPr>
              <a:t>*</a:t>
            </a:r>
            <a:r>
              <a:rPr lang="en-US" sz="3200" dirty="0">
                <a:latin typeface="Times New Roman"/>
                <a:ea typeface="Times New Roman"/>
                <a:cs typeface="Arial"/>
              </a:rPr>
              <a:t> Cardiovascular 10%</a:t>
            </a:r>
            <a:endParaRPr lang="en-US" sz="2400" dirty="0">
              <a:latin typeface="Calibri"/>
              <a:ea typeface="Calibri"/>
              <a:cs typeface="Arial"/>
            </a:endParaRPr>
          </a:p>
          <a:p>
            <a:pPr marL="109728" indent="0" algn="justLow" rtl="0">
              <a:lnSpc>
                <a:spcPct val="150000"/>
              </a:lnSpc>
              <a:buNone/>
            </a:pPr>
            <a:r>
              <a:rPr lang="en-US" sz="3200" dirty="0">
                <a:solidFill>
                  <a:srgbClr val="FF0000"/>
                </a:solidFill>
                <a:latin typeface="Times New Roman"/>
                <a:ea typeface="Times New Roman"/>
                <a:cs typeface="Arial"/>
              </a:rPr>
              <a:t>*</a:t>
            </a:r>
            <a:r>
              <a:rPr lang="en-US" sz="3200" dirty="0">
                <a:latin typeface="Times New Roman"/>
                <a:ea typeface="Times New Roman"/>
                <a:cs typeface="Arial"/>
              </a:rPr>
              <a:t> Infectious and parasitic diseases 3%</a:t>
            </a:r>
            <a:endParaRPr lang="en-US" sz="2400" dirty="0">
              <a:latin typeface="Calibri"/>
              <a:ea typeface="Calibri"/>
              <a:cs typeface="Arial"/>
            </a:endParaRPr>
          </a:p>
          <a:p>
            <a:pPr marL="109728" indent="0" algn="justLow" rtl="0">
              <a:lnSpc>
                <a:spcPct val="150000"/>
              </a:lnSpc>
              <a:buNone/>
            </a:pPr>
            <a:r>
              <a:rPr lang="en-US" sz="3200" dirty="0">
                <a:solidFill>
                  <a:srgbClr val="FF0000"/>
                </a:solidFill>
                <a:latin typeface="Times New Roman"/>
                <a:ea typeface="Times New Roman"/>
                <a:cs typeface="Arial"/>
              </a:rPr>
              <a:t>*</a:t>
            </a:r>
            <a:r>
              <a:rPr lang="en-US" sz="3200" dirty="0">
                <a:latin typeface="Times New Roman"/>
                <a:ea typeface="Times New Roman"/>
                <a:cs typeface="Arial"/>
              </a:rPr>
              <a:t> Digestive 3% </a:t>
            </a:r>
            <a:endParaRPr lang="en-US" sz="2400" dirty="0">
              <a:latin typeface="Calibri"/>
              <a:ea typeface="Calibri"/>
              <a:cs typeface="Arial"/>
            </a:endParaRPr>
          </a:p>
          <a:p>
            <a:pPr marL="109728" indent="0" algn="justLow" rtl="0">
              <a:lnSpc>
                <a:spcPct val="150000"/>
              </a:lnSpc>
              <a:buNone/>
            </a:pPr>
            <a:r>
              <a:rPr lang="en-US" sz="3200" dirty="0">
                <a:solidFill>
                  <a:srgbClr val="FF0000"/>
                </a:solidFill>
                <a:latin typeface="Times New Roman"/>
                <a:ea typeface="Times New Roman"/>
                <a:cs typeface="Arial"/>
              </a:rPr>
              <a:t>*</a:t>
            </a:r>
            <a:r>
              <a:rPr lang="en-US" sz="3200" dirty="0">
                <a:latin typeface="Times New Roman"/>
                <a:ea typeface="Times New Roman"/>
                <a:cs typeface="Arial"/>
              </a:rPr>
              <a:t> Other indirect causes 4%</a:t>
            </a:r>
            <a:endParaRPr lang="en-US" sz="2400" dirty="0">
              <a:latin typeface="Calibri"/>
              <a:ea typeface="Calibri"/>
              <a:cs typeface="Arial"/>
            </a:endParaRPr>
          </a:p>
          <a:p>
            <a:pPr marL="109728" indent="0" algn="justLow" rtl="0">
              <a:lnSpc>
                <a:spcPct val="115000"/>
              </a:lnSpc>
              <a:buNone/>
            </a:pPr>
            <a:r>
              <a:rPr lang="en-US" sz="3200" b="1" u="sng" dirty="0">
                <a:solidFill>
                  <a:schemeClr val="accent2"/>
                </a:solidFill>
                <a:latin typeface="Times New Roman"/>
                <a:ea typeface="Times New Roman"/>
                <a:cs typeface="Arial"/>
              </a:rPr>
              <a:t>3- Unknown causes:</a:t>
            </a:r>
            <a:endParaRPr lang="en-US" sz="2400" dirty="0">
              <a:solidFill>
                <a:schemeClr val="accent2"/>
              </a:solidFill>
              <a:effectLst/>
              <a:latin typeface="Calibri"/>
              <a:ea typeface="Calibri"/>
              <a:cs typeface="Arial"/>
            </a:endParaRPr>
          </a:p>
        </p:txBody>
      </p:sp>
      <p:sp>
        <p:nvSpPr>
          <p:cNvPr id="3" name="Title 2"/>
          <p:cNvSpPr>
            <a:spLocks noGrp="1"/>
          </p:cNvSpPr>
          <p:nvPr>
            <p:ph type="title"/>
          </p:nvPr>
        </p:nvSpPr>
        <p:spPr>
          <a:xfrm>
            <a:off x="785786" y="620688"/>
            <a:ext cx="7242598" cy="1008112"/>
          </a:xfrm>
        </p:spPr>
        <p:txBody>
          <a:bodyPr>
            <a:noAutofit/>
          </a:bodyPr>
          <a:lstStyle/>
          <a:p>
            <a:pPr algn="justLow" rtl="0">
              <a:lnSpc>
                <a:spcPct val="150000"/>
              </a:lnSpc>
              <a:spcBef>
                <a:spcPts val="1200"/>
              </a:spcBef>
              <a:spcAft>
                <a:spcPts val="0"/>
              </a:spcAft>
            </a:pPr>
            <a:r>
              <a:rPr lang="en-US" sz="3200" dirty="0">
                <a:solidFill>
                  <a:srgbClr val="FF0000"/>
                </a:solidFill>
                <a:effectLst/>
                <a:latin typeface="Times New Roman"/>
                <a:ea typeface="Times New Roman"/>
                <a:cs typeface="Arial"/>
              </a:rPr>
              <a:t>Causes of maternal death in </a:t>
            </a:r>
            <a:r>
              <a:rPr lang="en-US" sz="3200" dirty="0" smtClean="0">
                <a:solidFill>
                  <a:srgbClr val="FF0000"/>
                </a:solidFill>
                <a:effectLst/>
                <a:latin typeface="Times New Roman"/>
                <a:ea typeface="Times New Roman"/>
                <a:cs typeface="Arial"/>
              </a:rPr>
              <a:t>Egypt    </a:t>
            </a:r>
            <a:r>
              <a:rPr lang="en-US" sz="2000" dirty="0" smtClean="0">
                <a:solidFill>
                  <a:srgbClr val="FF0000"/>
                </a:solidFill>
                <a:effectLst/>
                <a:latin typeface="Times New Roman"/>
                <a:ea typeface="Times New Roman"/>
                <a:cs typeface="Arial"/>
              </a:rPr>
              <a:t>cont</a:t>
            </a:r>
            <a:r>
              <a:rPr lang="en-US" sz="2000" dirty="0">
                <a:solidFill>
                  <a:srgbClr val="FF0000"/>
                </a:solidFill>
                <a:effectLst/>
                <a:latin typeface="Times New Roman"/>
                <a:ea typeface="Times New Roman"/>
                <a:cs typeface="Arial"/>
              </a:rPr>
              <a:t>.</a:t>
            </a:r>
            <a:endParaRPr lang="en-US" sz="2000" dirty="0">
              <a:solidFill>
                <a:srgbClr val="FF0000"/>
              </a:solidFill>
              <a:effectLst/>
              <a:latin typeface="Calibri"/>
              <a:ea typeface="Calibri"/>
              <a:cs typeface="Arial"/>
            </a:endParaRPr>
          </a:p>
        </p:txBody>
      </p:sp>
    </p:spTree>
    <p:extLst>
      <p:ext uri="{BB962C8B-B14F-4D97-AF65-F5344CB8AC3E}">
        <p14:creationId xmlns:p14="http://schemas.microsoft.com/office/powerpoint/2010/main" val="235083535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otched Right Arrow 4"/>
          <p:cNvSpPr/>
          <p:nvPr/>
        </p:nvSpPr>
        <p:spPr>
          <a:xfrm>
            <a:off x="214282" y="0"/>
            <a:ext cx="8606190" cy="2132856"/>
          </a:xfrm>
          <a:prstGeom prst="notchedRightArrow">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solidFill>
                <a:prstClr val="white"/>
              </a:solidFill>
            </a:endParaRPr>
          </a:p>
        </p:txBody>
      </p:sp>
      <p:sp>
        <p:nvSpPr>
          <p:cNvPr id="4" name="Content Placeholder 3"/>
          <p:cNvSpPr>
            <a:spLocks noGrp="1"/>
          </p:cNvSpPr>
          <p:nvPr>
            <p:ph idx="1"/>
          </p:nvPr>
        </p:nvSpPr>
        <p:spPr>
          <a:xfrm>
            <a:off x="214282" y="1988840"/>
            <a:ext cx="8643998" cy="4511994"/>
          </a:xfrm>
        </p:spPr>
        <p:txBody>
          <a:bodyPr>
            <a:normAutofit/>
          </a:bodyPr>
          <a:lstStyle/>
          <a:p>
            <a:pPr algn="justLow" rtl="0">
              <a:lnSpc>
                <a:spcPct val="150000"/>
              </a:lnSpc>
            </a:pPr>
            <a:r>
              <a:rPr lang="en-US" sz="3200" dirty="0">
                <a:latin typeface="Times New Roman"/>
                <a:ea typeface="Times New Roman"/>
              </a:rPr>
              <a:t>According the WHO, maternal mortality in resource-poor nations has been attributed to the “3 delays”: in deciding to seek care, delay in reaching care in time, and delay in receiving adequate treatment.</a:t>
            </a:r>
            <a:endParaRPr lang="en-US" sz="2400" dirty="0">
              <a:effectLst/>
              <a:latin typeface="Calibri"/>
              <a:ea typeface="Calibri"/>
              <a:cs typeface="Arial"/>
            </a:endParaRPr>
          </a:p>
        </p:txBody>
      </p:sp>
      <p:sp>
        <p:nvSpPr>
          <p:cNvPr id="3" name="Title 2"/>
          <p:cNvSpPr>
            <a:spLocks noGrp="1"/>
          </p:cNvSpPr>
          <p:nvPr>
            <p:ph type="title"/>
          </p:nvPr>
        </p:nvSpPr>
        <p:spPr>
          <a:xfrm>
            <a:off x="785786" y="476672"/>
            <a:ext cx="7901014" cy="1152128"/>
          </a:xfrm>
        </p:spPr>
        <p:txBody>
          <a:bodyPr>
            <a:noAutofit/>
          </a:bodyPr>
          <a:lstStyle/>
          <a:p>
            <a:pPr algn="justLow" rtl="0">
              <a:lnSpc>
                <a:spcPct val="150000"/>
              </a:lnSpc>
              <a:spcBef>
                <a:spcPts val="1200"/>
              </a:spcBef>
              <a:spcAft>
                <a:spcPts val="0"/>
              </a:spcAft>
            </a:pPr>
            <a:r>
              <a:rPr lang="en-US" sz="3200" dirty="0">
                <a:solidFill>
                  <a:srgbClr val="FF0000"/>
                </a:solidFill>
                <a:effectLst/>
                <a:latin typeface="Times New Roman"/>
                <a:ea typeface="Times New Roman"/>
                <a:cs typeface="Arial"/>
              </a:rPr>
              <a:t>The 3 Delays Related to maternal death: </a:t>
            </a:r>
            <a:endParaRPr lang="en-US" sz="2400" dirty="0">
              <a:solidFill>
                <a:srgbClr val="FF0000"/>
              </a:solidFill>
              <a:effectLst/>
              <a:latin typeface="Calibri"/>
              <a:ea typeface="Calibri"/>
              <a:cs typeface="Arial"/>
            </a:endParaRPr>
          </a:p>
        </p:txBody>
      </p:sp>
    </p:spTree>
    <p:extLst>
      <p:ext uri="{BB962C8B-B14F-4D97-AF65-F5344CB8AC3E}">
        <p14:creationId xmlns:p14="http://schemas.microsoft.com/office/powerpoint/2010/main" val="360369368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otched Right Arrow 4"/>
          <p:cNvSpPr/>
          <p:nvPr/>
        </p:nvSpPr>
        <p:spPr>
          <a:xfrm>
            <a:off x="214282" y="0"/>
            <a:ext cx="8606190" cy="2132856"/>
          </a:xfrm>
          <a:prstGeom prst="notchedRightArrow">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solidFill>
                <a:prstClr val="white"/>
              </a:solidFill>
            </a:endParaRPr>
          </a:p>
        </p:txBody>
      </p:sp>
      <p:sp>
        <p:nvSpPr>
          <p:cNvPr id="4" name="Content Placeholder 3"/>
          <p:cNvSpPr>
            <a:spLocks noGrp="1"/>
          </p:cNvSpPr>
          <p:nvPr>
            <p:ph idx="1"/>
          </p:nvPr>
        </p:nvSpPr>
        <p:spPr>
          <a:xfrm>
            <a:off x="214282" y="1988840"/>
            <a:ext cx="8643998" cy="4536504"/>
          </a:xfrm>
        </p:spPr>
        <p:txBody>
          <a:bodyPr>
            <a:normAutofit fontScale="77500" lnSpcReduction="20000"/>
          </a:bodyPr>
          <a:lstStyle/>
          <a:p>
            <a:pPr marL="109728" indent="0" algn="justLow" rtl="0">
              <a:lnSpc>
                <a:spcPct val="150000"/>
              </a:lnSpc>
              <a:buNone/>
            </a:pPr>
            <a:r>
              <a:rPr lang="en-US" sz="3200" b="1" dirty="0">
                <a:solidFill>
                  <a:srgbClr val="C00000"/>
                </a:solidFill>
                <a:latin typeface="Times New Roman"/>
                <a:ea typeface="Times New Roman"/>
                <a:cs typeface="Arial"/>
              </a:rPr>
              <a:t>1- The first delay </a:t>
            </a:r>
            <a:r>
              <a:rPr lang="en-US" sz="3200" dirty="0">
                <a:latin typeface="Times New Roman"/>
                <a:ea typeface="Times New Roman"/>
                <a:cs typeface="Arial"/>
              </a:rPr>
              <a:t>is on the part of the mother, family, or community not recognizing a life-threatening condition. Because most deaths occur during labor or in the first 24 hours postpartum, recognizing an emergency is not easy. Most births occur at home with unskilled attendants, and it takes skill to predict or prevent bad outcomes and medical knowledge to diagnose and immediately act on complications. By the time the lay midwife or family realizes there is a problem, it is too </a:t>
            </a:r>
            <a:r>
              <a:rPr lang="en-US" sz="3200" dirty="0" smtClean="0">
                <a:latin typeface="Times New Roman"/>
                <a:ea typeface="Times New Roman"/>
                <a:cs typeface="Arial"/>
              </a:rPr>
              <a:t>late.</a:t>
            </a:r>
            <a:endParaRPr lang="en-US" sz="2400" dirty="0">
              <a:effectLst/>
              <a:latin typeface="Calibri"/>
              <a:ea typeface="Calibri"/>
              <a:cs typeface="Arial"/>
            </a:endParaRPr>
          </a:p>
        </p:txBody>
      </p:sp>
      <p:sp>
        <p:nvSpPr>
          <p:cNvPr id="3" name="Title 2"/>
          <p:cNvSpPr>
            <a:spLocks noGrp="1"/>
          </p:cNvSpPr>
          <p:nvPr>
            <p:ph type="title"/>
          </p:nvPr>
        </p:nvSpPr>
        <p:spPr>
          <a:xfrm>
            <a:off x="785786" y="476672"/>
            <a:ext cx="7901014" cy="1152128"/>
          </a:xfrm>
        </p:spPr>
        <p:txBody>
          <a:bodyPr>
            <a:noAutofit/>
          </a:bodyPr>
          <a:lstStyle/>
          <a:p>
            <a:pPr algn="justLow" rtl="0">
              <a:lnSpc>
                <a:spcPct val="150000"/>
              </a:lnSpc>
              <a:spcBef>
                <a:spcPts val="1200"/>
              </a:spcBef>
              <a:spcAft>
                <a:spcPts val="0"/>
              </a:spcAft>
            </a:pPr>
            <a:r>
              <a:rPr lang="en-US" sz="3200" dirty="0">
                <a:solidFill>
                  <a:srgbClr val="FF0000"/>
                </a:solidFill>
                <a:effectLst/>
                <a:latin typeface="Times New Roman"/>
                <a:ea typeface="Times New Roman"/>
                <a:cs typeface="Arial"/>
              </a:rPr>
              <a:t>The 3 Delays Related to maternal death: </a:t>
            </a:r>
            <a:r>
              <a:rPr lang="en-US" sz="2000" dirty="0" smtClean="0">
                <a:solidFill>
                  <a:srgbClr val="FF0000"/>
                </a:solidFill>
                <a:effectLst/>
                <a:latin typeface="Times New Roman"/>
                <a:ea typeface="Times New Roman"/>
                <a:cs typeface="Arial"/>
              </a:rPr>
              <a:t>cont.</a:t>
            </a:r>
            <a:endParaRPr lang="en-US" sz="2000" dirty="0">
              <a:solidFill>
                <a:srgbClr val="FF0000"/>
              </a:solidFill>
              <a:effectLst/>
              <a:latin typeface="Calibri"/>
              <a:ea typeface="Calibri"/>
              <a:cs typeface="Arial"/>
            </a:endParaRPr>
          </a:p>
        </p:txBody>
      </p:sp>
    </p:spTree>
    <p:extLst>
      <p:ext uri="{BB962C8B-B14F-4D97-AF65-F5344CB8AC3E}">
        <p14:creationId xmlns:p14="http://schemas.microsoft.com/office/powerpoint/2010/main" val="183320079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otched Right Arrow 4"/>
          <p:cNvSpPr/>
          <p:nvPr/>
        </p:nvSpPr>
        <p:spPr>
          <a:xfrm>
            <a:off x="214282" y="0"/>
            <a:ext cx="8606190" cy="2132856"/>
          </a:xfrm>
          <a:prstGeom prst="notchedRightArrow">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solidFill>
                <a:prstClr val="white"/>
              </a:solidFill>
            </a:endParaRPr>
          </a:p>
        </p:txBody>
      </p:sp>
      <p:sp>
        <p:nvSpPr>
          <p:cNvPr id="4" name="Content Placeholder 3"/>
          <p:cNvSpPr>
            <a:spLocks noGrp="1"/>
          </p:cNvSpPr>
          <p:nvPr>
            <p:ph idx="1"/>
          </p:nvPr>
        </p:nvSpPr>
        <p:spPr>
          <a:xfrm>
            <a:off x="214282" y="1988840"/>
            <a:ext cx="8643998" cy="4536504"/>
          </a:xfrm>
        </p:spPr>
        <p:txBody>
          <a:bodyPr>
            <a:normAutofit fontScale="85000" lnSpcReduction="20000"/>
          </a:bodyPr>
          <a:lstStyle/>
          <a:p>
            <a:pPr marL="109728" indent="0" algn="justLow" rtl="0">
              <a:lnSpc>
                <a:spcPct val="150000"/>
              </a:lnSpc>
              <a:buNone/>
            </a:pPr>
            <a:r>
              <a:rPr lang="en-US" sz="3200" b="1" dirty="0">
                <a:solidFill>
                  <a:srgbClr val="C00000"/>
                </a:solidFill>
                <a:latin typeface="Times New Roman"/>
                <a:ea typeface="Times New Roman"/>
                <a:cs typeface="Arial"/>
              </a:rPr>
              <a:t>2- The Second delay </a:t>
            </a:r>
            <a:r>
              <a:rPr lang="en-US" sz="3200" dirty="0">
                <a:latin typeface="Times New Roman"/>
                <a:ea typeface="Times New Roman"/>
                <a:cs typeface="Arial"/>
              </a:rPr>
              <a:t>is in reaching a health-care facility, and may be due to road conditions, lack of transportation, or location. Many villages do not have access to paved roads and many families do not have access to vehicles. Public transportation (or animals) may be the main transportation method. This means it may take hours or days to reach a health-care facility. Women with life-threatening conditions often do not make it to the facility in time</a:t>
            </a:r>
            <a:r>
              <a:rPr lang="en-US" sz="3200" dirty="0" smtClean="0">
                <a:latin typeface="Times New Roman"/>
                <a:ea typeface="Times New Roman"/>
                <a:cs typeface="Arial"/>
              </a:rPr>
              <a:t>.                                                                                                     </a:t>
            </a:r>
            <a:endParaRPr lang="en-US" sz="2400" dirty="0">
              <a:effectLst/>
              <a:latin typeface="Calibri"/>
              <a:ea typeface="Calibri"/>
              <a:cs typeface="Arial"/>
            </a:endParaRPr>
          </a:p>
        </p:txBody>
      </p:sp>
      <p:sp>
        <p:nvSpPr>
          <p:cNvPr id="3" name="Title 2"/>
          <p:cNvSpPr>
            <a:spLocks noGrp="1"/>
          </p:cNvSpPr>
          <p:nvPr>
            <p:ph type="title"/>
          </p:nvPr>
        </p:nvSpPr>
        <p:spPr>
          <a:xfrm>
            <a:off x="683568" y="476672"/>
            <a:ext cx="8136904" cy="1152128"/>
          </a:xfrm>
        </p:spPr>
        <p:txBody>
          <a:bodyPr>
            <a:noAutofit/>
          </a:bodyPr>
          <a:lstStyle/>
          <a:p>
            <a:pPr algn="justLow" rtl="0">
              <a:lnSpc>
                <a:spcPct val="150000"/>
              </a:lnSpc>
              <a:spcBef>
                <a:spcPts val="1200"/>
              </a:spcBef>
              <a:spcAft>
                <a:spcPts val="0"/>
              </a:spcAft>
            </a:pPr>
            <a:r>
              <a:rPr lang="en-US" sz="3200" dirty="0">
                <a:solidFill>
                  <a:srgbClr val="FF0000"/>
                </a:solidFill>
                <a:effectLst/>
                <a:latin typeface="Times New Roman"/>
                <a:ea typeface="Times New Roman"/>
                <a:cs typeface="Arial"/>
              </a:rPr>
              <a:t>The 3 Delays Related to maternal death: </a:t>
            </a:r>
            <a:r>
              <a:rPr lang="en-US" sz="3200" dirty="0" smtClean="0">
                <a:solidFill>
                  <a:srgbClr val="FF0000"/>
                </a:solidFill>
                <a:effectLst/>
                <a:latin typeface="Times New Roman"/>
                <a:ea typeface="Times New Roman"/>
                <a:cs typeface="Arial"/>
              </a:rPr>
              <a:t> </a:t>
            </a:r>
            <a:r>
              <a:rPr lang="en-US" sz="2000" dirty="0" smtClean="0">
                <a:solidFill>
                  <a:srgbClr val="FF0000"/>
                </a:solidFill>
                <a:effectLst/>
                <a:latin typeface="Times New Roman"/>
                <a:ea typeface="Times New Roman"/>
                <a:cs typeface="Arial"/>
              </a:rPr>
              <a:t>cont.</a:t>
            </a:r>
            <a:endParaRPr lang="en-US" sz="2000" dirty="0">
              <a:solidFill>
                <a:srgbClr val="FF0000"/>
              </a:solidFill>
              <a:effectLst/>
              <a:latin typeface="Calibri"/>
              <a:ea typeface="Calibri"/>
              <a:cs typeface="Arial"/>
            </a:endParaRPr>
          </a:p>
        </p:txBody>
      </p:sp>
    </p:spTree>
    <p:extLst>
      <p:ext uri="{BB962C8B-B14F-4D97-AF65-F5344CB8AC3E}">
        <p14:creationId xmlns:p14="http://schemas.microsoft.com/office/powerpoint/2010/main" val="167343362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otched Right Arrow 4"/>
          <p:cNvSpPr/>
          <p:nvPr/>
        </p:nvSpPr>
        <p:spPr>
          <a:xfrm>
            <a:off x="214282" y="0"/>
            <a:ext cx="8606190" cy="2132856"/>
          </a:xfrm>
          <a:prstGeom prst="notchedRightArrow">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solidFill>
                <a:prstClr val="white"/>
              </a:solidFill>
            </a:endParaRPr>
          </a:p>
        </p:txBody>
      </p:sp>
      <p:sp>
        <p:nvSpPr>
          <p:cNvPr id="4" name="Content Placeholder 3"/>
          <p:cNvSpPr>
            <a:spLocks noGrp="1"/>
          </p:cNvSpPr>
          <p:nvPr>
            <p:ph idx="1"/>
          </p:nvPr>
        </p:nvSpPr>
        <p:spPr>
          <a:xfrm>
            <a:off x="214282" y="1988840"/>
            <a:ext cx="8643998" cy="4536504"/>
          </a:xfrm>
        </p:spPr>
        <p:txBody>
          <a:bodyPr>
            <a:normAutofit fontScale="85000" lnSpcReduction="10000"/>
          </a:bodyPr>
          <a:lstStyle/>
          <a:p>
            <a:pPr marL="109728" indent="0" algn="justLow" rtl="0">
              <a:lnSpc>
                <a:spcPct val="150000"/>
              </a:lnSpc>
              <a:buNone/>
            </a:pPr>
            <a:r>
              <a:rPr lang="en-US" sz="3200" b="1" dirty="0">
                <a:solidFill>
                  <a:srgbClr val="C00000"/>
                </a:solidFill>
                <a:latin typeface="Times New Roman"/>
                <a:ea typeface="Times New Roman"/>
              </a:rPr>
              <a:t>3- The third delay </a:t>
            </a:r>
            <a:r>
              <a:rPr lang="en-US" sz="3200" dirty="0">
                <a:latin typeface="Times New Roman"/>
                <a:ea typeface="Times New Roman"/>
              </a:rPr>
              <a:t>occurs at the healthcare facility. Upon arrival, women receive inadequate care or inefficient treatment. Resource-poor nations with fragile health-care facilities may not have the technology or services necessary to provide critical care to hemorrhaging, infected, or seizing patients. Omissions in treatment, incorrect treatment, and a lack of supplies contribute to maternal </a:t>
            </a:r>
            <a:r>
              <a:rPr lang="en-US" sz="3200" dirty="0" smtClean="0">
                <a:latin typeface="Times New Roman"/>
                <a:ea typeface="Times New Roman"/>
              </a:rPr>
              <a:t>mortality.</a:t>
            </a:r>
            <a:endParaRPr lang="en-US" sz="2400" dirty="0">
              <a:effectLst/>
              <a:latin typeface="Calibri"/>
              <a:ea typeface="Calibri"/>
              <a:cs typeface="Arial"/>
            </a:endParaRPr>
          </a:p>
        </p:txBody>
      </p:sp>
      <p:sp>
        <p:nvSpPr>
          <p:cNvPr id="3" name="Title 2"/>
          <p:cNvSpPr>
            <a:spLocks noGrp="1"/>
          </p:cNvSpPr>
          <p:nvPr>
            <p:ph type="title"/>
          </p:nvPr>
        </p:nvSpPr>
        <p:spPr>
          <a:xfrm>
            <a:off x="785786" y="476672"/>
            <a:ext cx="7901014" cy="1152128"/>
          </a:xfrm>
        </p:spPr>
        <p:txBody>
          <a:bodyPr>
            <a:noAutofit/>
          </a:bodyPr>
          <a:lstStyle/>
          <a:p>
            <a:pPr algn="justLow" rtl="0">
              <a:lnSpc>
                <a:spcPct val="150000"/>
              </a:lnSpc>
              <a:spcBef>
                <a:spcPts val="1200"/>
              </a:spcBef>
              <a:spcAft>
                <a:spcPts val="0"/>
              </a:spcAft>
            </a:pPr>
            <a:r>
              <a:rPr lang="en-US" sz="3200" dirty="0">
                <a:effectLst/>
                <a:latin typeface="Times New Roman"/>
                <a:ea typeface="Times New Roman"/>
                <a:cs typeface="Arial"/>
              </a:rPr>
              <a:t>The 3 Delays Related to maternal death: </a:t>
            </a:r>
            <a:endParaRPr lang="en-US" sz="2400" dirty="0">
              <a:effectLst/>
              <a:latin typeface="Calibri"/>
              <a:ea typeface="Calibri"/>
              <a:cs typeface="Arial"/>
            </a:endParaRPr>
          </a:p>
        </p:txBody>
      </p:sp>
    </p:spTree>
    <p:extLst>
      <p:ext uri="{BB962C8B-B14F-4D97-AF65-F5344CB8AC3E}">
        <p14:creationId xmlns:p14="http://schemas.microsoft.com/office/powerpoint/2010/main" val="395073738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otched Right Arrow 4"/>
          <p:cNvSpPr/>
          <p:nvPr/>
        </p:nvSpPr>
        <p:spPr>
          <a:xfrm>
            <a:off x="214282" y="0"/>
            <a:ext cx="8606190" cy="2132856"/>
          </a:xfrm>
          <a:prstGeom prst="notchedRightArrow">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solidFill>
                <a:prstClr val="white"/>
              </a:solidFill>
            </a:endParaRPr>
          </a:p>
        </p:txBody>
      </p:sp>
      <p:sp>
        <p:nvSpPr>
          <p:cNvPr id="4" name="Content Placeholder 3"/>
          <p:cNvSpPr>
            <a:spLocks noGrp="1"/>
          </p:cNvSpPr>
          <p:nvPr>
            <p:ph idx="1"/>
          </p:nvPr>
        </p:nvSpPr>
        <p:spPr>
          <a:xfrm>
            <a:off x="214282" y="1988840"/>
            <a:ext cx="8643998" cy="4536504"/>
          </a:xfrm>
        </p:spPr>
        <p:txBody>
          <a:bodyPr>
            <a:normAutofit/>
          </a:bodyPr>
          <a:lstStyle/>
          <a:p>
            <a:pPr marL="342900" lvl="0" indent="-342900" algn="justLow" rtl="0">
              <a:lnSpc>
                <a:spcPct val="150000"/>
              </a:lnSpc>
              <a:buFont typeface="Symbol"/>
              <a:buChar char=""/>
            </a:pPr>
            <a:r>
              <a:rPr lang="en-US" sz="3200" dirty="0">
                <a:latin typeface="Times New Roman"/>
                <a:ea typeface="Times New Roman"/>
                <a:cs typeface="Arial"/>
              </a:rPr>
              <a:t>Poverty</a:t>
            </a:r>
            <a:endParaRPr lang="en-US" sz="2400" dirty="0">
              <a:latin typeface="Calibri"/>
              <a:ea typeface="Calibri"/>
              <a:cs typeface="Arial"/>
            </a:endParaRPr>
          </a:p>
          <a:p>
            <a:pPr marL="342900" lvl="0" indent="-342900" algn="justLow" rtl="0">
              <a:lnSpc>
                <a:spcPct val="150000"/>
              </a:lnSpc>
              <a:buFont typeface="Symbol"/>
              <a:buChar char=""/>
            </a:pPr>
            <a:r>
              <a:rPr lang="en-US" sz="3200" dirty="0">
                <a:latin typeface="Times New Roman"/>
                <a:ea typeface="Times New Roman"/>
                <a:cs typeface="Arial"/>
              </a:rPr>
              <a:t>Distance</a:t>
            </a:r>
            <a:endParaRPr lang="en-US" sz="2400" dirty="0">
              <a:latin typeface="Calibri"/>
              <a:ea typeface="Calibri"/>
              <a:cs typeface="Arial"/>
            </a:endParaRPr>
          </a:p>
          <a:p>
            <a:pPr marL="342900" lvl="0" indent="-342900" algn="justLow" rtl="0">
              <a:lnSpc>
                <a:spcPct val="150000"/>
              </a:lnSpc>
              <a:buFont typeface="Symbol"/>
              <a:buChar char=""/>
            </a:pPr>
            <a:r>
              <a:rPr lang="en-US" sz="3200" dirty="0">
                <a:latin typeface="Times New Roman"/>
                <a:ea typeface="Times New Roman"/>
                <a:cs typeface="Arial"/>
              </a:rPr>
              <a:t>lack of information</a:t>
            </a:r>
            <a:endParaRPr lang="en-US" sz="2400" dirty="0">
              <a:latin typeface="Calibri"/>
              <a:ea typeface="Calibri"/>
              <a:cs typeface="Arial"/>
            </a:endParaRPr>
          </a:p>
          <a:p>
            <a:pPr marL="342900" lvl="0" indent="-342900" algn="justLow" rtl="0">
              <a:lnSpc>
                <a:spcPct val="150000"/>
              </a:lnSpc>
              <a:buFont typeface="Symbol"/>
              <a:buChar char=""/>
            </a:pPr>
            <a:r>
              <a:rPr lang="en-US" sz="3200" dirty="0">
                <a:latin typeface="Times New Roman"/>
                <a:ea typeface="Times New Roman"/>
                <a:cs typeface="Arial"/>
              </a:rPr>
              <a:t>inadequate services</a:t>
            </a:r>
            <a:endParaRPr lang="en-US" sz="2400" dirty="0">
              <a:latin typeface="Calibri"/>
              <a:ea typeface="Calibri"/>
              <a:cs typeface="Arial"/>
            </a:endParaRPr>
          </a:p>
          <a:p>
            <a:pPr marL="342900" lvl="0" indent="-342900" algn="justLow" rtl="0">
              <a:lnSpc>
                <a:spcPct val="150000"/>
              </a:lnSpc>
              <a:buFont typeface="Symbol"/>
              <a:buChar char=""/>
            </a:pPr>
            <a:r>
              <a:rPr lang="en-US" sz="3200" dirty="0">
                <a:latin typeface="Times New Roman"/>
                <a:ea typeface="Times New Roman"/>
                <a:cs typeface="Arial"/>
              </a:rPr>
              <a:t>Cultural practices.</a:t>
            </a:r>
            <a:endParaRPr lang="en-US" sz="2400" dirty="0">
              <a:effectLst/>
              <a:latin typeface="Calibri"/>
              <a:ea typeface="Calibri"/>
              <a:cs typeface="Arial"/>
            </a:endParaRPr>
          </a:p>
        </p:txBody>
      </p:sp>
      <p:sp>
        <p:nvSpPr>
          <p:cNvPr id="3" name="Title 2"/>
          <p:cNvSpPr>
            <a:spLocks noGrp="1"/>
          </p:cNvSpPr>
          <p:nvPr>
            <p:ph type="title"/>
          </p:nvPr>
        </p:nvSpPr>
        <p:spPr>
          <a:xfrm>
            <a:off x="785786" y="476672"/>
            <a:ext cx="7901014" cy="1152128"/>
          </a:xfrm>
        </p:spPr>
        <p:txBody>
          <a:bodyPr>
            <a:noAutofit/>
          </a:bodyPr>
          <a:lstStyle/>
          <a:p>
            <a:pPr algn="justLow" rtl="0">
              <a:lnSpc>
                <a:spcPct val="115000"/>
              </a:lnSpc>
              <a:spcAft>
                <a:spcPts val="0"/>
              </a:spcAft>
            </a:pPr>
            <a:r>
              <a:rPr lang="en-US" sz="3200" dirty="0">
                <a:solidFill>
                  <a:srgbClr val="FF0000"/>
                </a:solidFill>
                <a:effectLst/>
                <a:latin typeface="Times New Roman"/>
                <a:ea typeface="Times New Roman"/>
                <a:cs typeface="Arial"/>
              </a:rPr>
              <a:t>Why do women not get the care they need?</a:t>
            </a:r>
            <a:endParaRPr lang="en-US" sz="2400" dirty="0">
              <a:solidFill>
                <a:srgbClr val="FF0000"/>
              </a:solidFill>
              <a:effectLst/>
              <a:latin typeface="Calibri"/>
              <a:ea typeface="Calibri"/>
              <a:cs typeface="Arial"/>
            </a:endParaRPr>
          </a:p>
        </p:txBody>
      </p:sp>
    </p:spTree>
    <p:extLst>
      <p:ext uri="{BB962C8B-B14F-4D97-AF65-F5344CB8AC3E}">
        <p14:creationId xmlns:p14="http://schemas.microsoft.com/office/powerpoint/2010/main" val="11709859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1214422"/>
            <a:ext cx="7772400" cy="1928825"/>
          </a:xfrm>
        </p:spPr>
        <p:txBody>
          <a:bodyPr>
            <a:prstTxWarp prst="textArchUp">
              <a:avLst/>
            </a:prstTxWarp>
            <a:normAutofit/>
          </a:bodyPr>
          <a:lstStyle/>
          <a:p>
            <a:pPr algn="ctr" rtl="0">
              <a:lnSpc>
                <a:spcPct val="150000"/>
              </a:lnSpc>
              <a:spcAft>
                <a:spcPts val="0"/>
              </a:spcAft>
              <a:tabLst>
                <a:tab pos="2466975" algn="l"/>
              </a:tabLst>
            </a:pPr>
            <a:r>
              <a:rPr lang="en-US" sz="7200" i="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2"/>
                </a:solidFill>
                <a:effectLst>
                  <a:outerShdw blurRad="41275" dist="12700" dir="12000000" algn="tl" rotWithShape="0">
                    <a:srgbClr val="000000">
                      <a:alpha val="40000"/>
                    </a:srgbClr>
                  </a:outerShdw>
                </a:effectLst>
                <a:latin typeface="+mn-lt"/>
                <a:ea typeface="+mn-ea"/>
                <a:cs typeface="+mn-cs"/>
              </a:rPr>
              <a:t>Maternal mortality</a:t>
            </a:r>
            <a:endParaRPr lang="en-US" sz="7200" b="1" i="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2"/>
              </a:solidFill>
              <a:effectLst>
                <a:outerShdw blurRad="41275" dist="12700" dir="12000000" algn="tl" rotWithShape="0">
                  <a:srgbClr val="000000">
                    <a:alpha val="40000"/>
                  </a:srgbClr>
                </a:outerShdw>
              </a:effectLst>
              <a:latin typeface="+mn-lt"/>
              <a:ea typeface="+mn-ea"/>
              <a:cs typeface="+mn-cs"/>
            </a:endParaRPr>
          </a:p>
        </p:txBody>
      </p:sp>
      <p:sp>
        <p:nvSpPr>
          <p:cNvPr id="3" name="Subtitle 2"/>
          <p:cNvSpPr>
            <a:spLocks noGrp="1"/>
          </p:cNvSpPr>
          <p:nvPr>
            <p:ph type="subTitle" idx="1"/>
          </p:nvPr>
        </p:nvSpPr>
        <p:spPr>
          <a:xfrm>
            <a:off x="1371600" y="2214554"/>
            <a:ext cx="6400800" cy="2714644"/>
          </a:xfrm>
        </p:spPr>
        <p:txBody>
          <a:bodyPr/>
          <a:lstStyle/>
          <a:p>
            <a:pPr algn="ctr"/>
            <a:r>
              <a:rPr lang="en-US" sz="6600" b="1" i="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By</a:t>
            </a:r>
            <a:endParaRPr lang="en-US" sz="66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endParaRPr>
          </a:p>
          <a:p>
            <a:endParaRPr lang="ar-EG" dirty="0"/>
          </a:p>
        </p:txBody>
      </p:sp>
      <p:sp>
        <p:nvSpPr>
          <p:cNvPr id="7" name="Rectangle 6"/>
          <p:cNvSpPr/>
          <p:nvPr/>
        </p:nvSpPr>
        <p:spPr>
          <a:xfrm>
            <a:off x="642910" y="3214686"/>
            <a:ext cx="7963432" cy="1643074"/>
          </a:xfrm>
          <a:prstGeom prst="rect">
            <a:avLst/>
          </a:prstGeom>
          <a:noFill/>
        </p:spPr>
        <p:txBody>
          <a:bodyPr wrap="square" lIns="91440" tIns="45720" rIns="91440" bIns="45720">
            <a:prstTxWarp prst="textArchDown">
              <a:avLst/>
            </a:prstTxWarp>
            <a:spAutoFit/>
          </a:bodyPr>
          <a:lstStyle/>
          <a:p>
            <a:pPr algn="ctr"/>
            <a:r>
              <a:rPr lang="en-US" sz="5000" b="1" i="1" cap="none" spc="0" dirty="0" err="1">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2"/>
                </a:solidFill>
                <a:effectLst>
                  <a:outerShdw blurRad="41275" dist="12700" dir="12000000" algn="tl" rotWithShape="0">
                    <a:srgbClr val="000000">
                      <a:alpha val="40000"/>
                    </a:srgbClr>
                  </a:outerShdw>
                </a:effectLst>
              </a:rPr>
              <a:t>Nawal</a:t>
            </a:r>
            <a:r>
              <a:rPr lang="en-US" sz="5000" b="1" i="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2"/>
                </a:solidFill>
                <a:effectLst>
                  <a:outerShdw blurRad="41275" dist="12700" dir="12000000" algn="tl" rotWithShape="0">
                    <a:srgbClr val="000000">
                      <a:alpha val="40000"/>
                    </a:srgbClr>
                  </a:outerShdw>
                </a:effectLst>
              </a:rPr>
              <a:t> </a:t>
            </a:r>
            <a:r>
              <a:rPr lang="en-US" sz="5000" b="1" i="1" cap="none" spc="0" dirty="0" err="1">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2"/>
                </a:solidFill>
                <a:effectLst>
                  <a:outerShdw blurRad="41275" dist="12700" dir="12000000" algn="tl" rotWithShape="0">
                    <a:srgbClr val="000000">
                      <a:alpha val="40000"/>
                    </a:srgbClr>
                  </a:outerShdw>
                </a:effectLst>
              </a:rPr>
              <a:t>Kamal</a:t>
            </a:r>
            <a:r>
              <a:rPr lang="en-US" sz="5000" b="1" i="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2"/>
                </a:solidFill>
                <a:effectLst>
                  <a:outerShdw blurRad="41275" dist="12700" dir="12000000" algn="tl" rotWithShape="0">
                    <a:srgbClr val="000000">
                      <a:alpha val="40000"/>
                    </a:srgbClr>
                  </a:outerShdw>
                </a:effectLst>
              </a:rPr>
              <a:t> </a:t>
            </a:r>
            <a:r>
              <a:rPr lang="en-US" sz="5000" b="1" i="1" cap="none" spc="0" dirty="0" err="1">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2"/>
                </a:solidFill>
                <a:effectLst>
                  <a:outerShdw blurRad="41275" dist="12700" dir="12000000" algn="tl" rotWithShape="0">
                    <a:srgbClr val="000000">
                      <a:alpha val="40000"/>
                    </a:srgbClr>
                  </a:outerShdw>
                </a:effectLst>
              </a:rPr>
              <a:t>Abd</a:t>
            </a:r>
            <a:r>
              <a:rPr lang="en-US" sz="5000" b="1" i="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2"/>
                </a:solidFill>
                <a:effectLst>
                  <a:outerShdw blurRad="41275" dist="12700" dir="12000000" algn="tl" rotWithShape="0">
                    <a:srgbClr val="000000">
                      <a:alpha val="40000"/>
                    </a:srgbClr>
                  </a:outerShdw>
                </a:effectLst>
              </a:rPr>
              <a:t> El </a:t>
            </a:r>
            <a:r>
              <a:rPr lang="en-US" sz="5000" b="1" i="1" cap="none" spc="0" dirty="0" err="1"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2"/>
                </a:solidFill>
                <a:effectLst>
                  <a:outerShdw blurRad="41275" dist="12700" dir="12000000" algn="tl" rotWithShape="0">
                    <a:srgbClr val="000000">
                      <a:alpha val="40000"/>
                    </a:srgbClr>
                  </a:outerShdw>
                </a:effectLst>
              </a:rPr>
              <a:t>Khalek</a:t>
            </a:r>
            <a:endParaRPr lang="ar-EG" sz="50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accent2"/>
              </a:solidFill>
              <a:effectLst>
                <a:outerShdw blurRad="41275" dist="12700" dir="12000000" algn="tl" rotWithShape="0">
                  <a:srgbClr val="000000">
                    <a:alpha val="40000"/>
                  </a:srgbClr>
                </a:outerShdw>
              </a:effectLst>
            </a:endParaRPr>
          </a:p>
        </p:txBody>
      </p:sp>
      <p:pic>
        <p:nvPicPr>
          <p:cNvPr id="6" name="Picture 2" descr="D:\img_1376585542_793(1).gif"/>
          <p:cNvPicPr>
            <a:picLocks noChangeAspect="1" noChangeArrowheads="1" noCrop="1"/>
          </p:cNvPicPr>
          <p:nvPr/>
        </p:nvPicPr>
        <p:blipFill>
          <a:blip r:embed="rId2"/>
          <a:srcRect/>
          <a:stretch>
            <a:fillRect/>
          </a:stretch>
        </p:blipFill>
        <p:spPr bwMode="auto">
          <a:xfrm>
            <a:off x="2643174" y="5715000"/>
            <a:ext cx="4143404" cy="1143000"/>
          </a:xfrm>
          <a:prstGeom prst="rect">
            <a:avLst/>
          </a:prstGeom>
          <a:noFill/>
        </p:spPr>
      </p:pic>
    </p:spTree>
  </p:cSld>
  <p:clrMapOvr>
    <a:masterClrMapping/>
  </p:clrMapOvr>
  <p:transition spd="slow">
    <p:wedg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otched Right Arrow 4"/>
          <p:cNvSpPr/>
          <p:nvPr/>
        </p:nvSpPr>
        <p:spPr>
          <a:xfrm>
            <a:off x="214282" y="0"/>
            <a:ext cx="8822214" cy="2060848"/>
          </a:xfrm>
          <a:prstGeom prst="notchedRightArrow">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solidFill>
                <a:prstClr val="white"/>
              </a:solidFill>
            </a:endParaRPr>
          </a:p>
        </p:txBody>
      </p:sp>
      <p:sp>
        <p:nvSpPr>
          <p:cNvPr id="4" name="Content Placeholder 3"/>
          <p:cNvSpPr>
            <a:spLocks noGrp="1"/>
          </p:cNvSpPr>
          <p:nvPr>
            <p:ph idx="1"/>
          </p:nvPr>
        </p:nvSpPr>
        <p:spPr>
          <a:xfrm>
            <a:off x="214282" y="1988840"/>
            <a:ext cx="8643998" cy="4536504"/>
          </a:xfrm>
        </p:spPr>
        <p:txBody>
          <a:bodyPr>
            <a:normAutofit fontScale="85000" lnSpcReduction="20000"/>
          </a:bodyPr>
          <a:lstStyle/>
          <a:p>
            <a:pPr algn="justLow" rtl="0">
              <a:lnSpc>
                <a:spcPct val="150000"/>
              </a:lnSpc>
            </a:pPr>
            <a:r>
              <a:rPr lang="en-US" sz="3200" dirty="0">
                <a:latin typeface="Times New Roman"/>
                <a:ea typeface="Times New Roman"/>
                <a:cs typeface="Arial"/>
              </a:rPr>
              <a:t>Most maternal deaths </a:t>
            </a:r>
            <a:r>
              <a:rPr lang="en-US" sz="3200" b="1" u="sng" dirty="0">
                <a:solidFill>
                  <a:srgbClr val="FF0000"/>
                </a:solidFill>
                <a:latin typeface="Times New Roman"/>
                <a:ea typeface="Times New Roman"/>
                <a:cs typeface="Arial"/>
              </a:rPr>
              <a:t>are avoidable</a:t>
            </a:r>
            <a:r>
              <a:rPr lang="en-US" sz="3200" dirty="0">
                <a:latin typeface="Times New Roman"/>
                <a:ea typeface="Times New Roman"/>
                <a:cs typeface="Arial"/>
              </a:rPr>
              <a:t>, as the health-care solutions to prevent or manage complications are well known. All women need access to antenatal care in pregnancy, skilled care during childbirth, and care and support in the weeks after childbirth. It is particularly important that all births are attended by skilled health professionals, as timely management and treatment can make the difference between life and death.</a:t>
            </a:r>
            <a:endParaRPr lang="en-US" sz="2400" dirty="0">
              <a:effectLst/>
              <a:latin typeface="Calibri"/>
              <a:ea typeface="Calibri"/>
              <a:cs typeface="Arial"/>
            </a:endParaRPr>
          </a:p>
        </p:txBody>
      </p:sp>
      <p:sp>
        <p:nvSpPr>
          <p:cNvPr id="3" name="Title 2"/>
          <p:cNvSpPr>
            <a:spLocks noGrp="1"/>
          </p:cNvSpPr>
          <p:nvPr>
            <p:ph type="title"/>
          </p:nvPr>
        </p:nvSpPr>
        <p:spPr>
          <a:xfrm>
            <a:off x="683568" y="476672"/>
            <a:ext cx="8003232" cy="1008112"/>
          </a:xfrm>
        </p:spPr>
        <p:txBody>
          <a:bodyPr>
            <a:noAutofit/>
          </a:bodyPr>
          <a:lstStyle/>
          <a:p>
            <a:pPr algn="justLow" rtl="0">
              <a:lnSpc>
                <a:spcPct val="150000"/>
              </a:lnSpc>
              <a:spcAft>
                <a:spcPts val="0"/>
              </a:spcAft>
            </a:pPr>
            <a:r>
              <a:rPr lang="en-US" sz="2800" dirty="0">
                <a:solidFill>
                  <a:srgbClr val="FF0000"/>
                </a:solidFill>
                <a:effectLst/>
                <a:latin typeface="Times New Roman"/>
                <a:ea typeface="Times New Roman"/>
                <a:cs typeface="Arial"/>
              </a:rPr>
              <a:t>Measures to reducing or avoiding maternal deaths:</a:t>
            </a:r>
            <a:endParaRPr lang="en-US" sz="2800" dirty="0">
              <a:solidFill>
                <a:srgbClr val="FF0000"/>
              </a:solidFill>
              <a:effectLst/>
              <a:latin typeface="Calibri"/>
              <a:ea typeface="Calibri"/>
              <a:cs typeface="Arial"/>
            </a:endParaRPr>
          </a:p>
        </p:txBody>
      </p:sp>
    </p:spTree>
    <p:extLst>
      <p:ext uri="{BB962C8B-B14F-4D97-AF65-F5344CB8AC3E}">
        <p14:creationId xmlns:p14="http://schemas.microsoft.com/office/powerpoint/2010/main" val="145904140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otched Right Arrow 4"/>
          <p:cNvSpPr/>
          <p:nvPr/>
        </p:nvSpPr>
        <p:spPr>
          <a:xfrm>
            <a:off x="214282" y="0"/>
            <a:ext cx="8822214" cy="2204864"/>
          </a:xfrm>
          <a:prstGeom prst="notchedRightArrow">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solidFill>
                <a:prstClr val="white"/>
              </a:solidFill>
            </a:endParaRPr>
          </a:p>
        </p:txBody>
      </p:sp>
      <p:sp>
        <p:nvSpPr>
          <p:cNvPr id="4" name="Content Placeholder 3"/>
          <p:cNvSpPr>
            <a:spLocks noGrp="1"/>
          </p:cNvSpPr>
          <p:nvPr>
            <p:ph idx="1"/>
          </p:nvPr>
        </p:nvSpPr>
        <p:spPr>
          <a:xfrm>
            <a:off x="214282" y="1988840"/>
            <a:ext cx="8643998" cy="4536504"/>
          </a:xfrm>
        </p:spPr>
        <p:txBody>
          <a:bodyPr>
            <a:normAutofit/>
          </a:bodyPr>
          <a:lstStyle/>
          <a:p>
            <a:pPr marL="109728" indent="0" algn="justLow" rtl="0">
              <a:lnSpc>
                <a:spcPct val="150000"/>
              </a:lnSpc>
              <a:buNone/>
            </a:pPr>
            <a:r>
              <a:rPr lang="en-US" sz="3200" b="1" u="sng" dirty="0" smtClean="0">
                <a:solidFill>
                  <a:srgbClr val="C00000"/>
                </a:solidFill>
                <a:latin typeface="Times New Roman"/>
                <a:ea typeface="Times New Roman"/>
                <a:cs typeface="Arial"/>
              </a:rPr>
              <a:t>During </a:t>
            </a:r>
            <a:r>
              <a:rPr lang="en-US" sz="3200" b="1" u="sng" dirty="0">
                <a:solidFill>
                  <a:srgbClr val="C00000"/>
                </a:solidFill>
                <a:latin typeface="Times New Roman"/>
                <a:ea typeface="Times New Roman"/>
                <a:cs typeface="Arial"/>
              </a:rPr>
              <a:t>premarital care</a:t>
            </a:r>
            <a:r>
              <a:rPr lang="en-US" sz="3200" b="1" u="sng" dirty="0" smtClean="0">
                <a:solidFill>
                  <a:srgbClr val="C00000"/>
                </a:solidFill>
                <a:latin typeface="Times New Roman"/>
                <a:ea typeface="Times New Roman"/>
                <a:cs typeface="Arial"/>
              </a:rPr>
              <a:t>:</a:t>
            </a:r>
          </a:p>
          <a:p>
            <a:pPr marL="342900" lvl="0" indent="-342900" algn="justLow" rtl="0">
              <a:lnSpc>
                <a:spcPct val="150000"/>
              </a:lnSpc>
              <a:buFont typeface="Symbol"/>
              <a:buChar char=""/>
              <a:tabLst>
                <a:tab pos="342900" algn="l"/>
              </a:tabLst>
            </a:pPr>
            <a:r>
              <a:rPr lang="en-US" sz="2800" dirty="0">
                <a:latin typeface="Times New Roman"/>
                <a:ea typeface="Times New Roman"/>
                <a:cs typeface="Arial"/>
              </a:rPr>
              <a:t>Access to adolescent reproductive health education and services.</a:t>
            </a:r>
            <a:endParaRPr lang="en-US" sz="2800" dirty="0">
              <a:latin typeface="Calibri"/>
              <a:ea typeface="Calibri"/>
              <a:cs typeface="Arial"/>
            </a:endParaRPr>
          </a:p>
          <a:p>
            <a:pPr marL="109728" indent="0" algn="justLow" rtl="0">
              <a:lnSpc>
                <a:spcPct val="150000"/>
              </a:lnSpc>
              <a:buNone/>
            </a:pPr>
            <a:r>
              <a:rPr lang="en-US" sz="3200" b="1" u="sng" dirty="0">
                <a:solidFill>
                  <a:srgbClr val="C00000"/>
                </a:solidFill>
                <a:latin typeface="Times New Roman"/>
                <a:ea typeface="Times New Roman"/>
                <a:cs typeface="Arial"/>
              </a:rPr>
              <a:t>During antenatal care:</a:t>
            </a:r>
          </a:p>
          <a:p>
            <a:pPr marL="342900" lvl="0" indent="-342900" algn="justLow" rtl="0">
              <a:lnSpc>
                <a:spcPct val="150000"/>
              </a:lnSpc>
              <a:buFont typeface="Symbol"/>
              <a:buChar char=""/>
              <a:tabLst>
                <a:tab pos="342900" algn="l"/>
              </a:tabLst>
            </a:pPr>
            <a:r>
              <a:rPr lang="en-US" sz="2800" dirty="0">
                <a:latin typeface="Times New Roman"/>
                <a:ea typeface="Times New Roman"/>
                <a:cs typeface="Arial"/>
              </a:rPr>
              <a:t>Access to evidence –based antenatal care&amp; counseli</a:t>
            </a:r>
            <a:r>
              <a:rPr lang="en-US" sz="2400" dirty="0">
                <a:latin typeface="Times New Roman"/>
                <a:ea typeface="Times New Roman"/>
                <a:cs typeface="Arial"/>
              </a:rPr>
              <a:t>ng.</a:t>
            </a:r>
            <a:endParaRPr lang="en-US" sz="1800" dirty="0">
              <a:latin typeface="Calibri"/>
              <a:ea typeface="Calibri"/>
              <a:cs typeface="Arial"/>
            </a:endParaRPr>
          </a:p>
          <a:p>
            <a:pPr marL="342900" lvl="0" indent="-342900" algn="justLow" rtl="0">
              <a:lnSpc>
                <a:spcPct val="150000"/>
              </a:lnSpc>
              <a:buFont typeface="Symbol"/>
              <a:buChar char=""/>
              <a:tabLst>
                <a:tab pos="342900" algn="l"/>
              </a:tabLst>
            </a:pPr>
            <a:r>
              <a:rPr lang="en-US" sz="2400" dirty="0">
                <a:latin typeface="Times New Roman"/>
                <a:ea typeface="Times New Roman"/>
                <a:cs typeface="Arial"/>
              </a:rPr>
              <a:t>Nutritional advice and supplement (iron, vitamins</a:t>
            </a:r>
            <a:r>
              <a:rPr lang="en-US" sz="2400" dirty="0" smtClean="0">
                <a:latin typeface="Times New Roman"/>
                <a:ea typeface="Times New Roman"/>
                <a:cs typeface="Arial"/>
              </a:rPr>
              <a:t>).</a:t>
            </a:r>
            <a:endParaRPr lang="en-US" sz="1800" dirty="0">
              <a:latin typeface="Calibri"/>
              <a:ea typeface="Calibri"/>
              <a:cs typeface="Arial"/>
            </a:endParaRPr>
          </a:p>
        </p:txBody>
      </p:sp>
      <p:sp>
        <p:nvSpPr>
          <p:cNvPr id="3" name="Title 2"/>
          <p:cNvSpPr>
            <a:spLocks noGrp="1"/>
          </p:cNvSpPr>
          <p:nvPr>
            <p:ph type="title"/>
          </p:nvPr>
        </p:nvSpPr>
        <p:spPr>
          <a:xfrm>
            <a:off x="539552" y="476672"/>
            <a:ext cx="8147248" cy="1224136"/>
          </a:xfrm>
        </p:spPr>
        <p:txBody>
          <a:bodyPr>
            <a:noAutofit/>
          </a:bodyPr>
          <a:lstStyle/>
          <a:p>
            <a:pPr algn="r" rtl="0">
              <a:lnSpc>
                <a:spcPct val="150000"/>
              </a:lnSpc>
              <a:spcAft>
                <a:spcPts val="0"/>
              </a:spcAft>
            </a:pPr>
            <a:r>
              <a:rPr lang="en-US" sz="2800" dirty="0">
                <a:solidFill>
                  <a:srgbClr val="FF0000"/>
                </a:solidFill>
                <a:effectLst/>
                <a:latin typeface="Times New Roman"/>
                <a:ea typeface="Times New Roman"/>
                <a:cs typeface="Arial"/>
              </a:rPr>
              <a:t>Measures to reducing or avoiding maternal deaths</a:t>
            </a:r>
            <a:r>
              <a:rPr lang="en-US" sz="2800" dirty="0" smtClean="0">
                <a:solidFill>
                  <a:srgbClr val="FF0000"/>
                </a:solidFill>
                <a:effectLst/>
                <a:latin typeface="Times New Roman"/>
                <a:ea typeface="Times New Roman"/>
                <a:cs typeface="Arial"/>
              </a:rPr>
              <a:t>: </a:t>
            </a:r>
            <a:r>
              <a:rPr lang="en-US" sz="2000" dirty="0" smtClean="0">
                <a:solidFill>
                  <a:srgbClr val="FF0000"/>
                </a:solidFill>
                <a:effectLst/>
                <a:latin typeface="Times New Roman"/>
                <a:ea typeface="Times New Roman"/>
                <a:cs typeface="Arial"/>
              </a:rPr>
              <a:t>cont.</a:t>
            </a:r>
            <a:endParaRPr lang="en-US" sz="2000" dirty="0">
              <a:solidFill>
                <a:srgbClr val="FF0000"/>
              </a:solidFill>
              <a:effectLst/>
              <a:latin typeface="Calibri"/>
              <a:ea typeface="Calibri"/>
              <a:cs typeface="Arial"/>
            </a:endParaRPr>
          </a:p>
        </p:txBody>
      </p:sp>
    </p:spTree>
    <p:extLst>
      <p:ext uri="{BB962C8B-B14F-4D97-AF65-F5344CB8AC3E}">
        <p14:creationId xmlns:p14="http://schemas.microsoft.com/office/powerpoint/2010/main" val="52450800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otched Right Arrow 4"/>
          <p:cNvSpPr/>
          <p:nvPr/>
        </p:nvSpPr>
        <p:spPr>
          <a:xfrm>
            <a:off x="214282" y="0"/>
            <a:ext cx="8822214" cy="2204864"/>
          </a:xfrm>
          <a:prstGeom prst="notchedRightArrow">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solidFill>
                <a:prstClr val="white"/>
              </a:solidFill>
            </a:endParaRPr>
          </a:p>
        </p:txBody>
      </p:sp>
      <p:sp>
        <p:nvSpPr>
          <p:cNvPr id="4" name="Content Placeholder 3"/>
          <p:cNvSpPr>
            <a:spLocks noGrp="1"/>
          </p:cNvSpPr>
          <p:nvPr>
            <p:ph idx="1"/>
          </p:nvPr>
        </p:nvSpPr>
        <p:spPr>
          <a:xfrm>
            <a:off x="214282" y="1988840"/>
            <a:ext cx="8643998" cy="4536504"/>
          </a:xfrm>
        </p:spPr>
        <p:txBody>
          <a:bodyPr>
            <a:normAutofit lnSpcReduction="10000"/>
          </a:bodyPr>
          <a:lstStyle/>
          <a:p>
            <a:pPr algn="justLow" rtl="0">
              <a:lnSpc>
                <a:spcPct val="150000"/>
              </a:lnSpc>
            </a:pPr>
            <a:r>
              <a:rPr lang="en-US" sz="2800" dirty="0" smtClean="0">
                <a:latin typeface="Times New Roman"/>
                <a:ea typeface="Times New Roman"/>
                <a:cs typeface="Arial"/>
              </a:rPr>
              <a:t>Blood </a:t>
            </a:r>
            <a:r>
              <a:rPr lang="en-US" sz="2800" dirty="0">
                <a:latin typeface="Times New Roman"/>
                <a:ea typeface="Times New Roman"/>
                <a:cs typeface="Arial"/>
              </a:rPr>
              <a:t>pressure screening.</a:t>
            </a:r>
            <a:r>
              <a:rPr lang="en-US" sz="2800" b="1" dirty="0">
                <a:latin typeface="Times New Roman"/>
                <a:ea typeface="Times New Roman"/>
                <a:cs typeface="Arial"/>
              </a:rPr>
              <a:t> </a:t>
            </a:r>
            <a:r>
              <a:rPr lang="en-US" sz="2800" dirty="0">
                <a:latin typeface="Times New Roman"/>
                <a:ea typeface="Times New Roman"/>
                <a:cs typeface="Arial"/>
              </a:rPr>
              <a:t>Pre-</a:t>
            </a:r>
            <a:r>
              <a:rPr lang="en-US" sz="2800" dirty="0" err="1">
                <a:latin typeface="Times New Roman"/>
                <a:ea typeface="Times New Roman"/>
                <a:cs typeface="Arial"/>
              </a:rPr>
              <a:t>eclampsia</a:t>
            </a:r>
            <a:r>
              <a:rPr lang="en-US" sz="2800" dirty="0">
                <a:latin typeface="Times New Roman"/>
                <a:ea typeface="Times New Roman"/>
                <a:cs typeface="Arial"/>
              </a:rPr>
              <a:t> should be detected and appropriately managed before the onset of </a:t>
            </a:r>
            <a:r>
              <a:rPr lang="en-US" sz="2800" dirty="0" smtClean="0">
                <a:latin typeface="Times New Roman"/>
                <a:ea typeface="Times New Roman"/>
                <a:cs typeface="Arial"/>
              </a:rPr>
              <a:t>convulsions</a:t>
            </a:r>
          </a:p>
          <a:p>
            <a:pPr marL="342900" lvl="0" indent="-342900" algn="justLow" rtl="0">
              <a:lnSpc>
                <a:spcPct val="150000"/>
              </a:lnSpc>
              <a:buClr>
                <a:srgbClr val="2DA2BF"/>
              </a:buClr>
              <a:buFont typeface="Symbol"/>
              <a:buChar char=""/>
              <a:tabLst>
                <a:tab pos="342900" algn="l"/>
              </a:tabLst>
            </a:pPr>
            <a:r>
              <a:rPr lang="en-US" sz="2800" dirty="0">
                <a:solidFill>
                  <a:prstClr val="black"/>
                </a:solidFill>
                <a:latin typeface="Times New Roman"/>
                <a:ea typeface="Times New Roman"/>
                <a:cs typeface="Arial"/>
              </a:rPr>
              <a:t>Preparation of birth preparedness including preparing for emergencies.</a:t>
            </a:r>
            <a:endParaRPr lang="en-US" sz="2800" dirty="0">
              <a:solidFill>
                <a:prstClr val="black"/>
              </a:solidFill>
              <a:latin typeface="Calibri"/>
              <a:ea typeface="Calibri"/>
              <a:cs typeface="Arial"/>
            </a:endParaRPr>
          </a:p>
          <a:p>
            <a:pPr marL="342900" lvl="0" indent="-342900" algn="justLow" rtl="0">
              <a:lnSpc>
                <a:spcPct val="150000"/>
              </a:lnSpc>
              <a:buClr>
                <a:srgbClr val="2DA2BF"/>
              </a:buClr>
              <a:buFont typeface="Symbol"/>
              <a:buChar char=""/>
              <a:tabLst>
                <a:tab pos="342900" algn="l"/>
              </a:tabLst>
            </a:pPr>
            <a:r>
              <a:rPr lang="en-US" sz="2800" dirty="0">
                <a:solidFill>
                  <a:prstClr val="black"/>
                </a:solidFill>
                <a:latin typeface="Times New Roman"/>
                <a:ea typeface="Times New Roman"/>
                <a:cs typeface="Arial"/>
              </a:rPr>
              <a:t>Screening for sexually transmitted infections and other infections.</a:t>
            </a:r>
            <a:endParaRPr lang="en-US" sz="2800" dirty="0">
              <a:solidFill>
                <a:prstClr val="black"/>
              </a:solidFill>
              <a:latin typeface="Calibri"/>
              <a:ea typeface="Calibri"/>
              <a:cs typeface="Arial"/>
            </a:endParaRPr>
          </a:p>
          <a:p>
            <a:pPr algn="justLow" rtl="0">
              <a:lnSpc>
                <a:spcPct val="150000"/>
              </a:lnSpc>
            </a:pPr>
            <a:endParaRPr lang="en-US" sz="2400" dirty="0">
              <a:effectLst/>
              <a:latin typeface="Calibri"/>
              <a:ea typeface="Calibri"/>
              <a:cs typeface="Arial"/>
            </a:endParaRPr>
          </a:p>
        </p:txBody>
      </p:sp>
      <p:sp>
        <p:nvSpPr>
          <p:cNvPr id="3" name="Title 2"/>
          <p:cNvSpPr>
            <a:spLocks noGrp="1"/>
          </p:cNvSpPr>
          <p:nvPr>
            <p:ph type="title"/>
          </p:nvPr>
        </p:nvSpPr>
        <p:spPr>
          <a:xfrm>
            <a:off x="539552" y="476672"/>
            <a:ext cx="8147248" cy="1224136"/>
          </a:xfrm>
        </p:spPr>
        <p:txBody>
          <a:bodyPr>
            <a:noAutofit/>
          </a:bodyPr>
          <a:lstStyle/>
          <a:p>
            <a:pPr algn="r" rtl="0">
              <a:lnSpc>
                <a:spcPct val="150000"/>
              </a:lnSpc>
              <a:spcAft>
                <a:spcPts val="0"/>
              </a:spcAft>
            </a:pPr>
            <a:r>
              <a:rPr lang="en-US" sz="2800" dirty="0">
                <a:solidFill>
                  <a:srgbClr val="FF0000"/>
                </a:solidFill>
                <a:effectLst/>
                <a:latin typeface="Times New Roman"/>
                <a:ea typeface="Times New Roman"/>
                <a:cs typeface="Arial"/>
              </a:rPr>
              <a:t>Measures to reducing or avoiding maternal deaths</a:t>
            </a:r>
            <a:r>
              <a:rPr lang="en-US" sz="2800" dirty="0" smtClean="0">
                <a:solidFill>
                  <a:srgbClr val="FF0000"/>
                </a:solidFill>
                <a:effectLst/>
                <a:latin typeface="Times New Roman"/>
                <a:ea typeface="Times New Roman"/>
                <a:cs typeface="Arial"/>
              </a:rPr>
              <a:t>: </a:t>
            </a:r>
            <a:r>
              <a:rPr lang="en-US" sz="2000" dirty="0" smtClean="0">
                <a:solidFill>
                  <a:srgbClr val="FF0000"/>
                </a:solidFill>
                <a:effectLst/>
                <a:latin typeface="Times New Roman"/>
                <a:ea typeface="Times New Roman"/>
                <a:cs typeface="Arial"/>
              </a:rPr>
              <a:t>cont.</a:t>
            </a:r>
            <a:endParaRPr lang="en-US" sz="2000" dirty="0">
              <a:solidFill>
                <a:srgbClr val="FF0000"/>
              </a:solidFill>
              <a:effectLst/>
              <a:latin typeface="Calibri"/>
              <a:ea typeface="Calibri"/>
              <a:cs typeface="Arial"/>
            </a:endParaRPr>
          </a:p>
        </p:txBody>
      </p:sp>
    </p:spTree>
    <p:extLst>
      <p:ext uri="{BB962C8B-B14F-4D97-AF65-F5344CB8AC3E}">
        <p14:creationId xmlns:p14="http://schemas.microsoft.com/office/powerpoint/2010/main" val="18947450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otched Right Arrow 4"/>
          <p:cNvSpPr/>
          <p:nvPr/>
        </p:nvSpPr>
        <p:spPr>
          <a:xfrm>
            <a:off x="214282" y="0"/>
            <a:ext cx="8822214" cy="2060848"/>
          </a:xfrm>
          <a:prstGeom prst="notchedRightArrow">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solidFill>
                <a:prstClr val="white"/>
              </a:solidFill>
            </a:endParaRPr>
          </a:p>
        </p:txBody>
      </p:sp>
      <p:sp>
        <p:nvSpPr>
          <p:cNvPr id="4" name="Content Placeholder 3"/>
          <p:cNvSpPr>
            <a:spLocks noGrp="1"/>
          </p:cNvSpPr>
          <p:nvPr>
            <p:ph idx="1"/>
          </p:nvPr>
        </p:nvSpPr>
        <p:spPr>
          <a:xfrm>
            <a:off x="214282" y="1844824"/>
            <a:ext cx="8643998" cy="4464496"/>
          </a:xfrm>
        </p:spPr>
        <p:txBody>
          <a:bodyPr>
            <a:normAutofit fontScale="92500"/>
          </a:bodyPr>
          <a:lstStyle/>
          <a:p>
            <a:pPr marL="342900" lvl="0" indent="-342900" algn="justLow" rtl="0">
              <a:lnSpc>
                <a:spcPct val="150000"/>
              </a:lnSpc>
              <a:buFont typeface="Symbol"/>
              <a:buChar char=""/>
              <a:tabLst>
                <a:tab pos="342900" algn="l"/>
              </a:tabLst>
            </a:pPr>
            <a:r>
              <a:rPr lang="en-US" sz="3200" dirty="0" smtClean="0">
                <a:latin typeface="Times New Roman"/>
                <a:ea typeface="Times New Roman"/>
                <a:cs typeface="Arial"/>
              </a:rPr>
              <a:t>Diagnosis </a:t>
            </a:r>
            <a:r>
              <a:rPr lang="en-US" sz="3200" dirty="0">
                <a:latin typeface="Times New Roman"/>
                <a:ea typeface="Times New Roman"/>
                <a:cs typeface="Arial"/>
              </a:rPr>
              <a:t>and treatment of urinary tract infection.</a:t>
            </a:r>
            <a:endParaRPr lang="en-US" sz="2400" dirty="0">
              <a:latin typeface="Calibri"/>
              <a:ea typeface="Calibri"/>
              <a:cs typeface="Arial"/>
            </a:endParaRPr>
          </a:p>
          <a:p>
            <a:pPr marL="342900" lvl="0" indent="-342900" algn="justLow" rtl="0">
              <a:lnSpc>
                <a:spcPct val="150000"/>
              </a:lnSpc>
              <a:buFont typeface="Symbol"/>
              <a:buChar char=""/>
              <a:tabLst>
                <a:tab pos="342900" algn="l"/>
              </a:tabLst>
            </a:pPr>
            <a:r>
              <a:rPr lang="en-US" sz="3200" dirty="0" err="1">
                <a:latin typeface="Times New Roman"/>
                <a:ea typeface="Times New Roman"/>
                <a:cs typeface="Arial"/>
              </a:rPr>
              <a:t>Tetanous</a:t>
            </a:r>
            <a:r>
              <a:rPr lang="en-US" sz="3200" dirty="0">
                <a:latin typeface="Times New Roman"/>
                <a:ea typeface="Times New Roman"/>
                <a:cs typeface="Arial"/>
              </a:rPr>
              <a:t> toxoid administration.</a:t>
            </a:r>
            <a:endParaRPr lang="en-US" sz="2400" dirty="0">
              <a:latin typeface="Calibri"/>
              <a:ea typeface="Calibri"/>
              <a:cs typeface="Arial"/>
            </a:endParaRPr>
          </a:p>
          <a:p>
            <a:pPr marL="342900" lvl="0" indent="-342900" algn="justLow" rtl="0">
              <a:lnSpc>
                <a:spcPct val="150000"/>
              </a:lnSpc>
              <a:buFont typeface="Symbol"/>
              <a:buChar char=""/>
              <a:tabLst>
                <a:tab pos="342900" algn="l"/>
              </a:tabLst>
            </a:pPr>
            <a:r>
              <a:rPr lang="en-US" sz="3200" dirty="0">
                <a:latin typeface="Times New Roman"/>
                <a:ea typeface="Times New Roman"/>
                <a:cs typeface="Arial"/>
              </a:rPr>
              <a:t>Access to preventive therapy in pregnancy(malaria).</a:t>
            </a:r>
            <a:endParaRPr lang="en-US" sz="2400" dirty="0">
              <a:latin typeface="Calibri"/>
              <a:ea typeface="Calibri"/>
              <a:cs typeface="Arial"/>
            </a:endParaRPr>
          </a:p>
          <a:p>
            <a:pPr marL="342900" lvl="0" indent="-342900" algn="justLow" rtl="0">
              <a:lnSpc>
                <a:spcPct val="150000"/>
              </a:lnSpc>
              <a:buFont typeface="Symbol"/>
              <a:buChar char=""/>
              <a:tabLst>
                <a:tab pos="342900" algn="l"/>
              </a:tabLst>
            </a:pPr>
            <a:r>
              <a:rPr lang="en-US" sz="3200" dirty="0">
                <a:latin typeface="Times New Roman"/>
                <a:ea typeface="Times New Roman"/>
                <a:cs typeface="Arial"/>
              </a:rPr>
              <a:t>Access to safe abortion.</a:t>
            </a:r>
            <a:endParaRPr lang="en-US" sz="2400" dirty="0">
              <a:latin typeface="Calibri"/>
              <a:ea typeface="Calibri"/>
              <a:cs typeface="Arial"/>
            </a:endParaRPr>
          </a:p>
          <a:p>
            <a:pPr marL="342900" lvl="0" indent="-342900" algn="justLow" rtl="0">
              <a:lnSpc>
                <a:spcPct val="150000"/>
              </a:lnSpc>
              <a:buFont typeface="Symbol"/>
              <a:buChar char=""/>
              <a:tabLst>
                <a:tab pos="342900" algn="l"/>
              </a:tabLst>
            </a:pPr>
            <a:r>
              <a:rPr lang="en-US" sz="3200" dirty="0">
                <a:latin typeface="Times New Roman"/>
                <a:ea typeface="Times New Roman"/>
                <a:cs typeface="Arial"/>
              </a:rPr>
              <a:t>Access to skilled assistance and delivery.</a:t>
            </a:r>
            <a:endParaRPr lang="en-US" sz="2400" dirty="0">
              <a:latin typeface="Calibri"/>
              <a:ea typeface="Calibri"/>
              <a:cs typeface="Arial"/>
            </a:endParaRPr>
          </a:p>
          <a:p>
            <a:pPr marL="342900" lvl="0" indent="-342900" algn="justLow" rtl="0">
              <a:lnSpc>
                <a:spcPct val="150000"/>
              </a:lnSpc>
              <a:buFont typeface="Symbol"/>
              <a:buChar char=""/>
              <a:tabLst>
                <a:tab pos="342900" algn="l"/>
              </a:tabLst>
            </a:pPr>
            <a:r>
              <a:rPr lang="en-US" sz="3200" dirty="0">
                <a:latin typeface="Times New Roman"/>
                <a:ea typeface="Times New Roman"/>
                <a:cs typeface="Arial"/>
              </a:rPr>
              <a:t>Access to care of obstetric complications.</a:t>
            </a:r>
            <a:endParaRPr lang="en-US" sz="2400" dirty="0">
              <a:effectLst/>
              <a:latin typeface="Calibri"/>
              <a:ea typeface="Calibri"/>
              <a:cs typeface="Arial"/>
            </a:endParaRPr>
          </a:p>
        </p:txBody>
      </p:sp>
      <p:sp>
        <p:nvSpPr>
          <p:cNvPr id="3" name="Title 2"/>
          <p:cNvSpPr>
            <a:spLocks noGrp="1"/>
          </p:cNvSpPr>
          <p:nvPr>
            <p:ph type="title"/>
          </p:nvPr>
        </p:nvSpPr>
        <p:spPr>
          <a:xfrm>
            <a:off x="683568" y="476672"/>
            <a:ext cx="8003232" cy="1008112"/>
          </a:xfrm>
        </p:spPr>
        <p:txBody>
          <a:bodyPr>
            <a:noAutofit/>
          </a:bodyPr>
          <a:lstStyle/>
          <a:p>
            <a:pPr algn="r" rtl="0">
              <a:lnSpc>
                <a:spcPct val="150000"/>
              </a:lnSpc>
              <a:spcAft>
                <a:spcPts val="0"/>
              </a:spcAft>
            </a:pPr>
            <a:r>
              <a:rPr lang="en-US" sz="2800" dirty="0">
                <a:solidFill>
                  <a:srgbClr val="FF0000"/>
                </a:solidFill>
                <a:effectLst/>
                <a:latin typeface="Times New Roman"/>
                <a:ea typeface="Times New Roman"/>
                <a:cs typeface="Arial"/>
              </a:rPr>
              <a:t>Measures to reducing or avoiding maternal deaths</a:t>
            </a:r>
            <a:r>
              <a:rPr lang="en-US" sz="2800" dirty="0" smtClean="0">
                <a:solidFill>
                  <a:srgbClr val="FF0000"/>
                </a:solidFill>
                <a:effectLst/>
                <a:latin typeface="Times New Roman"/>
                <a:ea typeface="Times New Roman"/>
                <a:cs typeface="Arial"/>
              </a:rPr>
              <a:t>: </a:t>
            </a:r>
            <a:r>
              <a:rPr lang="en-US" sz="2000" dirty="0" smtClean="0">
                <a:solidFill>
                  <a:srgbClr val="FF0000"/>
                </a:solidFill>
                <a:effectLst/>
                <a:latin typeface="Times New Roman"/>
                <a:ea typeface="Times New Roman"/>
                <a:cs typeface="Arial"/>
              </a:rPr>
              <a:t>cont.</a:t>
            </a:r>
            <a:endParaRPr lang="en-US" sz="2000" dirty="0">
              <a:solidFill>
                <a:srgbClr val="FF0000"/>
              </a:solidFill>
              <a:effectLst/>
              <a:latin typeface="Calibri"/>
              <a:ea typeface="Calibri"/>
              <a:cs typeface="Arial"/>
            </a:endParaRPr>
          </a:p>
        </p:txBody>
      </p:sp>
    </p:spTree>
    <p:extLst>
      <p:ext uri="{BB962C8B-B14F-4D97-AF65-F5344CB8AC3E}">
        <p14:creationId xmlns:p14="http://schemas.microsoft.com/office/powerpoint/2010/main" val="374547912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otched Right Arrow 4"/>
          <p:cNvSpPr/>
          <p:nvPr/>
        </p:nvSpPr>
        <p:spPr>
          <a:xfrm>
            <a:off x="214282" y="0"/>
            <a:ext cx="8822214" cy="2060848"/>
          </a:xfrm>
          <a:prstGeom prst="notchedRightArrow">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solidFill>
                <a:prstClr val="white"/>
              </a:solidFill>
            </a:endParaRPr>
          </a:p>
        </p:txBody>
      </p:sp>
      <p:sp>
        <p:nvSpPr>
          <p:cNvPr id="4" name="Content Placeholder 3"/>
          <p:cNvSpPr>
            <a:spLocks noGrp="1"/>
          </p:cNvSpPr>
          <p:nvPr>
            <p:ph idx="1"/>
          </p:nvPr>
        </p:nvSpPr>
        <p:spPr>
          <a:xfrm>
            <a:off x="214282" y="1700808"/>
            <a:ext cx="8643998" cy="4824536"/>
          </a:xfrm>
        </p:spPr>
        <p:txBody>
          <a:bodyPr>
            <a:normAutofit lnSpcReduction="10000"/>
          </a:bodyPr>
          <a:lstStyle/>
          <a:p>
            <a:pPr marL="109728" indent="0" algn="justLow" rtl="0">
              <a:lnSpc>
                <a:spcPct val="150000"/>
              </a:lnSpc>
              <a:buNone/>
            </a:pPr>
            <a:r>
              <a:rPr lang="en-US" sz="3200" b="1" u="sng" dirty="0">
                <a:solidFill>
                  <a:srgbClr val="C00000"/>
                </a:solidFill>
                <a:latin typeface="Times New Roman"/>
                <a:ea typeface="Times New Roman"/>
                <a:cs typeface="Arial"/>
              </a:rPr>
              <a:t>During </a:t>
            </a:r>
            <a:r>
              <a:rPr lang="en-US" sz="3200" b="1" u="sng" dirty="0" err="1">
                <a:solidFill>
                  <a:srgbClr val="C00000"/>
                </a:solidFill>
                <a:latin typeface="Times New Roman"/>
                <a:ea typeface="Times New Roman"/>
                <a:cs typeface="Arial"/>
              </a:rPr>
              <a:t>intrapartum</a:t>
            </a:r>
            <a:r>
              <a:rPr lang="en-US" sz="3200" b="1" u="sng" dirty="0">
                <a:solidFill>
                  <a:srgbClr val="C00000"/>
                </a:solidFill>
                <a:latin typeface="Times New Roman"/>
                <a:ea typeface="Times New Roman"/>
                <a:cs typeface="Arial"/>
              </a:rPr>
              <a:t> care</a:t>
            </a:r>
            <a:r>
              <a:rPr lang="en-US" sz="3200" b="1" u="sng" dirty="0" smtClean="0">
                <a:solidFill>
                  <a:srgbClr val="C00000"/>
                </a:solidFill>
                <a:latin typeface="Times New Roman"/>
                <a:ea typeface="Times New Roman"/>
                <a:cs typeface="Arial"/>
              </a:rPr>
              <a:t>:</a:t>
            </a:r>
          </a:p>
          <a:p>
            <a:pPr marL="342900" lvl="0" indent="-342900" algn="justLow" rtl="0">
              <a:lnSpc>
                <a:spcPct val="150000"/>
              </a:lnSpc>
              <a:buFont typeface="Symbol"/>
              <a:buChar char=""/>
              <a:tabLst>
                <a:tab pos="342900" algn="l"/>
              </a:tabLst>
            </a:pPr>
            <a:r>
              <a:rPr lang="en-US" sz="2800" dirty="0">
                <a:latin typeface="Times New Roman"/>
                <a:ea typeface="Times New Roman"/>
                <a:cs typeface="Arial"/>
              </a:rPr>
              <a:t>Basic tool to prevent maternal mortality during labor(</a:t>
            </a:r>
            <a:r>
              <a:rPr lang="en-US" sz="2800" dirty="0" err="1">
                <a:latin typeface="Times New Roman"/>
                <a:ea typeface="Times New Roman"/>
                <a:cs typeface="Arial"/>
              </a:rPr>
              <a:t>partograph</a:t>
            </a:r>
            <a:r>
              <a:rPr lang="en-US" sz="2800" dirty="0">
                <a:latin typeface="Times New Roman"/>
                <a:ea typeface="Times New Roman"/>
                <a:cs typeface="Arial"/>
              </a:rPr>
              <a:t>).</a:t>
            </a:r>
            <a:endParaRPr lang="en-US" sz="2800" dirty="0">
              <a:latin typeface="Calibri"/>
              <a:ea typeface="Calibri"/>
              <a:cs typeface="Arial"/>
            </a:endParaRPr>
          </a:p>
          <a:p>
            <a:pPr marL="342900" lvl="0" indent="-342900" algn="justLow" rtl="0">
              <a:lnSpc>
                <a:spcPct val="150000"/>
              </a:lnSpc>
              <a:buFont typeface="Symbol"/>
              <a:buChar char=""/>
              <a:tabLst>
                <a:tab pos="342900" algn="l"/>
              </a:tabLst>
            </a:pPr>
            <a:r>
              <a:rPr lang="en-US" sz="2800" dirty="0">
                <a:latin typeface="Times New Roman"/>
                <a:ea typeface="Times New Roman"/>
                <a:cs typeface="Arial"/>
              </a:rPr>
              <a:t>Accessibility of the referral system.</a:t>
            </a:r>
            <a:endParaRPr lang="en-US" sz="2800" dirty="0">
              <a:latin typeface="Calibri"/>
              <a:ea typeface="Calibri"/>
              <a:cs typeface="Arial"/>
            </a:endParaRPr>
          </a:p>
          <a:p>
            <a:pPr marL="342900" lvl="0" indent="-342900" algn="justLow" rtl="0">
              <a:lnSpc>
                <a:spcPct val="150000"/>
              </a:lnSpc>
              <a:buFont typeface="Symbol"/>
              <a:buChar char=""/>
              <a:tabLst>
                <a:tab pos="342900" algn="l"/>
              </a:tabLst>
            </a:pPr>
            <a:r>
              <a:rPr lang="en-US" sz="2800" dirty="0">
                <a:latin typeface="Times New Roman"/>
                <a:ea typeface="Times New Roman"/>
                <a:cs typeface="Arial"/>
              </a:rPr>
              <a:t>Blood bank.</a:t>
            </a:r>
            <a:endParaRPr lang="en-US" sz="2800" dirty="0">
              <a:latin typeface="Calibri"/>
              <a:ea typeface="Calibri"/>
              <a:cs typeface="Arial"/>
            </a:endParaRPr>
          </a:p>
          <a:p>
            <a:pPr marL="342900" lvl="0" indent="-342900" algn="justLow" rtl="0">
              <a:lnSpc>
                <a:spcPct val="150000"/>
              </a:lnSpc>
              <a:buFont typeface="Symbol"/>
              <a:buChar char=""/>
              <a:tabLst>
                <a:tab pos="342900" algn="l"/>
              </a:tabLst>
            </a:pPr>
            <a:r>
              <a:rPr lang="en-US" sz="2800" dirty="0">
                <a:latin typeface="Times New Roman"/>
                <a:ea typeface="Times New Roman"/>
                <a:cs typeface="Arial"/>
              </a:rPr>
              <a:t>Persistent of urgent medications.</a:t>
            </a:r>
            <a:endParaRPr lang="en-US" sz="2800" dirty="0">
              <a:latin typeface="Calibri"/>
              <a:ea typeface="Calibri"/>
              <a:cs typeface="Arial"/>
            </a:endParaRPr>
          </a:p>
          <a:p>
            <a:pPr marL="342900" lvl="0" indent="-342900" algn="justLow" rtl="0">
              <a:lnSpc>
                <a:spcPct val="150000"/>
              </a:lnSpc>
              <a:buFont typeface="Symbol"/>
              <a:buChar char=""/>
              <a:tabLst>
                <a:tab pos="342900" algn="l"/>
              </a:tabLst>
            </a:pPr>
            <a:r>
              <a:rPr lang="en-US" sz="2800" dirty="0">
                <a:latin typeface="Times New Roman"/>
                <a:ea typeface="Times New Roman"/>
                <a:cs typeface="Arial"/>
              </a:rPr>
              <a:t>Facilities of operating room</a:t>
            </a:r>
            <a:endParaRPr lang="en-US" sz="2800" dirty="0">
              <a:latin typeface="Calibri"/>
              <a:ea typeface="Calibri"/>
              <a:cs typeface="Arial"/>
            </a:endParaRPr>
          </a:p>
          <a:p>
            <a:pPr algn="justLow" rtl="0">
              <a:lnSpc>
                <a:spcPct val="150000"/>
              </a:lnSpc>
            </a:pPr>
            <a:endParaRPr lang="en-US" sz="2400" dirty="0">
              <a:effectLst/>
              <a:latin typeface="Calibri"/>
              <a:ea typeface="Calibri"/>
              <a:cs typeface="Arial"/>
            </a:endParaRPr>
          </a:p>
        </p:txBody>
      </p:sp>
      <p:sp>
        <p:nvSpPr>
          <p:cNvPr id="3" name="Title 2"/>
          <p:cNvSpPr>
            <a:spLocks noGrp="1"/>
          </p:cNvSpPr>
          <p:nvPr>
            <p:ph type="title"/>
          </p:nvPr>
        </p:nvSpPr>
        <p:spPr>
          <a:xfrm>
            <a:off x="683568" y="476672"/>
            <a:ext cx="8003232" cy="1008112"/>
          </a:xfrm>
        </p:spPr>
        <p:txBody>
          <a:bodyPr>
            <a:noAutofit/>
          </a:bodyPr>
          <a:lstStyle/>
          <a:p>
            <a:pPr algn="r" rtl="0">
              <a:lnSpc>
                <a:spcPct val="150000"/>
              </a:lnSpc>
              <a:spcAft>
                <a:spcPts val="0"/>
              </a:spcAft>
            </a:pPr>
            <a:r>
              <a:rPr lang="en-US" sz="2800" dirty="0">
                <a:solidFill>
                  <a:srgbClr val="FF0000"/>
                </a:solidFill>
                <a:effectLst/>
                <a:latin typeface="Times New Roman"/>
                <a:ea typeface="Times New Roman"/>
                <a:cs typeface="Arial"/>
              </a:rPr>
              <a:t>Measures to reducing or avoiding maternal </a:t>
            </a:r>
            <a:r>
              <a:rPr lang="en-US" sz="2800" dirty="0" smtClean="0">
                <a:solidFill>
                  <a:srgbClr val="FF0000"/>
                </a:solidFill>
                <a:effectLst/>
                <a:latin typeface="Times New Roman"/>
                <a:ea typeface="Times New Roman"/>
                <a:cs typeface="Arial"/>
              </a:rPr>
              <a:t>deaths: </a:t>
            </a:r>
            <a:r>
              <a:rPr lang="en-US" sz="2000" dirty="0" smtClean="0">
                <a:solidFill>
                  <a:srgbClr val="FF0000"/>
                </a:solidFill>
                <a:effectLst/>
                <a:latin typeface="Times New Roman"/>
                <a:ea typeface="Times New Roman"/>
                <a:cs typeface="Arial"/>
              </a:rPr>
              <a:t>cont</a:t>
            </a:r>
            <a:r>
              <a:rPr lang="en-US" sz="2000" dirty="0">
                <a:solidFill>
                  <a:srgbClr val="FF0000"/>
                </a:solidFill>
                <a:effectLst/>
                <a:latin typeface="Times New Roman"/>
                <a:ea typeface="Times New Roman"/>
                <a:cs typeface="Arial"/>
              </a:rPr>
              <a:t>.</a:t>
            </a:r>
            <a:endParaRPr lang="en-US" sz="2800" dirty="0">
              <a:solidFill>
                <a:srgbClr val="FF0000"/>
              </a:solidFill>
              <a:effectLst/>
              <a:latin typeface="Calibri"/>
              <a:ea typeface="Calibri"/>
              <a:cs typeface="Arial"/>
            </a:endParaRPr>
          </a:p>
        </p:txBody>
      </p:sp>
    </p:spTree>
    <p:extLst>
      <p:ext uri="{BB962C8B-B14F-4D97-AF65-F5344CB8AC3E}">
        <p14:creationId xmlns:p14="http://schemas.microsoft.com/office/powerpoint/2010/main" val="348211103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otched Right Arrow 4"/>
          <p:cNvSpPr/>
          <p:nvPr/>
        </p:nvSpPr>
        <p:spPr>
          <a:xfrm>
            <a:off x="214282" y="0"/>
            <a:ext cx="8822214" cy="2060848"/>
          </a:xfrm>
          <a:prstGeom prst="notchedRightArrow">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solidFill>
                <a:prstClr val="white"/>
              </a:solidFill>
            </a:endParaRPr>
          </a:p>
        </p:txBody>
      </p:sp>
      <p:sp>
        <p:nvSpPr>
          <p:cNvPr id="4" name="Content Placeholder 3"/>
          <p:cNvSpPr>
            <a:spLocks noGrp="1"/>
          </p:cNvSpPr>
          <p:nvPr>
            <p:ph idx="1"/>
          </p:nvPr>
        </p:nvSpPr>
        <p:spPr>
          <a:xfrm>
            <a:off x="214282" y="1700808"/>
            <a:ext cx="8643998" cy="4968552"/>
          </a:xfrm>
        </p:spPr>
        <p:txBody>
          <a:bodyPr>
            <a:normAutofit fontScale="92500"/>
          </a:bodyPr>
          <a:lstStyle/>
          <a:p>
            <a:pPr algn="justLow" rtl="0">
              <a:lnSpc>
                <a:spcPct val="150000"/>
              </a:lnSpc>
            </a:pPr>
            <a:r>
              <a:rPr lang="en-US" sz="3200" b="1" u="sng" dirty="0">
                <a:solidFill>
                  <a:srgbClr val="C00000"/>
                </a:solidFill>
                <a:latin typeface="Times New Roman"/>
                <a:ea typeface="Times New Roman"/>
                <a:cs typeface="Arial"/>
              </a:rPr>
              <a:t>During post natal care:</a:t>
            </a:r>
            <a:endParaRPr lang="en-US" sz="2400" dirty="0">
              <a:solidFill>
                <a:srgbClr val="C00000"/>
              </a:solidFill>
              <a:latin typeface="Calibri"/>
              <a:ea typeface="Calibri"/>
              <a:cs typeface="Arial"/>
            </a:endParaRPr>
          </a:p>
          <a:p>
            <a:pPr marL="342900" lvl="0" indent="-342900" algn="justLow" rtl="0">
              <a:lnSpc>
                <a:spcPct val="150000"/>
              </a:lnSpc>
              <a:buFont typeface="Symbol"/>
              <a:buChar char=""/>
              <a:tabLst>
                <a:tab pos="342900" algn="l"/>
              </a:tabLst>
            </a:pPr>
            <a:r>
              <a:rPr lang="en-US" sz="2800" dirty="0">
                <a:latin typeface="Times New Roman"/>
                <a:ea typeface="Times New Roman"/>
                <a:cs typeface="Arial"/>
              </a:rPr>
              <a:t>Access to post partum care.  </a:t>
            </a:r>
            <a:r>
              <a:rPr lang="en-US" sz="2800" b="1" dirty="0">
                <a:latin typeface="Times New Roman"/>
                <a:ea typeface="Times New Roman"/>
                <a:cs typeface="Arial"/>
              </a:rPr>
              <a:t>Severe bleeding</a:t>
            </a:r>
            <a:r>
              <a:rPr lang="en-US" sz="2800" dirty="0">
                <a:latin typeface="Times New Roman"/>
                <a:ea typeface="Times New Roman"/>
                <a:cs typeface="Arial"/>
              </a:rPr>
              <a:t> after birth can kill a healthy woman within two hours if she is unattended. Injecting oxytocin immediately after childbirth effectively reduces the risk of bleeding. </a:t>
            </a:r>
            <a:r>
              <a:rPr lang="en-US" sz="2800" b="1" dirty="0">
                <a:latin typeface="Times New Roman"/>
                <a:ea typeface="Times New Roman"/>
                <a:cs typeface="Arial"/>
              </a:rPr>
              <a:t>Infection</a:t>
            </a:r>
            <a:r>
              <a:rPr lang="en-US" sz="2800" dirty="0">
                <a:latin typeface="Times New Roman"/>
                <a:ea typeface="Times New Roman"/>
                <a:cs typeface="Arial"/>
              </a:rPr>
              <a:t> after childbirth can be eliminated if good hygiene is practiced and if early signs of infection are recognized and treated in a timely manner.</a:t>
            </a:r>
            <a:endParaRPr lang="en-US" sz="2800" dirty="0">
              <a:latin typeface="Calibri"/>
              <a:ea typeface="Calibri"/>
              <a:cs typeface="Arial"/>
            </a:endParaRPr>
          </a:p>
          <a:p>
            <a:pPr algn="justLow" rtl="0">
              <a:lnSpc>
                <a:spcPct val="150000"/>
              </a:lnSpc>
            </a:pPr>
            <a:endParaRPr lang="en-US" sz="2400" dirty="0">
              <a:effectLst/>
              <a:latin typeface="Calibri"/>
              <a:ea typeface="Calibri"/>
              <a:cs typeface="Arial"/>
            </a:endParaRPr>
          </a:p>
        </p:txBody>
      </p:sp>
      <p:sp>
        <p:nvSpPr>
          <p:cNvPr id="3" name="Title 2"/>
          <p:cNvSpPr>
            <a:spLocks noGrp="1"/>
          </p:cNvSpPr>
          <p:nvPr>
            <p:ph type="title"/>
          </p:nvPr>
        </p:nvSpPr>
        <p:spPr>
          <a:xfrm>
            <a:off x="683568" y="476672"/>
            <a:ext cx="8003232" cy="1008112"/>
          </a:xfrm>
        </p:spPr>
        <p:txBody>
          <a:bodyPr>
            <a:noAutofit/>
          </a:bodyPr>
          <a:lstStyle/>
          <a:p>
            <a:pPr algn="r" rtl="0">
              <a:lnSpc>
                <a:spcPct val="150000"/>
              </a:lnSpc>
              <a:spcAft>
                <a:spcPts val="0"/>
              </a:spcAft>
            </a:pPr>
            <a:r>
              <a:rPr lang="en-US" sz="2800" dirty="0">
                <a:solidFill>
                  <a:srgbClr val="FF0000"/>
                </a:solidFill>
                <a:effectLst/>
                <a:latin typeface="Times New Roman"/>
                <a:ea typeface="Times New Roman"/>
                <a:cs typeface="Arial"/>
              </a:rPr>
              <a:t>Measures to reducing or avoiding maternal </a:t>
            </a:r>
            <a:r>
              <a:rPr lang="en-US" sz="2800" dirty="0" smtClean="0">
                <a:solidFill>
                  <a:srgbClr val="FF0000"/>
                </a:solidFill>
                <a:effectLst/>
                <a:latin typeface="Times New Roman"/>
                <a:ea typeface="Times New Roman"/>
                <a:cs typeface="Arial"/>
              </a:rPr>
              <a:t>deaths: </a:t>
            </a:r>
            <a:r>
              <a:rPr lang="en-US" sz="2000" dirty="0" smtClean="0">
                <a:solidFill>
                  <a:srgbClr val="FF0000"/>
                </a:solidFill>
                <a:effectLst/>
                <a:latin typeface="Times New Roman"/>
                <a:ea typeface="Times New Roman"/>
                <a:cs typeface="Arial"/>
              </a:rPr>
              <a:t>cont</a:t>
            </a:r>
            <a:r>
              <a:rPr lang="en-US" sz="2000" dirty="0">
                <a:solidFill>
                  <a:srgbClr val="FF0000"/>
                </a:solidFill>
                <a:effectLst/>
                <a:latin typeface="Times New Roman"/>
                <a:ea typeface="Times New Roman"/>
                <a:cs typeface="Arial"/>
              </a:rPr>
              <a:t>.</a:t>
            </a:r>
            <a:endParaRPr lang="en-US" sz="2800" dirty="0">
              <a:solidFill>
                <a:srgbClr val="FF0000"/>
              </a:solidFill>
              <a:effectLst/>
              <a:latin typeface="Calibri"/>
              <a:ea typeface="Calibri"/>
              <a:cs typeface="Arial"/>
            </a:endParaRPr>
          </a:p>
        </p:txBody>
      </p:sp>
    </p:spTree>
    <p:extLst>
      <p:ext uri="{BB962C8B-B14F-4D97-AF65-F5344CB8AC3E}">
        <p14:creationId xmlns:p14="http://schemas.microsoft.com/office/powerpoint/2010/main" val="280245660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otched Right Arrow 4"/>
          <p:cNvSpPr/>
          <p:nvPr/>
        </p:nvSpPr>
        <p:spPr>
          <a:xfrm>
            <a:off x="214282" y="0"/>
            <a:ext cx="8822214" cy="2060848"/>
          </a:xfrm>
          <a:prstGeom prst="notchedRightArrow">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solidFill>
                <a:prstClr val="white"/>
              </a:solidFill>
            </a:endParaRPr>
          </a:p>
        </p:txBody>
      </p:sp>
      <p:sp>
        <p:nvSpPr>
          <p:cNvPr id="4" name="Content Placeholder 3"/>
          <p:cNvSpPr>
            <a:spLocks noGrp="1"/>
          </p:cNvSpPr>
          <p:nvPr>
            <p:ph idx="1"/>
          </p:nvPr>
        </p:nvSpPr>
        <p:spPr>
          <a:xfrm>
            <a:off x="214282" y="1988840"/>
            <a:ext cx="8643998" cy="4536504"/>
          </a:xfrm>
        </p:spPr>
        <p:txBody>
          <a:bodyPr>
            <a:normAutofit/>
          </a:bodyPr>
          <a:lstStyle/>
          <a:p>
            <a:pPr algn="justLow" rtl="0">
              <a:lnSpc>
                <a:spcPct val="150000"/>
              </a:lnSpc>
            </a:pPr>
            <a:r>
              <a:rPr lang="en-US" sz="3200" b="1" u="sng" dirty="0">
                <a:solidFill>
                  <a:srgbClr val="C00000"/>
                </a:solidFill>
                <a:latin typeface="Times New Roman"/>
                <a:ea typeface="Times New Roman"/>
                <a:cs typeface="Arial"/>
              </a:rPr>
              <a:t>During post natal care:</a:t>
            </a:r>
            <a:endParaRPr lang="en-US" sz="2400" dirty="0">
              <a:solidFill>
                <a:srgbClr val="C00000"/>
              </a:solidFill>
              <a:latin typeface="Calibri"/>
              <a:ea typeface="Calibri"/>
              <a:cs typeface="Arial"/>
            </a:endParaRPr>
          </a:p>
          <a:p>
            <a:pPr marL="342900" lvl="0" indent="-342900" algn="justLow" rtl="0">
              <a:lnSpc>
                <a:spcPct val="150000"/>
              </a:lnSpc>
              <a:buFont typeface="Symbol"/>
              <a:buChar char=""/>
              <a:tabLst>
                <a:tab pos="342900" algn="l"/>
              </a:tabLst>
            </a:pPr>
            <a:r>
              <a:rPr lang="en-US" sz="2400" dirty="0">
                <a:latin typeface="Times New Roman"/>
                <a:ea typeface="Times New Roman"/>
                <a:cs typeface="Arial"/>
              </a:rPr>
              <a:t>Access to family planning information and services.</a:t>
            </a:r>
            <a:endParaRPr lang="en-US" sz="1800" dirty="0">
              <a:latin typeface="Calibri"/>
              <a:ea typeface="Calibri"/>
              <a:cs typeface="Arial"/>
            </a:endParaRPr>
          </a:p>
          <a:p>
            <a:pPr marL="342900" lvl="0" indent="-342900" algn="justLow" rtl="0">
              <a:lnSpc>
                <a:spcPct val="150000"/>
              </a:lnSpc>
              <a:buFont typeface="Symbol"/>
              <a:buChar char=""/>
              <a:tabLst>
                <a:tab pos="342900" algn="l"/>
              </a:tabLst>
            </a:pPr>
            <a:r>
              <a:rPr lang="en-US" sz="2400" dirty="0">
                <a:latin typeface="Times New Roman"/>
                <a:ea typeface="Times New Roman"/>
                <a:cs typeface="Arial"/>
              </a:rPr>
              <a:t>To avoid maternal deaths, it is also vital to prevent unwanted and too-early pregnancies. All women, including adolescents, need access to family planning, safe abortion services to the full extent of the law, and quality post-abortion care.</a:t>
            </a:r>
            <a:endParaRPr lang="en-US" sz="1800" dirty="0">
              <a:effectLst/>
              <a:latin typeface="Calibri"/>
              <a:ea typeface="Calibri"/>
              <a:cs typeface="Arial"/>
            </a:endParaRPr>
          </a:p>
        </p:txBody>
      </p:sp>
      <p:sp>
        <p:nvSpPr>
          <p:cNvPr id="3" name="Title 2"/>
          <p:cNvSpPr>
            <a:spLocks noGrp="1"/>
          </p:cNvSpPr>
          <p:nvPr>
            <p:ph type="title"/>
          </p:nvPr>
        </p:nvSpPr>
        <p:spPr>
          <a:xfrm>
            <a:off x="683568" y="476672"/>
            <a:ext cx="8003232" cy="1008112"/>
          </a:xfrm>
        </p:spPr>
        <p:txBody>
          <a:bodyPr>
            <a:noAutofit/>
          </a:bodyPr>
          <a:lstStyle/>
          <a:p>
            <a:pPr algn="r" rtl="0">
              <a:lnSpc>
                <a:spcPct val="150000"/>
              </a:lnSpc>
              <a:spcAft>
                <a:spcPts val="0"/>
              </a:spcAft>
            </a:pPr>
            <a:r>
              <a:rPr lang="en-US" sz="2800" dirty="0">
                <a:solidFill>
                  <a:srgbClr val="FF0000"/>
                </a:solidFill>
                <a:effectLst/>
                <a:latin typeface="Times New Roman"/>
                <a:ea typeface="Times New Roman"/>
                <a:cs typeface="Arial"/>
              </a:rPr>
              <a:t>Measures to reducing or avoiding maternal </a:t>
            </a:r>
            <a:r>
              <a:rPr lang="en-US" sz="2800" dirty="0" smtClean="0">
                <a:solidFill>
                  <a:srgbClr val="FF0000"/>
                </a:solidFill>
                <a:effectLst/>
                <a:latin typeface="Times New Roman"/>
                <a:ea typeface="Times New Roman"/>
                <a:cs typeface="Arial"/>
              </a:rPr>
              <a:t>deaths: </a:t>
            </a:r>
            <a:r>
              <a:rPr lang="en-US" sz="2000" dirty="0" smtClean="0">
                <a:solidFill>
                  <a:srgbClr val="FF0000"/>
                </a:solidFill>
                <a:effectLst/>
                <a:latin typeface="Times New Roman"/>
                <a:ea typeface="Times New Roman"/>
                <a:cs typeface="Arial"/>
              </a:rPr>
              <a:t>cont</a:t>
            </a:r>
            <a:r>
              <a:rPr lang="en-US" sz="2000" dirty="0">
                <a:solidFill>
                  <a:srgbClr val="FF0000"/>
                </a:solidFill>
                <a:effectLst/>
                <a:latin typeface="Times New Roman"/>
                <a:ea typeface="Times New Roman"/>
                <a:cs typeface="Arial"/>
              </a:rPr>
              <a:t>.</a:t>
            </a:r>
            <a:endParaRPr lang="en-US" sz="2800" dirty="0">
              <a:solidFill>
                <a:srgbClr val="FF0000"/>
              </a:solidFill>
              <a:effectLst/>
              <a:latin typeface="Calibri"/>
              <a:ea typeface="Calibri"/>
              <a:cs typeface="Arial"/>
            </a:endParaRPr>
          </a:p>
        </p:txBody>
      </p:sp>
    </p:spTree>
    <p:extLst>
      <p:ext uri="{BB962C8B-B14F-4D97-AF65-F5344CB8AC3E}">
        <p14:creationId xmlns:p14="http://schemas.microsoft.com/office/powerpoint/2010/main" val="304894373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pic>
        <p:nvPicPr>
          <p:cNvPr id="49154" name="Picture 4" descr="60"/>
          <p:cNvPicPr>
            <a:picLocks noChangeAspect="1" noChangeArrowheads="1" noCrop="1"/>
          </p:cNvPicPr>
          <p:nvPr/>
        </p:nvPicPr>
        <p:blipFill>
          <a:blip r:embed="rId2"/>
          <a:srcRect/>
          <a:stretch>
            <a:fillRect/>
          </a:stretch>
        </p:blipFill>
        <p:spPr bwMode="auto">
          <a:xfrm>
            <a:off x="6343650" y="1066800"/>
            <a:ext cx="2728913" cy="3733800"/>
          </a:xfrm>
          <a:prstGeom prst="rect">
            <a:avLst/>
          </a:prstGeom>
          <a:noFill/>
          <a:ln w="9525">
            <a:noFill/>
            <a:miter lim="800000"/>
            <a:headEnd/>
            <a:tailEnd/>
          </a:ln>
        </p:spPr>
      </p:pic>
      <p:pic>
        <p:nvPicPr>
          <p:cNvPr id="49155" name="Picture 5" descr="60"/>
          <p:cNvPicPr>
            <a:picLocks noChangeAspect="1" noChangeArrowheads="1" noCrop="1"/>
          </p:cNvPicPr>
          <p:nvPr/>
        </p:nvPicPr>
        <p:blipFill>
          <a:blip r:embed="rId2"/>
          <a:srcRect/>
          <a:stretch>
            <a:fillRect/>
          </a:stretch>
        </p:blipFill>
        <p:spPr bwMode="auto">
          <a:xfrm>
            <a:off x="381000" y="1066800"/>
            <a:ext cx="2728913" cy="3733800"/>
          </a:xfrm>
          <a:prstGeom prst="rect">
            <a:avLst/>
          </a:prstGeom>
          <a:noFill/>
          <a:ln w="9525">
            <a:noFill/>
            <a:miter lim="800000"/>
            <a:headEnd/>
            <a:tailEnd/>
          </a:ln>
        </p:spPr>
      </p:pic>
      <p:pic>
        <p:nvPicPr>
          <p:cNvPr id="49156" name="Picture 6" descr="449"/>
          <p:cNvPicPr>
            <a:picLocks noChangeAspect="1" noChangeArrowheads="1" noCrop="1"/>
          </p:cNvPicPr>
          <p:nvPr/>
        </p:nvPicPr>
        <p:blipFill>
          <a:blip r:embed="rId3"/>
          <a:srcRect/>
          <a:stretch>
            <a:fillRect/>
          </a:stretch>
        </p:blipFill>
        <p:spPr bwMode="auto">
          <a:xfrm>
            <a:off x="1031875" y="5416550"/>
            <a:ext cx="6934200" cy="1406525"/>
          </a:xfrm>
          <a:prstGeom prst="rect">
            <a:avLst/>
          </a:prstGeom>
          <a:noFill/>
          <a:ln w="9525">
            <a:noFill/>
            <a:miter lim="800000"/>
            <a:headEnd/>
            <a:tailEnd/>
          </a:ln>
        </p:spPr>
      </p:pic>
      <p:pic>
        <p:nvPicPr>
          <p:cNvPr id="49157" name="Picture 7" descr="33"/>
          <p:cNvPicPr>
            <a:picLocks noChangeAspect="1" noChangeArrowheads="1" noCrop="1"/>
          </p:cNvPicPr>
          <p:nvPr/>
        </p:nvPicPr>
        <p:blipFill>
          <a:blip r:embed="rId4"/>
          <a:srcRect/>
          <a:stretch>
            <a:fillRect/>
          </a:stretch>
        </p:blipFill>
        <p:spPr bwMode="auto">
          <a:xfrm>
            <a:off x="8174038" y="5105400"/>
            <a:ext cx="969962" cy="1066800"/>
          </a:xfrm>
          <a:prstGeom prst="rect">
            <a:avLst/>
          </a:prstGeom>
          <a:noFill/>
          <a:ln w="9525">
            <a:noFill/>
            <a:miter lim="800000"/>
            <a:headEnd/>
            <a:tailEnd/>
          </a:ln>
        </p:spPr>
      </p:pic>
      <p:pic>
        <p:nvPicPr>
          <p:cNvPr id="49158" name="Picture 8" descr="33"/>
          <p:cNvPicPr>
            <a:picLocks noChangeAspect="1" noChangeArrowheads="1" noCrop="1"/>
          </p:cNvPicPr>
          <p:nvPr/>
        </p:nvPicPr>
        <p:blipFill>
          <a:blip r:embed="rId4"/>
          <a:srcRect/>
          <a:stretch>
            <a:fillRect/>
          </a:stretch>
        </p:blipFill>
        <p:spPr bwMode="auto">
          <a:xfrm>
            <a:off x="96838" y="4953000"/>
            <a:ext cx="969962" cy="1066800"/>
          </a:xfrm>
          <a:prstGeom prst="rect">
            <a:avLst/>
          </a:prstGeom>
          <a:noFill/>
          <a:ln w="9525">
            <a:noFill/>
            <a:miter lim="800000"/>
            <a:headEnd/>
            <a:tailEnd/>
          </a:ln>
        </p:spPr>
      </p:pic>
      <p:pic>
        <p:nvPicPr>
          <p:cNvPr id="49159" name="Picture 9" descr="as01120701009sd"/>
          <p:cNvPicPr>
            <a:picLocks noChangeAspect="1" noChangeArrowheads="1" noCrop="1"/>
          </p:cNvPicPr>
          <p:nvPr/>
        </p:nvPicPr>
        <p:blipFill>
          <a:blip r:embed="rId5"/>
          <a:srcRect/>
          <a:stretch>
            <a:fillRect/>
          </a:stretch>
        </p:blipFill>
        <p:spPr bwMode="auto">
          <a:xfrm>
            <a:off x="3276600" y="533400"/>
            <a:ext cx="2032000" cy="2438400"/>
          </a:xfrm>
          <a:prstGeom prst="rect">
            <a:avLst/>
          </a:prstGeom>
          <a:noFill/>
          <a:ln w="9525">
            <a:noFill/>
            <a:miter lim="800000"/>
            <a:headEnd/>
            <a:tailEnd/>
          </a:ln>
        </p:spPr>
      </p:pic>
      <p:pic>
        <p:nvPicPr>
          <p:cNvPr id="49160" name="Picture 10" descr="555"/>
          <p:cNvPicPr>
            <a:picLocks noChangeAspect="1" noChangeArrowheads="1" noCrop="1"/>
          </p:cNvPicPr>
          <p:nvPr/>
        </p:nvPicPr>
        <p:blipFill>
          <a:blip r:embed="rId6"/>
          <a:srcRect/>
          <a:stretch>
            <a:fillRect/>
          </a:stretch>
        </p:blipFill>
        <p:spPr bwMode="auto">
          <a:xfrm>
            <a:off x="2667000" y="2286000"/>
            <a:ext cx="3733800" cy="22367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28736"/>
            <a:ext cx="8229600" cy="5143536"/>
          </a:xfrm>
        </p:spPr>
        <p:txBody>
          <a:bodyPr>
            <a:normAutofit fontScale="77500" lnSpcReduction="20000"/>
          </a:bodyPr>
          <a:lstStyle/>
          <a:p>
            <a:pPr marL="342900" lvl="0" indent="-342900" algn="justLow" rtl="0">
              <a:lnSpc>
                <a:spcPct val="200000"/>
              </a:lnSpc>
              <a:buFont typeface="Symbol"/>
              <a:buChar char=""/>
            </a:pPr>
            <a:r>
              <a:rPr lang="en-US" sz="3600" dirty="0">
                <a:latin typeface="Times New Roman"/>
                <a:ea typeface="Times New Roman"/>
                <a:cs typeface="Arial"/>
              </a:rPr>
              <a:t>Introduction</a:t>
            </a:r>
            <a:endParaRPr lang="en-US" sz="2800" dirty="0">
              <a:latin typeface="Calibri"/>
              <a:ea typeface="Calibri"/>
              <a:cs typeface="Arial"/>
            </a:endParaRPr>
          </a:p>
          <a:p>
            <a:pPr marL="342900" lvl="0" indent="-342900" algn="justLow" rtl="0">
              <a:lnSpc>
                <a:spcPct val="150000"/>
              </a:lnSpc>
              <a:spcAft>
                <a:spcPts val="1000"/>
              </a:spcAft>
              <a:buFont typeface="Symbol"/>
              <a:buChar char=""/>
              <a:tabLst>
                <a:tab pos="457200" algn="l"/>
              </a:tabLst>
            </a:pPr>
            <a:r>
              <a:rPr lang="en-US" sz="3600" dirty="0">
                <a:latin typeface="Times New Roman"/>
                <a:ea typeface="Times New Roman"/>
                <a:cs typeface="Arial"/>
              </a:rPr>
              <a:t>Egyptian national maternal mortality ratio 1990- 2008                  </a:t>
            </a:r>
            <a:endParaRPr lang="en-US" sz="2800" dirty="0">
              <a:latin typeface="Calibri"/>
              <a:ea typeface="Calibri"/>
              <a:cs typeface="Arial"/>
            </a:endParaRPr>
          </a:p>
          <a:p>
            <a:pPr marL="342900" lvl="0" indent="-342900" algn="justLow" rtl="0">
              <a:lnSpc>
                <a:spcPct val="200000"/>
              </a:lnSpc>
              <a:buFont typeface="Symbol"/>
              <a:buChar char=""/>
            </a:pPr>
            <a:r>
              <a:rPr lang="en-US" sz="3600" dirty="0">
                <a:latin typeface="Times New Roman"/>
                <a:ea typeface="Times New Roman"/>
                <a:cs typeface="Arial"/>
              </a:rPr>
              <a:t>Measuring maternal mortality                                                            </a:t>
            </a:r>
            <a:endParaRPr lang="en-US" sz="2800" dirty="0">
              <a:latin typeface="Calibri"/>
              <a:ea typeface="Calibri"/>
              <a:cs typeface="Arial"/>
            </a:endParaRPr>
          </a:p>
          <a:p>
            <a:pPr marL="342900" lvl="0" indent="-342900" algn="justLow" rtl="0">
              <a:lnSpc>
                <a:spcPct val="200000"/>
              </a:lnSpc>
              <a:buFont typeface="Symbol"/>
              <a:buChar char=""/>
            </a:pPr>
            <a:r>
              <a:rPr lang="en-US" sz="3600" dirty="0">
                <a:latin typeface="Times New Roman"/>
                <a:ea typeface="Times New Roman"/>
                <a:cs typeface="Arial"/>
              </a:rPr>
              <a:t>Definitions</a:t>
            </a:r>
            <a:endParaRPr lang="en-US" sz="2800" dirty="0">
              <a:latin typeface="Calibri"/>
              <a:ea typeface="Calibri"/>
              <a:cs typeface="Arial"/>
            </a:endParaRPr>
          </a:p>
          <a:p>
            <a:pPr marL="342900" lvl="0" indent="-342900" algn="justLow" rtl="0">
              <a:lnSpc>
                <a:spcPct val="200000"/>
              </a:lnSpc>
              <a:buFont typeface="Symbol"/>
              <a:buChar char=""/>
            </a:pPr>
            <a:r>
              <a:rPr lang="en-US" sz="3600" dirty="0">
                <a:latin typeface="Times New Roman"/>
                <a:ea typeface="Times New Roman"/>
                <a:cs typeface="Arial"/>
              </a:rPr>
              <a:t>Prevalence</a:t>
            </a:r>
            <a:endParaRPr lang="en-US" sz="2800" dirty="0">
              <a:latin typeface="Calibri"/>
              <a:ea typeface="Calibri"/>
              <a:cs typeface="Arial"/>
            </a:endParaRPr>
          </a:p>
          <a:p>
            <a:pPr marL="342900" lvl="0" indent="-342900" algn="justLow" rtl="0">
              <a:lnSpc>
                <a:spcPct val="200000"/>
              </a:lnSpc>
              <a:buFont typeface="Symbol"/>
              <a:buChar char=""/>
            </a:pPr>
            <a:r>
              <a:rPr lang="en-US" sz="3600" dirty="0">
                <a:latin typeface="Times New Roman"/>
                <a:ea typeface="Times New Roman"/>
                <a:cs typeface="Arial"/>
              </a:rPr>
              <a:t>Time of Maternal Death</a:t>
            </a:r>
            <a:endParaRPr lang="en-US" sz="2800" dirty="0">
              <a:latin typeface="Calibri"/>
              <a:ea typeface="Calibri"/>
              <a:cs typeface="Arial"/>
            </a:endParaRPr>
          </a:p>
          <a:p>
            <a:pPr algn="just" rtl="0"/>
            <a:endParaRPr lang="en-US" sz="3600" dirty="0">
              <a:cs typeface="+mj-cs"/>
            </a:endParaRPr>
          </a:p>
          <a:p>
            <a:endParaRPr lang="ar-EG" dirty="0"/>
          </a:p>
        </p:txBody>
      </p:sp>
      <p:sp>
        <p:nvSpPr>
          <p:cNvPr id="2" name="Title 1"/>
          <p:cNvSpPr>
            <a:spLocks noGrp="1"/>
          </p:cNvSpPr>
          <p:nvPr>
            <p:ph type="title"/>
          </p:nvPr>
        </p:nvSpPr>
        <p:spPr>
          <a:xfrm>
            <a:off x="428596" y="357166"/>
            <a:ext cx="8229600" cy="1000124"/>
          </a:xfrm>
        </p:spPr>
        <p:txBody>
          <a:bodyPr>
            <a:normAutofit/>
          </a:bodyPr>
          <a:lstStyle/>
          <a:p>
            <a:pPr algn="l"/>
            <a:r>
              <a:rPr lang="en-US" b="1" dirty="0" smtClean="0">
                <a:solidFill>
                  <a:schemeClr val="accent2"/>
                </a:solidFill>
              </a:rPr>
              <a:t>Out lines:</a:t>
            </a:r>
            <a:endParaRPr lang="ar-EG" dirty="0"/>
          </a:p>
        </p:txBody>
      </p:sp>
      <p:pic>
        <p:nvPicPr>
          <p:cNvPr id="6" name="Picture 2" descr="D:\img_1376585542_793(1).gif"/>
          <p:cNvPicPr>
            <a:picLocks noChangeAspect="1" noChangeArrowheads="1" noCrop="1"/>
          </p:cNvPicPr>
          <p:nvPr/>
        </p:nvPicPr>
        <p:blipFill>
          <a:blip r:embed="rId2"/>
          <a:srcRect/>
          <a:stretch>
            <a:fillRect/>
          </a:stretch>
        </p:blipFill>
        <p:spPr bwMode="auto">
          <a:xfrm>
            <a:off x="6286500" y="5715000"/>
            <a:ext cx="2857500" cy="1143000"/>
          </a:xfrm>
          <a:prstGeom prst="rect">
            <a:avLst/>
          </a:prstGeom>
          <a:noFill/>
        </p:spPr>
      </p:pic>
    </p:spTree>
  </p:cSld>
  <p:clrMapOvr>
    <a:masterClrMapping/>
  </p:clrMapOvr>
  <p:transition spd="med">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28736"/>
            <a:ext cx="8229600" cy="5143536"/>
          </a:xfrm>
        </p:spPr>
        <p:txBody>
          <a:bodyPr>
            <a:normAutofit fontScale="77500" lnSpcReduction="20000"/>
          </a:bodyPr>
          <a:lstStyle/>
          <a:p>
            <a:pPr marL="342900" lvl="0" indent="-342900" algn="justLow" rtl="0">
              <a:lnSpc>
                <a:spcPct val="200000"/>
              </a:lnSpc>
              <a:buFont typeface="Symbol"/>
              <a:buChar char=""/>
            </a:pPr>
            <a:r>
              <a:rPr lang="en-US" sz="3600" dirty="0" smtClean="0">
                <a:latin typeface="Times New Roman"/>
                <a:ea typeface="Times New Roman"/>
                <a:cs typeface="Arial"/>
              </a:rPr>
              <a:t>High </a:t>
            </a:r>
            <a:r>
              <a:rPr lang="en-US" sz="3600" dirty="0">
                <a:latin typeface="Times New Roman"/>
                <a:ea typeface="Times New Roman"/>
                <a:cs typeface="Arial"/>
              </a:rPr>
              <a:t>risk for maternal mortality.</a:t>
            </a:r>
            <a:endParaRPr lang="en-US" sz="2800" dirty="0">
              <a:latin typeface="Calibri"/>
              <a:ea typeface="Calibri"/>
              <a:cs typeface="Arial"/>
            </a:endParaRPr>
          </a:p>
          <a:p>
            <a:pPr marL="342900" lvl="0" indent="-342900" algn="l" rtl="0">
              <a:lnSpc>
                <a:spcPct val="200000"/>
              </a:lnSpc>
              <a:buFont typeface="Symbol"/>
              <a:buChar char=""/>
            </a:pPr>
            <a:r>
              <a:rPr lang="en-US" sz="3600" dirty="0">
                <a:latin typeface="Times New Roman"/>
                <a:ea typeface="Times New Roman"/>
                <a:cs typeface="Arial"/>
              </a:rPr>
              <a:t>Causes of (MM)</a:t>
            </a:r>
            <a:endParaRPr lang="en-US" sz="2800" dirty="0">
              <a:latin typeface="Calibri"/>
              <a:ea typeface="Calibri"/>
              <a:cs typeface="Arial"/>
            </a:endParaRPr>
          </a:p>
          <a:p>
            <a:pPr marL="342900" lvl="0" indent="-342900" algn="l" rtl="0">
              <a:lnSpc>
                <a:spcPct val="200000"/>
              </a:lnSpc>
              <a:buFont typeface="Symbol"/>
              <a:buChar char=""/>
            </a:pPr>
            <a:r>
              <a:rPr lang="en-US" sz="3600" dirty="0">
                <a:latin typeface="Times New Roman"/>
                <a:ea typeface="Times New Roman"/>
                <a:cs typeface="Arial"/>
              </a:rPr>
              <a:t>Egyptian national maternal mortality ratio 1990- 2008</a:t>
            </a:r>
            <a:endParaRPr lang="en-US" sz="2800" dirty="0">
              <a:latin typeface="Calibri"/>
              <a:ea typeface="Calibri"/>
              <a:cs typeface="Arial"/>
            </a:endParaRPr>
          </a:p>
          <a:p>
            <a:pPr marL="342900" lvl="0" indent="-342900" algn="justLow" rtl="0">
              <a:lnSpc>
                <a:spcPct val="150000"/>
              </a:lnSpc>
              <a:buFont typeface="Symbol"/>
              <a:buChar char=""/>
              <a:tabLst>
                <a:tab pos="457200" algn="l"/>
              </a:tabLst>
            </a:pPr>
            <a:r>
              <a:rPr lang="en-US" sz="3600" dirty="0">
                <a:latin typeface="Times New Roman"/>
                <a:ea typeface="Times New Roman"/>
                <a:cs typeface="Arial"/>
              </a:rPr>
              <a:t>Causes of maternal death in Egypt</a:t>
            </a:r>
            <a:endParaRPr lang="en-US" sz="2800" dirty="0">
              <a:latin typeface="Calibri"/>
              <a:ea typeface="Calibri"/>
              <a:cs typeface="Arial"/>
            </a:endParaRPr>
          </a:p>
          <a:p>
            <a:pPr marL="342900" lvl="0" indent="-342900" algn="l" rtl="0">
              <a:lnSpc>
                <a:spcPct val="200000"/>
              </a:lnSpc>
              <a:buFont typeface="Symbol"/>
              <a:buChar char=""/>
            </a:pPr>
            <a:r>
              <a:rPr lang="en-US" sz="3600" dirty="0">
                <a:latin typeface="Times New Roman"/>
                <a:ea typeface="Times New Roman"/>
                <a:cs typeface="Arial"/>
              </a:rPr>
              <a:t>Why do women not get the care they need?</a:t>
            </a:r>
            <a:endParaRPr lang="en-US" sz="2800" dirty="0">
              <a:latin typeface="Calibri"/>
              <a:ea typeface="Calibri"/>
              <a:cs typeface="Arial"/>
            </a:endParaRPr>
          </a:p>
          <a:p>
            <a:pPr marL="342900" lvl="0" indent="-342900" algn="justLow" rtl="0">
              <a:lnSpc>
                <a:spcPct val="200000"/>
              </a:lnSpc>
              <a:buFont typeface="Symbol"/>
              <a:buChar char=""/>
            </a:pPr>
            <a:r>
              <a:rPr lang="en-US" sz="3600" dirty="0">
                <a:latin typeface="Times New Roman"/>
                <a:ea typeface="Times New Roman"/>
                <a:cs typeface="Arial"/>
              </a:rPr>
              <a:t>Measures to reducing or avoiding maternal deaths.</a:t>
            </a:r>
            <a:endParaRPr lang="en-US" sz="2800" dirty="0">
              <a:latin typeface="Calibri"/>
              <a:ea typeface="Calibri"/>
              <a:cs typeface="Arial"/>
            </a:endParaRPr>
          </a:p>
          <a:p>
            <a:pPr algn="just" rtl="0"/>
            <a:endParaRPr lang="en-US" sz="3600" dirty="0">
              <a:cs typeface="+mj-cs"/>
            </a:endParaRPr>
          </a:p>
          <a:p>
            <a:endParaRPr lang="ar-EG" dirty="0"/>
          </a:p>
        </p:txBody>
      </p:sp>
      <p:sp>
        <p:nvSpPr>
          <p:cNvPr id="2" name="Title 1"/>
          <p:cNvSpPr>
            <a:spLocks noGrp="1"/>
          </p:cNvSpPr>
          <p:nvPr>
            <p:ph type="title"/>
          </p:nvPr>
        </p:nvSpPr>
        <p:spPr>
          <a:xfrm>
            <a:off x="428596" y="357166"/>
            <a:ext cx="8229600" cy="1000124"/>
          </a:xfrm>
        </p:spPr>
        <p:txBody>
          <a:bodyPr>
            <a:normAutofit/>
          </a:bodyPr>
          <a:lstStyle/>
          <a:p>
            <a:pPr rtl="0"/>
            <a:r>
              <a:rPr lang="en-US" b="1" dirty="0" smtClean="0">
                <a:solidFill>
                  <a:schemeClr val="accent2"/>
                </a:solidFill>
              </a:rPr>
              <a:t>Out lines:                         </a:t>
            </a:r>
            <a:r>
              <a:rPr lang="en-US" sz="2000" b="1" dirty="0" smtClean="0">
                <a:solidFill>
                  <a:schemeClr val="accent2"/>
                </a:solidFill>
              </a:rPr>
              <a:t>cont.</a:t>
            </a:r>
            <a:endParaRPr lang="ar-EG" sz="2000" dirty="0"/>
          </a:p>
        </p:txBody>
      </p:sp>
      <p:pic>
        <p:nvPicPr>
          <p:cNvPr id="6" name="Picture 2" descr="D:\img_1376585542_793(1).gif"/>
          <p:cNvPicPr>
            <a:picLocks noChangeAspect="1" noChangeArrowheads="1" noCrop="1"/>
          </p:cNvPicPr>
          <p:nvPr/>
        </p:nvPicPr>
        <p:blipFill>
          <a:blip r:embed="rId2"/>
          <a:srcRect/>
          <a:stretch>
            <a:fillRect/>
          </a:stretch>
        </p:blipFill>
        <p:spPr bwMode="auto">
          <a:xfrm>
            <a:off x="6286500" y="5715000"/>
            <a:ext cx="2857500" cy="1143000"/>
          </a:xfrm>
          <a:prstGeom prst="rect">
            <a:avLst/>
          </a:prstGeom>
          <a:noFill/>
        </p:spPr>
      </p:pic>
    </p:spTree>
    <p:extLst>
      <p:ext uri="{BB962C8B-B14F-4D97-AF65-F5344CB8AC3E}">
        <p14:creationId xmlns:p14="http://schemas.microsoft.com/office/powerpoint/2010/main" val="210824766"/>
      </p:ext>
    </p:extLst>
  </p:cSld>
  <p:clrMapOvr>
    <a:masterClrMapping/>
  </p:clrMapOvr>
  <p:transition spd="med">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1428736"/>
            <a:ext cx="8401080" cy="5214974"/>
          </a:xfrm>
        </p:spPr>
        <p:txBody>
          <a:bodyPr>
            <a:normAutofit fontScale="77500" lnSpcReduction="20000"/>
          </a:bodyPr>
          <a:lstStyle/>
          <a:p>
            <a:pPr algn="justLow" rtl="0">
              <a:lnSpc>
                <a:spcPct val="150000"/>
              </a:lnSpc>
              <a:spcAft>
                <a:spcPts val="1000"/>
              </a:spcAft>
            </a:pPr>
            <a:r>
              <a:rPr lang="en-US" sz="3600" dirty="0">
                <a:latin typeface="Times New Roman"/>
                <a:ea typeface="Times New Roman"/>
                <a:cs typeface="Arial"/>
              </a:rPr>
              <a:t>Every day, approximately 800 women die from preventable causes related to pregnancy and childbirth.  99% of all maternal deaths occur in developing countries. Maternal mortality is higher in women living in rural areas and among poorer communities. Young adolescents face a higher risk of complications and death as a result of pregnancy than older women. Skilled care before, during and after childbirth can save the lives of women and newborn babies. </a:t>
            </a:r>
            <a:endParaRPr lang="en-US" sz="2800" dirty="0">
              <a:latin typeface="Calibri"/>
              <a:ea typeface="Calibri"/>
              <a:cs typeface="Arial"/>
            </a:endParaRPr>
          </a:p>
          <a:p>
            <a:pPr lvl="1"/>
            <a:endParaRPr lang="ar-EG" dirty="0"/>
          </a:p>
        </p:txBody>
      </p:sp>
      <p:sp>
        <p:nvSpPr>
          <p:cNvPr id="2" name="Title 1"/>
          <p:cNvSpPr>
            <a:spLocks noGrp="1"/>
          </p:cNvSpPr>
          <p:nvPr>
            <p:ph type="title"/>
          </p:nvPr>
        </p:nvSpPr>
        <p:spPr/>
        <p:txBody>
          <a:bodyPr>
            <a:normAutofit/>
          </a:bodyPr>
          <a:lstStyle/>
          <a:p>
            <a:pPr algn="l" rtl="0"/>
            <a:r>
              <a:rPr lang="en-US" b="1" dirty="0" smtClean="0"/>
              <a:t>Introduction:</a:t>
            </a:r>
            <a:endParaRPr lang="ar-EG" dirty="0"/>
          </a:p>
        </p:txBody>
      </p:sp>
      <p:pic>
        <p:nvPicPr>
          <p:cNvPr id="71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6175" y="5644362"/>
            <a:ext cx="2859087"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16832"/>
            <a:ext cx="8229600" cy="4090459"/>
          </a:xfrm>
        </p:spPr>
        <p:txBody>
          <a:bodyPr>
            <a:normAutofit fontScale="85000" lnSpcReduction="10000"/>
          </a:bodyPr>
          <a:lstStyle/>
          <a:p>
            <a:pPr algn="justLow" rtl="0">
              <a:lnSpc>
                <a:spcPct val="150000"/>
              </a:lnSpc>
              <a:spcAft>
                <a:spcPts val="1000"/>
              </a:spcAft>
            </a:pPr>
            <a:r>
              <a:rPr lang="en-US" sz="2800" dirty="0">
                <a:latin typeface="Times New Roman"/>
                <a:ea typeface="Times New Roman"/>
                <a:cs typeface="Arial"/>
              </a:rPr>
              <a:t>Maternal Mortality increasing in US and Canada, but rapidly decreasing in other countries and certain Countries including China, Ecuador, Bolivia, and Egypt, have seen particularly accelerated decline in MMR between 1990 and 2008, according to the study results. Egypt, for example, experienced a change from 195 maternal per 100,000 live birth in 1990 to 43 maternal deaths per 100,000 live births in 2008.</a:t>
            </a:r>
            <a:endParaRPr lang="en-US" sz="2000" dirty="0">
              <a:latin typeface="Calibri"/>
              <a:ea typeface="Calibri"/>
              <a:cs typeface="Arial"/>
            </a:endParaRPr>
          </a:p>
          <a:p>
            <a:endParaRPr lang="ar-EG" dirty="0"/>
          </a:p>
        </p:txBody>
      </p:sp>
      <p:sp>
        <p:nvSpPr>
          <p:cNvPr id="3" name="Title 2"/>
          <p:cNvSpPr>
            <a:spLocks noGrp="1"/>
          </p:cNvSpPr>
          <p:nvPr>
            <p:ph type="title"/>
          </p:nvPr>
        </p:nvSpPr>
        <p:spPr>
          <a:xfrm>
            <a:off x="457200" y="548680"/>
            <a:ext cx="8229600" cy="1152128"/>
          </a:xfrm>
        </p:spPr>
        <p:txBody>
          <a:bodyPr>
            <a:normAutofit fontScale="90000"/>
          </a:bodyPr>
          <a:lstStyle/>
          <a:p>
            <a:pPr algn="just" rtl="0">
              <a:spcAft>
                <a:spcPts val="1000"/>
              </a:spcAft>
            </a:pPr>
            <a:r>
              <a:rPr lang="en-US" sz="3600" dirty="0" smtClean="0">
                <a:solidFill>
                  <a:srgbClr val="FF0000"/>
                </a:solidFill>
                <a:effectLst/>
                <a:latin typeface="Times New Roman"/>
                <a:ea typeface="Times New Roman"/>
                <a:cs typeface="Arial"/>
              </a:rPr>
              <a:t/>
            </a:r>
            <a:br>
              <a:rPr lang="en-US" sz="3600" dirty="0" smtClean="0">
                <a:solidFill>
                  <a:srgbClr val="FF0000"/>
                </a:solidFill>
                <a:effectLst/>
                <a:latin typeface="Times New Roman"/>
                <a:ea typeface="Times New Roman"/>
                <a:cs typeface="Arial"/>
              </a:rPr>
            </a:br>
            <a:r>
              <a:rPr lang="en-US" sz="3600" dirty="0">
                <a:solidFill>
                  <a:srgbClr val="FF0000"/>
                </a:solidFill>
                <a:effectLst/>
                <a:latin typeface="Times New Roman"/>
                <a:ea typeface="Times New Roman"/>
                <a:cs typeface="Arial"/>
              </a:rPr>
              <a:t/>
            </a:r>
            <a:br>
              <a:rPr lang="en-US" sz="3600" dirty="0">
                <a:solidFill>
                  <a:srgbClr val="FF0000"/>
                </a:solidFill>
                <a:effectLst/>
                <a:latin typeface="Times New Roman"/>
                <a:ea typeface="Times New Roman"/>
                <a:cs typeface="Arial"/>
              </a:rPr>
            </a:br>
            <a:r>
              <a:rPr lang="en-US" sz="3600" dirty="0" smtClean="0">
                <a:solidFill>
                  <a:srgbClr val="FF0000"/>
                </a:solidFill>
                <a:effectLst/>
                <a:latin typeface="Times New Roman"/>
                <a:ea typeface="Times New Roman"/>
                <a:cs typeface="Arial"/>
              </a:rPr>
              <a:t>Egyptian </a:t>
            </a:r>
            <a:r>
              <a:rPr lang="en-US" sz="3600" dirty="0">
                <a:solidFill>
                  <a:srgbClr val="FF0000"/>
                </a:solidFill>
                <a:effectLst/>
                <a:latin typeface="Times New Roman"/>
                <a:ea typeface="Times New Roman"/>
                <a:cs typeface="Arial"/>
              </a:rPr>
              <a:t>national maternal mortality ratio </a:t>
            </a:r>
            <a:r>
              <a:rPr lang="en-US" sz="3600" dirty="0" smtClean="0">
                <a:solidFill>
                  <a:srgbClr val="FF0000"/>
                </a:solidFill>
                <a:effectLst/>
                <a:latin typeface="Times New Roman"/>
                <a:ea typeface="Times New Roman"/>
                <a:cs typeface="Arial"/>
              </a:rPr>
              <a:t>1990-2008</a:t>
            </a:r>
            <a:r>
              <a:rPr lang="en-US" sz="4400" u="sng" dirty="0" smtClean="0">
                <a:effectLst/>
                <a:latin typeface="Times New Roman"/>
                <a:ea typeface="Times New Roman"/>
                <a:cs typeface="Arial"/>
              </a:rPr>
              <a:t>                  </a:t>
            </a:r>
            <a:r>
              <a:rPr lang="en-US" sz="3600" dirty="0">
                <a:effectLst/>
                <a:latin typeface="Calibri"/>
                <a:ea typeface="Calibri"/>
                <a:cs typeface="Arial"/>
              </a:rPr>
              <a:t/>
            </a:r>
            <a:br>
              <a:rPr lang="en-US" sz="3600" dirty="0">
                <a:effectLst/>
                <a:latin typeface="Calibri"/>
                <a:ea typeface="Calibri"/>
                <a:cs typeface="Arial"/>
              </a:rPr>
            </a:br>
            <a:endParaRPr lang="ar-EG" dirty="0"/>
          </a:p>
        </p:txBody>
      </p:sp>
    </p:spTree>
    <p:extLst>
      <p:ext uri="{BB962C8B-B14F-4D97-AF65-F5344CB8AC3E}">
        <p14:creationId xmlns:p14="http://schemas.microsoft.com/office/powerpoint/2010/main" val="31911295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420888"/>
            <a:ext cx="8229600" cy="3586403"/>
          </a:xfrm>
        </p:spPr>
        <p:txBody>
          <a:bodyPr>
            <a:normAutofit/>
          </a:bodyPr>
          <a:lstStyle/>
          <a:p>
            <a:pPr algn="justLow" rtl="0">
              <a:lnSpc>
                <a:spcPct val="150000"/>
              </a:lnSpc>
            </a:pPr>
            <a:r>
              <a:rPr lang="en-US" sz="2800" dirty="0" smtClean="0">
                <a:latin typeface="Times New Roman"/>
                <a:ea typeface="Times New Roman"/>
                <a:cs typeface="Arial"/>
              </a:rPr>
              <a:t>Egypt </a:t>
            </a:r>
            <a:r>
              <a:rPr lang="en-US" sz="2800" dirty="0">
                <a:latin typeface="Times New Roman"/>
                <a:ea typeface="Times New Roman"/>
                <a:cs typeface="Arial"/>
              </a:rPr>
              <a:t>is one country that employed the reproductive-age-mortality studies (RAMOS). The number of maternal death in Egypt was 2400; the MMR=130.</a:t>
            </a:r>
            <a:endParaRPr lang="en-US" sz="2000" dirty="0">
              <a:latin typeface="Calibri"/>
              <a:ea typeface="Calibri"/>
              <a:cs typeface="Arial"/>
            </a:endParaRPr>
          </a:p>
          <a:p>
            <a:endParaRPr lang="ar-EG" dirty="0"/>
          </a:p>
        </p:txBody>
      </p:sp>
      <p:sp>
        <p:nvSpPr>
          <p:cNvPr id="3" name="Title 2"/>
          <p:cNvSpPr>
            <a:spLocks noGrp="1"/>
          </p:cNvSpPr>
          <p:nvPr>
            <p:ph type="title"/>
          </p:nvPr>
        </p:nvSpPr>
        <p:spPr>
          <a:xfrm>
            <a:off x="457200" y="274638"/>
            <a:ext cx="8229600" cy="1354162"/>
          </a:xfrm>
        </p:spPr>
        <p:txBody>
          <a:bodyPr>
            <a:normAutofit fontScale="90000"/>
          </a:bodyPr>
          <a:lstStyle/>
          <a:p>
            <a:pPr algn="justLow" rtl="0">
              <a:lnSpc>
                <a:spcPct val="150000"/>
              </a:lnSpc>
              <a:spcAft>
                <a:spcPts val="1000"/>
              </a:spcAft>
            </a:pPr>
            <a:r>
              <a:rPr lang="en-US" sz="3600" dirty="0" smtClean="0">
                <a:solidFill>
                  <a:srgbClr val="FF0000"/>
                </a:solidFill>
                <a:effectLst/>
                <a:latin typeface="Times New Roman"/>
                <a:ea typeface="Times New Roman"/>
                <a:cs typeface="Arial"/>
              </a:rPr>
              <a:t/>
            </a:r>
            <a:br>
              <a:rPr lang="en-US" sz="3600" dirty="0" smtClean="0">
                <a:solidFill>
                  <a:srgbClr val="FF0000"/>
                </a:solidFill>
                <a:effectLst/>
                <a:latin typeface="Times New Roman"/>
                <a:ea typeface="Times New Roman"/>
                <a:cs typeface="Arial"/>
              </a:rPr>
            </a:br>
            <a:r>
              <a:rPr lang="en-US" sz="3600" dirty="0">
                <a:solidFill>
                  <a:srgbClr val="FF0000"/>
                </a:solidFill>
                <a:effectLst/>
                <a:latin typeface="Times New Roman"/>
                <a:ea typeface="Times New Roman"/>
                <a:cs typeface="Arial"/>
              </a:rPr>
              <a:t/>
            </a:r>
            <a:br>
              <a:rPr lang="en-US" sz="3600" dirty="0">
                <a:solidFill>
                  <a:srgbClr val="FF0000"/>
                </a:solidFill>
                <a:effectLst/>
                <a:latin typeface="Times New Roman"/>
                <a:ea typeface="Times New Roman"/>
                <a:cs typeface="Arial"/>
              </a:rPr>
            </a:br>
            <a:r>
              <a:rPr lang="en-US" sz="3600" dirty="0" smtClean="0">
                <a:solidFill>
                  <a:srgbClr val="FF0000"/>
                </a:solidFill>
                <a:effectLst/>
                <a:latin typeface="Times New Roman"/>
                <a:ea typeface="Times New Roman"/>
                <a:cs typeface="Arial"/>
              </a:rPr>
              <a:t>Egyptian </a:t>
            </a:r>
            <a:r>
              <a:rPr lang="en-US" sz="3600" dirty="0">
                <a:solidFill>
                  <a:srgbClr val="FF0000"/>
                </a:solidFill>
                <a:effectLst/>
                <a:latin typeface="Times New Roman"/>
                <a:ea typeface="Times New Roman"/>
                <a:cs typeface="Arial"/>
              </a:rPr>
              <a:t>national maternal mortality ratio </a:t>
            </a:r>
            <a:r>
              <a:rPr lang="en-US" sz="3600" dirty="0" smtClean="0">
                <a:solidFill>
                  <a:srgbClr val="FF0000"/>
                </a:solidFill>
                <a:effectLst/>
                <a:latin typeface="Times New Roman"/>
                <a:ea typeface="Times New Roman"/>
                <a:cs typeface="Arial"/>
              </a:rPr>
              <a:t>1990-2008               </a:t>
            </a:r>
            <a:r>
              <a:rPr lang="en-US" sz="2200" dirty="0" smtClean="0">
                <a:solidFill>
                  <a:srgbClr val="FF0000"/>
                </a:solidFill>
                <a:effectLst/>
                <a:latin typeface="Times New Roman"/>
                <a:ea typeface="Times New Roman"/>
                <a:cs typeface="Arial"/>
              </a:rPr>
              <a:t>cont.</a:t>
            </a:r>
            <a:r>
              <a:rPr lang="en-US" sz="4400" u="sng" dirty="0" smtClean="0">
                <a:effectLst/>
                <a:latin typeface="Times New Roman"/>
                <a:ea typeface="Times New Roman"/>
                <a:cs typeface="Arial"/>
              </a:rPr>
              <a:t>                  </a:t>
            </a:r>
            <a:r>
              <a:rPr lang="en-US" sz="3600" dirty="0">
                <a:effectLst/>
                <a:latin typeface="Calibri"/>
                <a:ea typeface="Calibri"/>
                <a:cs typeface="Arial"/>
              </a:rPr>
              <a:t/>
            </a:r>
            <a:br>
              <a:rPr lang="en-US" sz="3600" dirty="0">
                <a:effectLst/>
                <a:latin typeface="Calibri"/>
                <a:ea typeface="Calibri"/>
                <a:cs typeface="Arial"/>
              </a:rPr>
            </a:br>
            <a:endParaRPr lang="ar-EG"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4913" y="5698703"/>
            <a:ext cx="2859087"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265001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375</TotalTime>
  <Words>2295</Words>
  <Application>Microsoft Office PowerPoint</Application>
  <PresentationFormat>On-screen Show (4:3)</PresentationFormat>
  <Paragraphs>213</Paragraphs>
  <Slides>47</Slides>
  <Notes>0</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Concourse</vt:lpstr>
      <vt:lpstr>PowerPoint Presentation</vt:lpstr>
      <vt:lpstr>PowerPoint Presentation</vt:lpstr>
      <vt:lpstr>PowerPoint Presentation</vt:lpstr>
      <vt:lpstr>Maternal mortality</vt:lpstr>
      <vt:lpstr>Out lines:</vt:lpstr>
      <vt:lpstr>Out lines:                         cont.</vt:lpstr>
      <vt:lpstr>Introduction:</vt:lpstr>
      <vt:lpstr>  Egyptian national maternal mortality ratio 1990-2008                   </vt:lpstr>
      <vt:lpstr>  Egyptian national maternal mortality ratio 1990-2008               cont.                   </vt:lpstr>
      <vt:lpstr>Measuring maternal mortality</vt:lpstr>
      <vt:lpstr>Definitions of maternal mortality</vt:lpstr>
      <vt:lpstr>Definitions of maternal mortality</vt:lpstr>
      <vt:lpstr>Definitions of maternal mortality</vt:lpstr>
      <vt:lpstr>Definitions of maternal mortality</vt:lpstr>
      <vt:lpstr>  Prevalence:</vt:lpstr>
      <vt:lpstr>Prevalence:                 cont.</vt:lpstr>
      <vt:lpstr>Time of Maternal Death: </vt:lpstr>
      <vt:lpstr>High risk women for maternal mortality:</vt:lpstr>
      <vt:lpstr>High risk women for maternal mortality:   cont.</vt:lpstr>
      <vt:lpstr>High risk women for maternal mortality:   cont.</vt:lpstr>
      <vt:lpstr>High risk women for maternal mortality:   cont.</vt:lpstr>
      <vt:lpstr>High risk women for maternal mortality:   cont.</vt:lpstr>
      <vt:lpstr>High risk women for maternal mortality:   cont.</vt:lpstr>
      <vt:lpstr>High risk women for maternal mortality:   cont.</vt:lpstr>
      <vt:lpstr>High risk women for maternal mortality:   cont.</vt:lpstr>
      <vt:lpstr>Causes of maternal mortality</vt:lpstr>
      <vt:lpstr>Causes of maternal mortality</vt:lpstr>
      <vt:lpstr>Causes of maternal mortality</vt:lpstr>
      <vt:lpstr>Causes of maternal mortality</vt:lpstr>
      <vt:lpstr>Causes of maternal mortality</vt:lpstr>
      <vt:lpstr>Causes of maternal mortality</vt:lpstr>
      <vt:lpstr>Maternal Mortality Ratio (MMR) in Egypt:</vt:lpstr>
      <vt:lpstr>Causes of maternal death in Egypt</vt:lpstr>
      <vt:lpstr>Causes of maternal death in Egypt    cont.</vt:lpstr>
      <vt:lpstr>The 3 Delays Related to maternal death: </vt:lpstr>
      <vt:lpstr>The 3 Delays Related to maternal death: cont.</vt:lpstr>
      <vt:lpstr>The 3 Delays Related to maternal death:  cont.</vt:lpstr>
      <vt:lpstr>The 3 Delays Related to maternal death: </vt:lpstr>
      <vt:lpstr>Why do women not get the care they need?</vt:lpstr>
      <vt:lpstr>Measures to reducing or avoiding maternal deaths:</vt:lpstr>
      <vt:lpstr>Measures to reducing or avoiding maternal deaths: cont.</vt:lpstr>
      <vt:lpstr>Measures to reducing or avoiding maternal deaths: cont.</vt:lpstr>
      <vt:lpstr>Measures to reducing or avoiding maternal deaths: cont.</vt:lpstr>
      <vt:lpstr>Measures to reducing or avoiding maternal deaths: cont.</vt:lpstr>
      <vt:lpstr>Measures to reducing or avoiding maternal deaths: cont.</vt:lpstr>
      <vt:lpstr>Measures to reducing or avoiding maternal deaths: cont.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MANAR</dc:creator>
  <cp:lastModifiedBy>el manar</cp:lastModifiedBy>
  <cp:revision>37</cp:revision>
  <dcterms:created xsi:type="dcterms:W3CDTF">2015-05-24T09:50:38Z</dcterms:created>
  <dcterms:modified xsi:type="dcterms:W3CDTF">2019-10-21T17:30:14Z</dcterms:modified>
</cp:coreProperties>
</file>