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88" r:id="rId1"/>
  </p:sldMasterIdLst>
  <p:sldIdLst>
    <p:sldId id="256" r:id="rId2"/>
    <p:sldId id="260" r:id="rId3"/>
    <p:sldId id="261" r:id="rId4"/>
    <p:sldId id="273" r:id="rId5"/>
    <p:sldId id="267" r:id="rId6"/>
    <p:sldId id="257" r:id="rId7"/>
    <p:sldId id="271" r:id="rId8"/>
    <p:sldId id="269" r:id="rId9"/>
    <p:sldId id="268" r:id="rId10"/>
    <p:sldId id="270" r:id="rId11"/>
    <p:sldId id="259" r:id="rId12"/>
    <p:sldId id="263" r:id="rId13"/>
    <p:sldId id="264" r:id="rId14"/>
    <p:sldId id="265" r:id="rId15"/>
    <p:sldId id="266" r:id="rId16"/>
    <p:sldId id="272" r:id="rId17"/>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9" d="100"/>
          <a:sy n="69" d="100"/>
        </p:scale>
        <p:origin x="-140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1B8ABB09-4A1D-463E-8065-109CC2B7EFAA}" type="datetimeFigureOut">
              <a:rPr lang="ar-SA" smtClean="0"/>
              <a:t>03/08/1441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03/08/1441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03/08/1441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03/08/1441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B8ABB09-4A1D-463E-8065-109CC2B7EFAA}" type="datetimeFigureOut">
              <a:rPr lang="ar-SA" smtClean="0"/>
              <a:t>03/08/1441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1B8ABB09-4A1D-463E-8065-109CC2B7EFAA}" type="datetimeFigureOut">
              <a:rPr lang="ar-SA" smtClean="0"/>
              <a:t>03/08/1441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6"/>
          <p:cNvSpPr>
            <a:spLocks noGrp="1"/>
          </p:cNvSpPr>
          <p:nvPr>
            <p:ph type="dt" sz="half" idx="10"/>
          </p:nvPr>
        </p:nvSpPr>
        <p:spPr/>
        <p:txBody>
          <a:bodyPr/>
          <a:lstStyle/>
          <a:p>
            <a:fld id="{1B8ABB09-4A1D-463E-8065-109CC2B7EFAA}" type="datetimeFigureOut">
              <a:rPr lang="ar-SA" smtClean="0"/>
              <a:t>03/08/1441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1B8ABB09-4A1D-463E-8065-109CC2B7EFAA}" type="datetimeFigureOut">
              <a:rPr lang="ar-SA" smtClean="0"/>
              <a:t>03/08/1441</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t>03/08/1441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t>03/08/1441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
        <p:nvSpPr>
          <p:cNvPr id="9" name="Content Placeholder 8"/>
          <p:cNvSpPr>
            <a:spLocks noGrp="1"/>
          </p:cNvSpPr>
          <p:nvPr>
            <p:ph sz="quarter" idx="13"/>
          </p:nvPr>
        </p:nvSpPr>
        <p:spPr>
          <a:xfrm>
            <a:off x="304800" y="381000"/>
            <a:ext cx="7772400" cy="494284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ar-SA" smtClean="0"/>
              <a:t>انقر لتحرير نمط العنوان الرئيسي</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8" name="Date Placeholder 7"/>
          <p:cNvSpPr>
            <a:spLocks noGrp="1"/>
          </p:cNvSpPr>
          <p:nvPr>
            <p:ph type="dt" sz="half" idx="10"/>
          </p:nvPr>
        </p:nvSpPr>
        <p:spPr/>
        <p:txBody>
          <a:bodyPr/>
          <a:lstStyle/>
          <a:p>
            <a:fld id="{1B8ABB09-4A1D-463E-8065-109CC2B7EFAA}" type="datetimeFigureOut">
              <a:rPr lang="ar-SA" smtClean="0"/>
              <a:t>03/08/1441</a:t>
            </a:fld>
            <a:endParaRPr lang="ar-SA"/>
          </a:p>
        </p:txBody>
      </p:sp>
      <p:sp>
        <p:nvSpPr>
          <p:cNvPr id="9" name="Slide Number Placeholder 8"/>
          <p:cNvSpPr>
            <a:spLocks noGrp="1"/>
          </p:cNvSpPr>
          <p:nvPr>
            <p:ph type="sldNum" sz="quarter" idx="11"/>
          </p:nvPr>
        </p:nvSpPr>
        <p:spPr/>
        <p:txBody>
          <a:bodyPr/>
          <a:lstStyle/>
          <a:p>
            <a:fld id="{0B34F065-1154-456A-91E3-76DE8E75E17B}" type="slidenum">
              <a:rPr lang="ar-SA" smtClean="0"/>
              <a:t>‹#›</a:t>
            </a:fld>
            <a:endParaRPr lang="ar-SA"/>
          </a:p>
        </p:txBody>
      </p:sp>
      <p:sp>
        <p:nvSpPr>
          <p:cNvPr id="10" name="Footer Placeholder 9"/>
          <p:cNvSpPr>
            <a:spLocks noGrp="1"/>
          </p:cNvSpPr>
          <p:nvPr>
            <p:ph type="ftr" sz="quarter" idx="12"/>
          </p:nvPr>
        </p:nvSpPr>
        <p:spPr/>
        <p:txBody>
          <a:bodyPr/>
          <a:lstStyle/>
          <a:p>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0B34F065-1154-456A-91E3-76DE8E75E17B}" type="slidenum">
              <a:rPr lang="ar-SA" smtClean="0"/>
              <a:t>‹#›</a:t>
            </a:fld>
            <a:endParaRPr lang="ar-SA"/>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ar-SA"/>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B8ABB09-4A1D-463E-8065-109CC2B7EFAA}" type="datetimeFigureOut">
              <a:rPr lang="ar-SA" smtClean="0"/>
              <a:t>03/08/1441</a:t>
            </a:fld>
            <a:endParaRPr lang="ar-SA"/>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hyperlink" Target="https://en.wikipedia.org/wiki/Lanugo" TargetMode="External"/><Relationship Id="rId5" Type="http://schemas.openxmlformats.org/officeDocument/2006/relationships/hyperlink" Target="https://en.wikipedia.org/wiki/Vernix_caseosa" TargetMode="External"/><Relationship Id="rId4" Type="http://schemas.openxmlformats.org/officeDocument/2006/relationships/hyperlink" Target="https://en.wikipedia.org/wiki/Decidua"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Mucus" TargetMode="External"/><Relationship Id="rId3" Type="http://schemas.openxmlformats.org/officeDocument/2006/relationships/slideLayout" Target="../slideLayouts/slideLayout7.xml"/><Relationship Id="rId7" Type="http://schemas.openxmlformats.org/officeDocument/2006/relationships/hyperlink" Target="https://en.wikipedia.org/wiki/Cervix" TargetMode="Externa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hyperlink" Target="https://en.wikipedia.org/wiki/Leukocytes" TargetMode="External"/><Relationship Id="rId5" Type="http://schemas.openxmlformats.org/officeDocument/2006/relationships/hyperlink" Target="https://en.wikipedia.org/wiki/Erythrocytes" TargetMode="External"/><Relationship Id="rId4" Type="http://schemas.openxmlformats.org/officeDocument/2006/relationships/hyperlink" Target="https://en.wikipedia.org/wiki/Exudate" TargetMode="Externa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Fat" TargetMode="External"/><Relationship Id="rId3" Type="http://schemas.openxmlformats.org/officeDocument/2006/relationships/slideLayout" Target="../slideLayouts/slideLayout7.xml"/><Relationship Id="rId7" Type="http://schemas.openxmlformats.org/officeDocument/2006/relationships/hyperlink" Target="https://en.wikipedia.org/wiki/Cholesterol" TargetMode="Externa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hyperlink" Target="https://en.wikipedia.org/wiki/Epithelium" TargetMode="External"/><Relationship Id="rId11" Type="http://schemas.openxmlformats.org/officeDocument/2006/relationships/image" Target="../media/image2.png"/><Relationship Id="rId5" Type="http://schemas.openxmlformats.org/officeDocument/2006/relationships/hyperlink" Target="https://en.wikipedia.org/wiki/White_blood_cell" TargetMode="External"/><Relationship Id="rId10" Type="http://schemas.openxmlformats.org/officeDocument/2006/relationships/hyperlink" Target="https://en.wikipedia.org/wiki/Microorganisms" TargetMode="External"/><Relationship Id="rId4" Type="http://schemas.openxmlformats.org/officeDocument/2006/relationships/hyperlink" Target="https://en.wikipedia.org/wiki/Red_blood_cell" TargetMode="External"/><Relationship Id="rId9" Type="http://schemas.openxmlformats.org/officeDocument/2006/relationships/hyperlink" Target="https://en.wikipedia.org/wiki/Muc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The fundus and lochia examination </a:t>
            </a:r>
          </a:p>
        </p:txBody>
      </p:sp>
      <p:sp>
        <p:nvSpPr>
          <p:cNvPr id="3" name="عنوان فرعي 2"/>
          <p:cNvSpPr>
            <a:spLocks noGrp="1"/>
          </p:cNvSpPr>
          <p:nvPr>
            <p:ph type="subTitle" idx="1"/>
          </p:nvPr>
        </p:nvSpPr>
        <p:spPr/>
        <p:txBody>
          <a:bodyPr>
            <a:normAutofit/>
          </a:bodyPr>
          <a:lstStyle/>
          <a:p>
            <a:r>
              <a:rPr lang="en-US" sz="4800" dirty="0" smtClean="0">
                <a:solidFill>
                  <a:srgbClr val="FF0000"/>
                </a:solidFill>
                <a:latin typeface="Blackadder ITC" pitchFamily="82" charset="0"/>
              </a:rPr>
              <a:t>Prepared by  </a:t>
            </a:r>
            <a:r>
              <a:rPr lang="en-US" sz="4800" dirty="0" err="1" smtClean="0">
                <a:solidFill>
                  <a:srgbClr val="FF0000"/>
                </a:solidFill>
                <a:latin typeface="Blackadder ITC" pitchFamily="82" charset="0"/>
              </a:rPr>
              <a:t>Sanaa</a:t>
            </a:r>
            <a:r>
              <a:rPr lang="en-US" sz="4800" dirty="0" smtClean="0">
                <a:solidFill>
                  <a:srgbClr val="FF0000"/>
                </a:solidFill>
                <a:latin typeface="Blackadder ITC" pitchFamily="82" charset="0"/>
              </a:rPr>
              <a:t> Ali</a:t>
            </a:r>
            <a:endParaRPr lang="en-US" sz="4800" dirty="0">
              <a:solidFill>
                <a:srgbClr val="FF0000"/>
              </a:solidFill>
              <a:latin typeface="Blackadder ITC" pitchFamily="82"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7596061"/>
      </p:ext>
    </p:extLst>
  </p:cSld>
  <p:clrMapOvr>
    <a:masterClrMapping/>
  </p:clrMapOvr>
  <mc:AlternateContent xmlns:mc="http://schemas.openxmlformats.org/markup-compatibility/2006">
    <mc:Choice xmlns:p14="http://schemas.microsoft.com/office/powerpoint/2010/main" Requires="p14">
      <p:transition spd="slow" p14:dur="2000" advTm="16029"/>
    </mc:Choice>
    <mc:Fallback>
      <p:transition spd="slow" advTm="1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67544" y="1074509"/>
            <a:ext cx="7704856" cy="3046988"/>
          </a:xfrm>
          <a:prstGeom prst="rect">
            <a:avLst/>
          </a:prstGeom>
        </p:spPr>
        <p:txBody>
          <a:bodyPr wrap="square">
            <a:spAutoFit/>
          </a:bodyPr>
          <a:lstStyle/>
          <a:p>
            <a:pPr lvl="7" algn="l"/>
            <a:r>
              <a:rPr lang="en-US" sz="3200" dirty="0" smtClean="0">
                <a:solidFill>
                  <a:srgbClr val="FF0000"/>
                </a:solidFill>
                <a:latin typeface="Arial"/>
              </a:rPr>
              <a:t>    Complications</a:t>
            </a:r>
            <a:endParaRPr lang="en-US" sz="3200" dirty="0">
              <a:solidFill>
                <a:srgbClr val="FF0000"/>
              </a:solidFill>
              <a:latin typeface="Arial"/>
            </a:endParaRPr>
          </a:p>
          <a:p>
            <a:pPr algn="l">
              <a:buFont typeface="+mj-lt"/>
              <a:buAutoNum type="arabicPeriod"/>
            </a:pPr>
            <a:r>
              <a:rPr lang="en-US" sz="3200" dirty="0">
                <a:solidFill>
                  <a:srgbClr val="222222"/>
                </a:solidFill>
                <a:latin typeface="Arial"/>
              </a:rPr>
              <a:t>In general, lochia has an odor similar to that of normal menstrual fluid. Any offensive odor or change to a greenish color indicates contamination </a:t>
            </a:r>
            <a:r>
              <a:rPr lang="en-US" sz="3200" dirty="0" smtClean="0">
                <a:solidFill>
                  <a:srgbClr val="222222"/>
                </a:solidFill>
                <a:latin typeface="Arial"/>
              </a:rPr>
              <a:t>by organisms </a:t>
            </a:r>
            <a:r>
              <a:rPr lang="en-US" sz="3200" dirty="0">
                <a:solidFill>
                  <a:srgbClr val="222222"/>
                </a:solidFill>
                <a:latin typeface="Arial"/>
              </a:rPr>
              <a:t>such as chlamydia .</a:t>
            </a:r>
            <a:endParaRPr lang="en-US" sz="3200"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764703"/>
      </p:ext>
    </p:extLst>
  </p:cSld>
  <p:clrMapOvr>
    <a:masterClrMapping/>
  </p:clrMapOvr>
  <mc:AlternateContent xmlns:mc="http://schemas.openxmlformats.org/markup-compatibility/2006">
    <mc:Choice xmlns:p14="http://schemas.microsoft.com/office/powerpoint/2010/main" Requires="p14">
      <p:transition spd="slow" p14:dur="2000" advTm="43402"/>
    </mc:Choice>
    <mc:Fallback>
      <p:transition spd="slow" advTm="43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نتيجة بحث الصور عن type of loch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251504"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917216"/>
      </p:ext>
    </p:extLst>
  </p:cSld>
  <p:clrMapOvr>
    <a:masterClrMapping/>
  </p:clrMapOvr>
  <mc:AlternateContent xmlns:mc="http://schemas.openxmlformats.org/markup-compatibility/2006">
    <mc:Choice xmlns:p14="http://schemas.microsoft.com/office/powerpoint/2010/main" Requires="p14">
      <p:transition spd="slow" p14:dur="2000" advTm="40307"/>
    </mc:Choice>
    <mc:Fallback>
      <p:transition spd="slow" advTm="40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404664"/>
            <a:ext cx="8496944" cy="4278094"/>
          </a:xfrm>
          <a:prstGeom prst="rect">
            <a:avLst/>
          </a:prstGeom>
        </p:spPr>
        <p:txBody>
          <a:bodyPr wrap="square">
            <a:spAutoFit/>
          </a:bodyPr>
          <a:lstStyle/>
          <a:p>
            <a:pPr algn="l"/>
            <a:r>
              <a:rPr lang="en-US" sz="3200" dirty="0" smtClean="0">
                <a:latin typeface="Arial Black" pitchFamily="34" charset="0"/>
              </a:rPr>
              <a:t>Equipment</a:t>
            </a:r>
          </a:p>
          <a:p>
            <a:pPr algn="l">
              <a:lnSpc>
                <a:spcPct val="250000"/>
              </a:lnSpc>
            </a:pPr>
            <a:r>
              <a:rPr lang="en-US" sz="3200" dirty="0" smtClean="0">
                <a:latin typeface="Arial Black" pitchFamily="34" charset="0"/>
              </a:rPr>
              <a:t>(</a:t>
            </a:r>
            <a:r>
              <a:rPr lang="en-US" sz="3200" dirty="0">
                <a:latin typeface="Arial Black" pitchFamily="34" charset="0"/>
              </a:rPr>
              <a:t>clean </a:t>
            </a:r>
            <a:r>
              <a:rPr lang="en-US" sz="3200" dirty="0" smtClean="0">
                <a:latin typeface="Arial Black" pitchFamily="34" charset="0"/>
              </a:rPr>
              <a:t>gloves</a:t>
            </a:r>
          </a:p>
          <a:p>
            <a:pPr algn="l">
              <a:lnSpc>
                <a:spcPct val="250000"/>
              </a:lnSpc>
            </a:pPr>
            <a:r>
              <a:rPr lang="en-US" sz="3200" dirty="0" smtClean="0">
                <a:latin typeface="Arial Black" pitchFamily="34" charset="0"/>
              </a:rPr>
              <a:t> </a:t>
            </a:r>
            <a:r>
              <a:rPr lang="en-US" sz="3200" dirty="0">
                <a:latin typeface="Arial Black" pitchFamily="34" charset="0"/>
              </a:rPr>
              <a:t>sterile pad</a:t>
            </a:r>
            <a:r>
              <a:rPr lang="en-US" sz="3200" dirty="0" smtClean="0">
                <a:latin typeface="Arial Black" pitchFamily="34" charset="0"/>
              </a:rPr>
              <a:t>,</a:t>
            </a:r>
          </a:p>
          <a:p>
            <a:pPr algn="l">
              <a:lnSpc>
                <a:spcPct val="250000"/>
              </a:lnSpc>
            </a:pPr>
            <a:r>
              <a:rPr lang="en-US" sz="3200" dirty="0" smtClean="0">
                <a:latin typeface="Arial Black" pitchFamily="34" charset="0"/>
              </a:rPr>
              <a:t>antiseptic </a:t>
            </a:r>
            <a:r>
              <a:rPr lang="en-US" sz="3200" dirty="0">
                <a:latin typeface="Arial Black" pitchFamily="34" charset="0"/>
              </a:rPr>
              <a:t>solution</a:t>
            </a:r>
            <a:r>
              <a:rPr lang="en-US" dirty="0"/>
              <a:t>) </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8881221"/>
      </p:ext>
    </p:extLst>
  </p:cSld>
  <p:clrMapOvr>
    <a:masterClrMapping/>
  </p:clrMapOvr>
  <mc:AlternateContent xmlns:mc="http://schemas.openxmlformats.org/markup-compatibility/2006">
    <mc:Choice xmlns:p14="http://schemas.microsoft.com/office/powerpoint/2010/main" Requires="p14">
      <p:transition spd="slow" p14:dur="2000" advTm="11492"/>
    </mc:Choice>
    <mc:Fallback>
      <p:transition spd="slow" advTm="11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260648"/>
            <a:ext cx="8784976" cy="6463308"/>
          </a:xfrm>
          <a:prstGeom prst="rect">
            <a:avLst/>
          </a:prstGeom>
        </p:spPr>
        <p:txBody>
          <a:bodyPr wrap="square">
            <a:spAutoFit/>
          </a:bodyPr>
          <a:lstStyle/>
          <a:p>
            <a:pPr algn="l"/>
            <a:r>
              <a:rPr lang="en-US" sz="4000" dirty="0" smtClean="0">
                <a:solidFill>
                  <a:srgbClr val="FF0000"/>
                </a:solidFill>
                <a:latin typeface="Arial Black" pitchFamily="34" charset="0"/>
              </a:rPr>
              <a:t>Procedure</a:t>
            </a:r>
            <a:r>
              <a:rPr lang="en-US" sz="3200" dirty="0">
                <a:latin typeface="Arial Black" pitchFamily="34" charset="0"/>
              </a:rPr>
              <a:t>: </a:t>
            </a:r>
            <a:r>
              <a:rPr lang="en-US" sz="3200" dirty="0" smtClean="0">
                <a:latin typeface="Arial Black" pitchFamily="34" charset="0"/>
              </a:rPr>
              <a:t>                                           </a:t>
            </a:r>
            <a:endParaRPr lang="en-US" sz="3200" dirty="0">
              <a:latin typeface="Arial Black" pitchFamily="34" charset="0"/>
            </a:endParaRPr>
          </a:p>
          <a:p>
            <a:pPr algn="l">
              <a:lnSpc>
                <a:spcPct val="150000"/>
              </a:lnSpc>
            </a:pPr>
            <a:r>
              <a:rPr lang="en-US" sz="2400" dirty="0">
                <a:latin typeface="Arial Black" pitchFamily="34" charset="0"/>
              </a:rPr>
              <a:t>1- Hand washing  </a:t>
            </a:r>
          </a:p>
          <a:p>
            <a:pPr algn="l">
              <a:lnSpc>
                <a:spcPct val="150000"/>
              </a:lnSpc>
            </a:pPr>
            <a:r>
              <a:rPr lang="en-US" sz="2400" dirty="0">
                <a:latin typeface="Arial Black" pitchFamily="34" charset="0"/>
              </a:rPr>
              <a:t>2- Prepare the necessary equipment and taken to the bed side table (clean gloves, sterile pad, and antiseptic solution) </a:t>
            </a:r>
          </a:p>
          <a:p>
            <a:pPr algn="l">
              <a:lnSpc>
                <a:spcPct val="150000"/>
              </a:lnSpc>
            </a:pPr>
            <a:r>
              <a:rPr lang="en-US" sz="2400" dirty="0">
                <a:latin typeface="Arial Black" pitchFamily="34" charset="0"/>
              </a:rPr>
              <a:t>3- Great the woman, and explain the procedure to obtain her consent. </a:t>
            </a:r>
          </a:p>
          <a:p>
            <a:pPr algn="l">
              <a:lnSpc>
                <a:spcPct val="150000"/>
              </a:lnSpc>
            </a:pPr>
            <a:r>
              <a:rPr lang="en-US" sz="2400" dirty="0">
                <a:latin typeface="Arial Black" pitchFamily="34" charset="0"/>
              </a:rPr>
              <a:t>4-ask the woman to empty her bladder before the procedure. </a:t>
            </a:r>
          </a:p>
          <a:p>
            <a:pPr algn="l">
              <a:lnSpc>
                <a:spcPct val="150000"/>
              </a:lnSpc>
            </a:pPr>
            <a:r>
              <a:rPr lang="en-US" sz="2400" dirty="0">
                <a:latin typeface="Arial Black" pitchFamily="34" charset="0"/>
              </a:rPr>
              <a:t>5- Maintain privacy through the procedure. </a:t>
            </a:r>
            <a:endParaRPr lang="en-US" sz="3200" dirty="0">
              <a:latin typeface="Arial Black" pitchFamily="34" charset="0"/>
            </a:endParaRPr>
          </a:p>
          <a:p>
            <a:pPr algn="l"/>
            <a:r>
              <a:rPr lang="en-US" dirty="0" smtClean="0"/>
              <a:t>. </a:t>
            </a:r>
            <a:endParaRPr lang="en-US"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5069443"/>
      </p:ext>
    </p:extLst>
  </p:cSld>
  <p:clrMapOvr>
    <a:masterClrMapping/>
  </p:clrMapOvr>
  <mc:AlternateContent xmlns:mc="http://schemas.openxmlformats.org/markup-compatibility/2006">
    <mc:Choice xmlns:p14="http://schemas.microsoft.com/office/powerpoint/2010/main" Requires="p14">
      <p:transition spd="slow" p14:dur="2000" advTm="44495"/>
    </mc:Choice>
    <mc:Fallback>
      <p:transition spd="slow" advTm="44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206" y="548680"/>
            <a:ext cx="8712968" cy="5632311"/>
          </a:xfrm>
          <a:prstGeom prst="rect">
            <a:avLst/>
          </a:prstGeom>
        </p:spPr>
        <p:txBody>
          <a:bodyPr wrap="square">
            <a:spAutoFit/>
          </a:bodyPr>
          <a:lstStyle/>
          <a:p>
            <a:pPr algn="l"/>
            <a:r>
              <a:rPr lang="en-US" sz="2000" dirty="0">
                <a:latin typeface="Arial Black" pitchFamily="34" charset="0"/>
              </a:rPr>
              <a:t>A- Fundus and Lochia Assessment Steps. </a:t>
            </a:r>
          </a:p>
          <a:p>
            <a:pPr algn="l"/>
            <a:r>
              <a:rPr lang="en-US" sz="2000" dirty="0">
                <a:latin typeface="Arial Black" pitchFamily="34" charset="0"/>
              </a:rPr>
              <a:t>6- Wash hands and wear the clean examination gloves. </a:t>
            </a:r>
          </a:p>
          <a:p>
            <a:pPr algn="l"/>
            <a:r>
              <a:rPr lang="en-US" sz="2000" dirty="0">
                <a:latin typeface="Arial Black" pitchFamily="34" charset="0"/>
              </a:rPr>
              <a:t>7-Ask the woman to lie on her back with her knees slightly bent. </a:t>
            </a:r>
          </a:p>
          <a:p>
            <a:pPr algn="l"/>
            <a:r>
              <a:rPr lang="en-US" sz="2000" dirty="0">
                <a:latin typeface="Arial Black" pitchFamily="34" charset="0"/>
              </a:rPr>
              <a:t>8- Do fundal massage using one hand and the other gloved hand lowered the </a:t>
            </a:r>
            <a:r>
              <a:rPr lang="en-US" sz="2000" dirty="0" err="1">
                <a:latin typeface="Arial Black" pitchFamily="34" charset="0"/>
              </a:rPr>
              <a:t>perineal</a:t>
            </a:r>
            <a:r>
              <a:rPr lang="en-US" sz="2000" dirty="0">
                <a:latin typeface="Arial Black" pitchFamily="34" charset="0"/>
              </a:rPr>
              <a:t> pad to assess the lochia flow in the bad. </a:t>
            </a:r>
          </a:p>
          <a:p>
            <a:pPr algn="l"/>
            <a:r>
              <a:rPr lang="en-US" sz="2000" dirty="0">
                <a:latin typeface="Arial Black" pitchFamily="34" charset="0"/>
              </a:rPr>
              <a:t>9- Ask the woman since how many hours she changed her </a:t>
            </a:r>
            <a:r>
              <a:rPr lang="en-US" sz="2000" dirty="0" err="1">
                <a:latin typeface="Arial Black" pitchFamily="34" charset="0"/>
              </a:rPr>
              <a:t>perineal</a:t>
            </a:r>
            <a:r>
              <a:rPr lang="en-US" sz="2000" dirty="0">
                <a:latin typeface="Arial Black" pitchFamily="34" charset="0"/>
              </a:rPr>
              <a:t> pad.  </a:t>
            </a:r>
          </a:p>
          <a:p>
            <a:pPr algn="l"/>
            <a:r>
              <a:rPr lang="en-US" sz="2000" dirty="0">
                <a:latin typeface="Arial Black" pitchFamily="34" charset="0"/>
              </a:rPr>
              <a:t>10- Assess the fundal level, position, size and consistency first then massage as needed. </a:t>
            </a:r>
          </a:p>
          <a:p>
            <a:pPr algn="l"/>
            <a:r>
              <a:rPr lang="en-US" sz="2000" dirty="0">
                <a:latin typeface="Arial Black" pitchFamily="34" charset="0"/>
              </a:rPr>
              <a:t>11- Assess the lochia flow in the bad during massage. </a:t>
            </a:r>
          </a:p>
          <a:p>
            <a:pPr algn="l"/>
            <a:r>
              <a:rPr lang="en-US" sz="2000" dirty="0">
                <a:latin typeface="Arial Black" pitchFamily="34" charset="0"/>
              </a:rPr>
              <a:t>12- Support the uterus by cupping one hand against the lower uterine segment (just above the </a:t>
            </a:r>
            <a:r>
              <a:rPr lang="en-US" sz="2000" dirty="0" err="1">
                <a:latin typeface="Arial Black" pitchFamily="34" charset="0"/>
              </a:rPr>
              <a:t>symphysis</a:t>
            </a:r>
            <a:r>
              <a:rPr lang="en-US" sz="2000" dirty="0">
                <a:latin typeface="Arial Black" pitchFamily="34" charset="0"/>
              </a:rPr>
              <a:t> pubis) </a:t>
            </a:r>
          </a:p>
          <a:p>
            <a:pPr algn="l"/>
            <a:r>
              <a:rPr lang="en-US" sz="2000" dirty="0">
                <a:latin typeface="Arial Black" pitchFamily="34" charset="0"/>
              </a:rPr>
              <a:t>13- Measure by finger breadth how far the fundus from the umbilicus. </a:t>
            </a:r>
          </a:p>
          <a:p>
            <a:pPr algn="l"/>
            <a:r>
              <a:rPr lang="en-US" sz="2000" dirty="0">
                <a:latin typeface="Arial Black" pitchFamily="34" charset="0"/>
              </a:rPr>
              <a:t>14- Use anew-</a:t>
            </a:r>
            <a:r>
              <a:rPr lang="en-US" sz="2000" dirty="0" err="1">
                <a:latin typeface="Arial Black" pitchFamily="34" charset="0"/>
              </a:rPr>
              <a:t>perineal</a:t>
            </a:r>
            <a:r>
              <a:rPr lang="en-US" sz="2000" dirty="0">
                <a:latin typeface="Arial Black" pitchFamily="34" charset="0"/>
              </a:rPr>
              <a:t> pad to cover the perineum after </a:t>
            </a:r>
            <a:r>
              <a:rPr lang="en-US" sz="2000" dirty="0" err="1">
                <a:latin typeface="Arial Black" pitchFamily="34" charset="0"/>
              </a:rPr>
              <a:t>perineal</a:t>
            </a:r>
            <a:r>
              <a:rPr lang="en-US" sz="2000" dirty="0">
                <a:latin typeface="Arial Black" pitchFamily="34" charset="0"/>
              </a:rPr>
              <a:t> care</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6506463"/>
      </p:ext>
    </p:extLst>
  </p:cSld>
  <p:clrMapOvr>
    <a:masterClrMapping/>
  </p:clrMapOvr>
  <mc:AlternateContent xmlns:mc="http://schemas.openxmlformats.org/markup-compatibility/2006">
    <mc:Choice xmlns:p14="http://schemas.microsoft.com/office/powerpoint/2010/main" Requires="p14">
      <p:transition spd="slow" p14:dur="2000" advTm="113530"/>
    </mc:Choice>
    <mc:Fallback>
      <p:transition spd="slow" advTm="113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553114"/>
            <a:ext cx="8424936" cy="1938992"/>
          </a:xfrm>
          <a:prstGeom prst="rect">
            <a:avLst/>
          </a:prstGeom>
        </p:spPr>
        <p:txBody>
          <a:bodyPr wrap="square">
            <a:spAutoFit/>
          </a:bodyPr>
          <a:lstStyle/>
          <a:p>
            <a:pPr algn="l"/>
            <a:r>
              <a:rPr lang="en-US" sz="2400" dirty="0">
                <a:latin typeface="Arial Black" pitchFamily="34" charset="0"/>
              </a:rPr>
              <a:t>B- Post procedure tasks. </a:t>
            </a:r>
          </a:p>
          <a:p>
            <a:pPr algn="l"/>
            <a:r>
              <a:rPr lang="en-US" sz="2400" dirty="0">
                <a:latin typeface="Arial Black" pitchFamily="34" charset="0"/>
              </a:rPr>
              <a:t>12- Remove and dispose gloves according to procedure. </a:t>
            </a:r>
          </a:p>
          <a:p>
            <a:pPr algn="l"/>
            <a:r>
              <a:rPr lang="en-US" sz="2400" dirty="0">
                <a:latin typeface="Arial Black" pitchFamily="34" charset="0"/>
              </a:rPr>
              <a:t>13- Inform the woman about the findings and document the procedure accurately</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4706513"/>
      </p:ext>
    </p:extLst>
  </p:cSld>
  <p:clrMapOvr>
    <a:masterClrMapping/>
  </p:clrMapOvr>
  <mc:AlternateContent xmlns:mc="http://schemas.openxmlformats.org/markup-compatibility/2006">
    <mc:Choice xmlns:p14="http://schemas.microsoft.com/office/powerpoint/2010/main" Requires="p14">
      <p:transition spd="slow" p14:dur="2000" advTm="22381"/>
    </mc:Choice>
    <mc:Fallback>
      <p:transition spd="slow" advTm="22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Camera\Facebook\FB_IMG_15616751124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4604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نجمة ذات 5 نقاط 1"/>
          <p:cNvSpPr/>
          <p:nvPr/>
        </p:nvSpPr>
        <p:spPr>
          <a:xfrm>
            <a:off x="107504" y="3753691"/>
            <a:ext cx="3528392" cy="2864652"/>
          </a:xfrm>
          <a:prstGeom prst="star5">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lumMod val="90000"/>
                    <a:lumOff val="10000"/>
                  </a:schemeClr>
                </a:solidFill>
                <a:latin typeface="Blackadder ITC" pitchFamily="82" charset="0"/>
              </a:rPr>
              <a:t>Any question</a:t>
            </a:r>
            <a:endParaRPr lang="en-US" sz="3200" dirty="0">
              <a:solidFill>
                <a:schemeClr val="tx1">
                  <a:lumMod val="90000"/>
                  <a:lumOff val="10000"/>
                </a:schemeClr>
              </a:solidFill>
              <a:latin typeface="Blackadder ITC" pitchFamily="82" charset="0"/>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7412271"/>
      </p:ext>
    </p:extLst>
  </p:cSld>
  <p:clrMapOvr>
    <a:masterClrMapping/>
  </p:clrMapOvr>
  <mc:AlternateContent xmlns:mc="http://schemas.openxmlformats.org/markup-compatibility/2006">
    <mc:Choice xmlns:p14="http://schemas.microsoft.com/office/powerpoint/2010/main" Requires="p14">
      <p:transition spd="slow" p14:dur="2000" advTm="12079"/>
    </mc:Choice>
    <mc:Fallback>
      <p:transition spd="slow" advTm="1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9512" y="260648"/>
            <a:ext cx="8640960" cy="720080"/>
          </a:xfrm>
        </p:spPr>
        <p:txBody>
          <a:bodyPr>
            <a:noAutofit/>
          </a:bodyPr>
          <a:lstStyle/>
          <a:p>
            <a:r>
              <a:rPr lang="en-US" sz="5400" dirty="0" smtClean="0">
                <a:latin typeface="Arial Black" pitchFamily="34" charset="0"/>
              </a:rPr>
              <a:t>introduction</a:t>
            </a:r>
            <a:endParaRPr lang="en-US" sz="5400" dirty="0">
              <a:latin typeface="Arial Black" pitchFamily="34" charset="0"/>
            </a:endParaRPr>
          </a:p>
        </p:txBody>
      </p:sp>
      <p:sp>
        <p:nvSpPr>
          <p:cNvPr id="3" name="عنصر نائب للمحتوى 2"/>
          <p:cNvSpPr>
            <a:spLocks noGrp="1"/>
          </p:cNvSpPr>
          <p:nvPr>
            <p:ph idx="1"/>
          </p:nvPr>
        </p:nvSpPr>
        <p:spPr>
          <a:xfrm>
            <a:off x="0" y="908720"/>
            <a:ext cx="8532440" cy="5760640"/>
          </a:xfrm>
        </p:spPr>
        <p:txBody>
          <a:bodyPr>
            <a:normAutofit/>
          </a:bodyPr>
          <a:lstStyle/>
          <a:p>
            <a:pPr algn="l"/>
            <a:r>
              <a:rPr lang="en-US" sz="3200" dirty="0">
                <a:latin typeface="Arial" pitchFamily="34" charset="0"/>
                <a:cs typeface="Arial" pitchFamily="34" charset="0"/>
              </a:rPr>
              <a:t>The uterus begins a process known as involution immediately after the delivery of the placenta. The uterus, with the assistance of the uterine muscles, contracts the uterine vessels and impedes blood flow. Large vessels at the site of placental attachment </a:t>
            </a:r>
            <a:r>
              <a:rPr lang="en-US" sz="3200" dirty="0" err="1">
                <a:latin typeface="Arial" pitchFamily="34" charset="0"/>
                <a:cs typeface="Arial" pitchFamily="34" charset="0"/>
              </a:rPr>
              <a:t>thrombose</a:t>
            </a:r>
            <a:r>
              <a:rPr lang="en-US" sz="3200" dirty="0">
                <a:latin typeface="Arial" pitchFamily="34" charset="0"/>
                <a:cs typeface="Arial" pitchFamily="34" charset="0"/>
              </a:rPr>
              <a:t> to control bleeding</a:t>
            </a:r>
            <a:r>
              <a:rPr lang="en-US" sz="3200" dirty="0" smtClean="0">
                <a:latin typeface="Arial" pitchFamily="34" charset="0"/>
                <a:cs typeface="Arial" pitchFamily="34" charset="0"/>
              </a:rPr>
              <a:t>.</a:t>
            </a:r>
            <a:endParaRPr lang="en-US" sz="3200" dirty="0">
              <a:latin typeface="Arial" pitchFamily="34" charset="0"/>
              <a:cs typeface="Arial" pitchFamily="34" charset="0"/>
            </a:endParaRPr>
          </a:p>
          <a:p>
            <a:pPr algn="l"/>
            <a:r>
              <a:rPr lang="en-US" sz="3200" dirty="0">
                <a:latin typeface="Arial" pitchFamily="34" charset="0"/>
                <a:cs typeface="Arial" pitchFamily="34" charset="0"/>
              </a:rPr>
              <a:t>Exfoliation also occurs at this time. Exfoliation is the sloughing off of dead tissue at the site where the placenta is attached to the uterine wall</a:t>
            </a:r>
            <a:r>
              <a:rPr lang="en-US" sz="3200" dirty="0" smtClean="0">
                <a:latin typeface="Arial" pitchFamily="34" charset="0"/>
                <a:cs typeface="Arial" pitchFamily="34" charset="0"/>
              </a:rPr>
              <a:t>.</a:t>
            </a:r>
            <a:endParaRPr lang="en-US" sz="3200" dirty="0">
              <a:latin typeface="Arial" pitchFamily="34" charset="0"/>
              <a:cs typeface="Arial" pitchFamily="34"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4977988"/>
      </p:ext>
    </p:extLst>
  </p:cSld>
  <p:clrMapOvr>
    <a:masterClrMapping/>
  </p:clrMapOvr>
  <mc:AlternateContent xmlns:mc="http://schemas.openxmlformats.org/markup-compatibility/2006">
    <mc:Choice xmlns:p14="http://schemas.microsoft.com/office/powerpoint/2010/main" Requires="p14">
      <p:transition spd="slow" p14:dur="2000" advTm="50682"/>
    </mc:Choice>
    <mc:Fallback>
      <p:transition spd="slow" advTm="50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3528" y="188640"/>
            <a:ext cx="8229600" cy="864096"/>
          </a:xfrm>
        </p:spPr>
        <p:txBody>
          <a:bodyPr>
            <a:normAutofit fontScale="90000"/>
          </a:bodyPr>
          <a:lstStyle/>
          <a:p>
            <a:r>
              <a:rPr lang="en-US" sz="4800" dirty="0">
                <a:latin typeface="Arial" pitchFamily="34" charset="0"/>
                <a:cs typeface="Arial" pitchFamily="34" charset="0"/>
              </a:rPr>
              <a:t>UTERUS</a:t>
            </a:r>
            <a:br>
              <a:rPr lang="en-US" sz="4800" dirty="0">
                <a:latin typeface="Arial" pitchFamily="34" charset="0"/>
                <a:cs typeface="Arial" pitchFamily="34" charset="0"/>
              </a:rPr>
            </a:br>
            <a:endParaRPr lang="en-US" dirty="0"/>
          </a:p>
        </p:txBody>
      </p:sp>
      <p:sp>
        <p:nvSpPr>
          <p:cNvPr id="3" name="عنصر نائب للمحتوى 2"/>
          <p:cNvSpPr>
            <a:spLocks noGrp="1"/>
          </p:cNvSpPr>
          <p:nvPr>
            <p:ph idx="1"/>
          </p:nvPr>
        </p:nvSpPr>
        <p:spPr>
          <a:xfrm>
            <a:off x="0" y="1124744"/>
            <a:ext cx="8964488" cy="4997152"/>
          </a:xfrm>
        </p:spPr>
        <p:txBody>
          <a:bodyPr>
            <a:normAutofit fontScale="25000" lnSpcReduction="20000"/>
          </a:bodyPr>
          <a:lstStyle/>
          <a:p>
            <a:pPr algn="l"/>
            <a:r>
              <a:rPr lang="en-US" sz="9600" dirty="0" smtClean="0">
                <a:latin typeface="Arial" pitchFamily="34" charset="0"/>
                <a:cs typeface="Arial" pitchFamily="34" charset="0"/>
              </a:rPr>
              <a:t>The </a:t>
            </a:r>
            <a:r>
              <a:rPr lang="en-US" sz="9600" dirty="0">
                <a:latin typeface="Arial" pitchFamily="34" charset="0"/>
                <a:cs typeface="Arial" pitchFamily="34" charset="0"/>
              </a:rPr>
              <a:t>fundus is assessed for:</a:t>
            </a:r>
          </a:p>
          <a:p>
            <a:pPr algn="l"/>
            <a:endParaRPr lang="en-US" sz="9600" dirty="0">
              <a:latin typeface="Arial" pitchFamily="34" charset="0"/>
              <a:cs typeface="Arial" pitchFamily="34" charset="0"/>
            </a:endParaRPr>
          </a:p>
          <a:p>
            <a:pPr algn="l" rtl="0"/>
            <a:r>
              <a:rPr lang="en-US" sz="9600" dirty="0">
                <a:latin typeface="Arial" pitchFamily="34" charset="0"/>
                <a:cs typeface="Arial" pitchFamily="34" charset="0"/>
              </a:rPr>
              <a:t>By approximately one hour post delivery, the fundus is firm and at the level of the umbilicus.</a:t>
            </a:r>
          </a:p>
          <a:p>
            <a:pPr algn="l" rtl="0"/>
            <a:r>
              <a:rPr lang="en-US" sz="9600" dirty="0">
                <a:latin typeface="Arial" pitchFamily="34" charset="0"/>
                <a:cs typeface="Arial" pitchFamily="34" charset="0"/>
              </a:rPr>
              <a:t>The fundus continues to descend into the pelvis at the rate of approximately 1 cm or finger-breadth per day and should be </a:t>
            </a:r>
            <a:r>
              <a:rPr lang="en-US" sz="9600" dirty="0" err="1">
                <a:latin typeface="Arial" pitchFamily="34" charset="0"/>
                <a:cs typeface="Arial" pitchFamily="34" charset="0"/>
              </a:rPr>
              <a:t>nonpalpable</a:t>
            </a:r>
            <a:r>
              <a:rPr lang="en-US" sz="9600" dirty="0">
                <a:latin typeface="Arial" pitchFamily="34" charset="0"/>
                <a:cs typeface="Arial" pitchFamily="34" charset="0"/>
              </a:rPr>
              <a:t> by 14 days postpartum.</a:t>
            </a:r>
          </a:p>
          <a:p>
            <a:pPr algn="l" rtl="0"/>
            <a:r>
              <a:rPr lang="en-US" sz="9600" dirty="0">
                <a:latin typeface="Arial" pitchFamily="34" charset="0"/>
                <a:cs typeface="Arial" pitchFamily="34" charset="0"/>
              </a:rPr>
              <a:t>In addition, patients are assessed for uterine cramping and treated for pain as needed.</a:t>
            </a:r>
          </a:p>
          <a:p>
            <a:pPr algn="l" rtl="0"/>
            <a:r>
              <a:rPr lang="en-US" sz="9600" dirty="0">
                <a:latin typeface="Arial" pitchFamily="34" charset="0"/>
                <a:cs typeface="Arial" pitchFamily="34" charset="0"/>
              </a:rPr>
              <a:t>Patients or a family member can be taught to assess the firmness of the fundus and to provide massage in the event of a boggy uterus or excessive bleeding. Patients are encouraged to void before palpation of the uterine fundus because a full bladder displaces the uterus and can lead to excessive bleeding</a:t>
            </a:r>
            <a:r>
              <a:rPr lang="en-US" dirty="0"/>
              <a:t>.</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64685750"/>
      </p:ext>
    </p:extLst>
  </p:cSld>
  <p:clrMapOvr>
    <a:masterClrMapping/>
  </p:clrMapOvr>
  <mc:AlternateContent xmlns:mc="http://schemas.openxmlformats.org/markup-compatibility/2006">
    <mc:Choice xmlns:p14="http://schemas.microsoft.com/office/powerpoint/2010/main" Requires="p14">
      <p:transition spd="slow" p14:dur="2000" advTm="71798"/>
    </mc:Choice>
    <mc:Fallback>
      <p:transition spd="slow" advTm="7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026" name="Picture 2" descr="D:\video obes @gyn\Involution+of+uterus+Immediately+following+delivery_+at+umbilicus.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84604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7117752"/>
      </p:ext>
    </p:extLst>
  </p:cSld>
  <p:clrMapOvr>
    <a:masterClrMapping/>
  </p:clrMapOvr>
  <mc:AlternateContent xmlns:mc="http://schemas.openxmlformats.org/markup-compatibility/2006">
    <mc:Choice xmlns:p14="http://schemas.microsoft.com/office/powerpoint/2010/main" Requires="p14">
      <p:transition spd="slow" p14:dur="2000" advTm="25649"/>
    </mc:Choice>
    <mc:Fallback>
      <p:transition spd="slow" advTm="25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404664"/>
            <a:ext cx="8229600" cy="1143000"/>
          </a:xfrm>
        </p:spPr>
        <p:txBody>
          <a:bodyPr/>
          <a:lstStyle/>
          <a:p>
            <a:endParaRPr lang="en-US"/>
          </a:p>
        </p:txBody>
      </p:sp>
      <p:pic>
        <p:nvPicPr>
          <p:cNvPr id="4" name="عنصر نائب للمحتوى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127" y="0"/>
            <a:ext cx="904873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2988500"/>
      </p:ext>
    </p:extLst>
  </p:cSld>
  <p:clrMapOvr>
    <a:masterClrMapping/>
  </p:clrMapOvr>
  <mc:AlternateContent xmlns:mc="http://schemas.openxmlformats.org/markup-compatibility/2006">
    <mc:Choice xmlns:p14="http://schemas.microsoft.com/office/powerpoint/2010/main" Requires="p14">
      <p:transition spd="slow" p14:dur="2000" advTm="34698"/>
    </mc:Choice>
    <mc:Fallback>
      <p:transition spd="slow" advTm="34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z="5400" dirty="0" smtClean="0">
                <a:latin typeface="Arial Black" pitchFamily="34" charset="0"/>
              </a:rPr>
              <a:t>Definition of lochia</a:t>
            </a:r>
            <a:endParaRPr lang="en-US" sz="5400" dirty="0">
              <a:latin typeface="Arial Black" pitchFamily="34" charset="0"/>
            </a:endParaRPr>
          </a:p>
        </p:txBody>
      </p:sp>
      <p:sp>
        <p:nvSpPr>
          <p:cNvPr id="3" name="عنصر نائب للمحتوى 2"/>
          <p:cNvSpPr>
            <a:spLocks noGrp="1"/>
          </p:cNvSpPr>
          <p:nvPr>
            <p:ph idx="1"/>
          </p:nvPr>
        </p:nvSpPr>
        <p:spPr/>
        <p:txBody>
          <a:bodyPr>
            <a:normAutofit/>
          </a:bodyPr>
          <a:lstStyle/>
          <a:p>
            <a:pPr algn="l"/>
            <a:r>
              <a:rPr lang="en-US" sz="3200" dirty="0">
                <a:latin typeface="Arial" pitchFamily="34" charset="0"/>
                <a:cs typeface="Arial" pitchFamily="34" charset="0"/>
              </a:rPr>
              <a:t> lochia is the vaginal discharge after giving birth, containing blood, mucus, and uterine tissue.[1] Lochia discharge typically continues for four to six weeks after childbirth,[2] a time known as the postpartum period or </a:t>
            </a:r>
            <a:r>
              <a:rPr lang="en-US" sz="3200" dirty="0" err="1">
                <a:latin typeface="Arial" pitchFamily="34" charset="0"/>
                <a:cs typeface="Arial" pitchFamily="34" charset="0"/>
              </a:rPr>
              <a:t>puerperium</a:t>
            </a:r>
            <a:r>
              <a:rPr lang="en-US" sz="3200" dirty="0">
                <a:latin typeface="Arial" pitchFamily="34" charset="0"/>
                <a:cs typeface="Arial" pitchFamily="34" charset="0"/>
              </a:rPr>
              <a:t>. </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57832074"/>
      </p:ext>
    </p:extLst>
  </p:cSld>
  <p:clrMapOvr>
    <a:masterClrMapping/>
  </p:clrMapOvr>
  <mc:AlternateContent xmlns:mc="http://schemas.openxmlformats.org/markup-compatibility/2006">
    <mc:Choice xmlns:p14="http://schemas.microsoft.com/office/powerpoint/2010/main" Requires="p14">
      <p:transition spd="slow" p14:dur="2000" advTm="53975"/>
    </mc:Choice>
    <mc:Fallback>
      <p:transition spd="slow" advTm="53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Type of lochia</a:t>
            </a:r>
            <a:endParaRPr lang="en-US" dirty="0"/>
          </a:p>
        </p:txBody>
      </p:sp>
      <p:sp>
        <p:nvSpPr>
          <p:cNvPr id="3" name="عنصر نائب للمحتوى 2"/>
          <p:cNvSpPr>
            <a:spLocks noGrp="1"/>
          </p:cNvSpPr>
          <p:nvPr>
            <p:ph idx="1"/>
          </p:nvPr>
        </p:nvSpPr>
        <p:spPr/>
        <p:txBody>
          <a:bodyPr>
            <a:normAutofit/>
          </a:bodyPr>
          <a:lstStyle/>
          <a:p>
            <a:pPr marL="114300" indent="0">
              <a:buNone/>
            </a:pPr>
            <a:r>
              <a:rPr lang="en-US" sz="3200" b="1" dirty="0">
                <a:solidFill>
                  <a:srgbClr val="222222"/>
                </a:solidFill>
                <a:latin typeface="Arial"/>
              </a:rPr>
              <a:t>Lochia </a:t>
            </a:r>
            <a:r>
              <a:rPr lang="en-US" sz="3200" b="1" dirty="0" err="1">
                <a:solidFill>
                  <a:srgbClr val="222222"/>
                </a:solidFill>
                <a:latin typeface="Arial"/>
              </a:rPr>
              <a:t>rubra</a:t>
            </a:r>
            <a:r>
              <a:rPr lang="en-US" sz="3200" dirty="0">
                <a:solidFill>
                  <a:srgbClr val="222222"/>
                </a:solidFill>
                <a:latin typeface="Arial"/>
              </a:rPr>
              <a:t> </a:t>
            </a:r>
            <a:endParaRPr lang="en-US" sz="3200" dirty="0" smtClean="0">
              <a:solidFill>
                <a:srgbClr val="222222"/>
              </a:solidFill>
              <a:latin typeface="Arial"/>
            </a:endParaRPr>
          </a:p>
          <a:p>
            <a:pPr marL="114300" indent="0">
              <a:buNone/>
            </a:pPr>
            <a:r>
              <a:rPr lang="en-US" sz="3200" dirty="0" smtClean="0">
                <a:solidFill>
                  <a:srgbClr val="222222"/>
                </a:solidFill>
                <a:latin typeface="Arial"/>
              </a:rPr>
              <a:t>(</a:t>
            </a:r>
            <a:r>
              <a:rPr lang="en-US" sz="3200" dirty="0">
                <a:solidFill>
                  <a:srgbClr val="222222"/>
                </a:solidFill>
                <a:latin typeface="Arial"/>
              </a:rPr>
              <a:t>or </a:t>
            </a:r>
            <a:r>
              <a:rPr lang="en-US" sz="3200" dirty="0" err="1">
                <a:solidFill>
                  <a:srgbClr val="222222"/>
                </a:solidFill>
                <a:latin typeface="Arial"/>
              </a:rPr>
              <a:t>cruenta</a:t>
            </a:r>
            <a:r>
              <a:rPr lang="en-US" sz="3200" dirty="0">
                <a:solidFill>
                  <a:srgbClr val="222222"/>
                </a:solidFill>
                <a:latin typeface="Arial"/>
              </a:rPr>
              <a:t>) is the first discharge, Composed of blood, shreds of fetal membranes, </a:t>
            </a:r>
            <a:r>
              <a:rPr lang="en-US" sz="3200" dirty="0">
                <a:solidFill>
                  <a:srgbClr val="0B0080"/>
                </a:solidFill>
                <a:latin typeface="Arial"/>
                <a:hlinkClick r:id="rId4" tooltip="Decidua"/>
              </a:rPr>
              <a:t>decidua</a:t>
            </a:r>
            <a:r>
              <a:rPr lang="en-US" sz="3200" dirty="0">
                <a:solidFill>
                  <a:srgbClr val="222222"/>
                </a:solidFill>
                <a:latin typeface="Arial"/>
              </a:rPr>
              <a:t>, </a:t>
            </a:r>
            <a:r>
              <a:rPr lang="en-US" sz="3200" dirty="0" err="1">
                <a:solidFill>
                  <a:srgbClr val="0B0080"/>
                </a:solidFill>
                <a:latin typeface="Arial"/>
                <a:hlinkClick r:id="rId5" tooltip="Vernix caseosa"/>
              </a:rPr>
              <a:t>vernix</a:t>
            </a:r>
            <a:r>
              <a:rPr lang="en-US" sz="3200" dirty="0">
                <a:solidFill>
                  <a:srgbClr val="0B0080"/>
                </a:solidFill>
                <a:latin typeface="Arial"/>
                <a:hlinkClick r:id="rId5" tooltip="Vernix caseosa"/>
              </a:rPr>
              <a:t> </a:t>
            </a:r>
            <a:r>
              <a:rPr lang="en-US" sz="3200" dirty="0" err="1">
                <a:solidFill>
                  <a:srgbClr val="0B0080"/>
                </a:solidFill>
                <a:latin typeface="Arial"/>
                <a:hlinkClick r:id="rId5" tooltip="Vernix caseosa"/>
              </a:rPr>
              <a:t>caseosa</a:t>
            </a:r>
            <a:r>
              <a:rPr lang="en-US" sz="3200" dirty="0">
                <a:solidFill>
                  <a:srgbClr val="222222"/>
                </a:solidFill>
                <a:latin typeface="Arial"/>
              </a:rPr>
              <a:t>, </a:t>
            </a:r>
            <a:r>
              <a:rPr lang="en-US" sz="3200" dirty="0">
                <a:solidFill>
                  <a:srgbClr val="0B0080"/>
                </a:solidFill>
                <a:latin typeface="Arial"/>
                <a:hlinkClick r:id="rId6" tooltip="Lanugo"/>
              </a:rPr>
              <a:t>lanugo</a:t>
            </a:r>
            <a:r>
              <a:rPr lang="en-US" sz="3200" dirty="0">
                <a:solidFill>
                  <a:srgbClr val="222222"/>
                </a:solidFill>
                <a:latin typeface="Arial"/>
              </a:rPr>
              <a:t> and membranes. It is red in color because of the large amount of blood it contains. It typically lasts no longer than 3 to 5 days after birth.</a:t>
            </a:r>
          </a:p>
          <a:p>
            <a:pPr>
              <a:buFont typeface="+mj-lt"/>
              <a:buAutoNum type="arabicPeriod"/>
            </a:pPr>
            <a:endParaRPr lang="en-US" sz="3200" dirty="0">
              <a:solidFill>
                <a:srgbClr val="222222"/>
              </a:solidFill>
              <a:latin typeface="Arial"/>
            </a:endParaRPr>
          </a:p>
          <a:p>
            <a:endParaRPr lang="en-US"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00936127"/>
      </p:ext>
    </p:extLst>
  </p:cSld>
  <p:clrMapOvr>
    <a:masterClrMapping/>
  </p:clrMapOvr>
  <mc:AlternateContent xmlns:mc="http://schemas.openxmlformats.org/markup-compatibility/2006">
    <mc:Choice xmlns:p14="http://schemas.microsoft.com/office/powerpoint/2010/main" Requires="p14">
      <p:transition spd="slow" p14:dur="2000" advTm="46405"/>
    </mc:Choice>
    <mc:Fallback>
      <p:transition spd="slow" advTm="46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476672"/>
            <a:ext cx="7992888" cy="5016758"/>
          </a:xfrm>
          <a:prstGeom prst="rect">
            <a:avLst/>
          </a:prstGeom>
        </p:spPr>
        <p:txBody>
          <a:bodyPr wrap="square">
            <a:spAutoFit/>
          </a:bodyPr>
          <a:lstStyle/>
          <a:p>
            <a:pPr algn="l"/>
            <a:r>
              <a:rPr lang="en-US" sz="3200" b="1" dirty="0" smtClean="0">
                <a:solidFill>
                  <a:srgbClr val="222222"/>
                </a:solidFill>
                <a:latin typeface="Arial"/>
              </a:rPr>
              <a:t>2-Lochia serosa:</a:t>
            </a:r>
          </a:p>
          <a:p>
            <a:pPr algn="l"/>
            <a:r>
              <a:rPr lang="en-US" sz="3200" dirty="0">
                <a:solidFill>
                  <a:srgbClr val="222222"/>
                </a:solidFill>
                <a:latin typeface="Arial"/>
              </a:rPr>
              <a:t> is the term for lochia that has thinned and turned brownish or pink in color. It contains serous </a:t>
            </a:r>
            <a:r>
              <a:rPr lang="en-US" sz="3200" dirty="0">
                <a:solidFill>
                  <a:srgbClr val="0B0080"/>
                </a:solidFill>
                <a:latin typeface="Arial"/>
                <a:hlinkClick r:id="rId4" tooltip="Exudate"/>
              </a:rPr>
              <a:t>exudate</a:t>
            </a:r>
            <a:r>
              <a:rPr lang="en-US" sz="3200" dirty="0">
                <a:solidFill>
                  <a:srgbClr val="222222"/>
                </a:solidFill>
                <a:latin typeface="Arial"/>
              </a:rPr>
              <a:t>, </a:t>
            </a:r>
            <a:r>
              <a:rPr lang="en-US" sz="3200" dirty="0">
                <a:solidFill>
                  <a:srgbClr val="0B0080"/>
                </a:solidFill>
                <a:latin typeface="Arial"/>
                <a:hlinkClick r:id="rId5" tooltip="Erythrocytes"/>
              </a:rPr>
              <a:t>erythrocytes</a:t>
            </a:r>
            <a:r>
              <a:rPr lang="en-US" sz="3200" dirty="0">
                <a:solidFill>
                  <a:srgbClr val="222222"/>
                </a:solidFill>
                <a:latin typeface="Arial"/>
              </a:rPr>
              <a:t>, </a:t>
            </a:r>
            <a:r>
              <a:rPr lang="en-US" sz="3200" dirty="0">
                <a:solidFill>
                  <a:srgbClr val="0B0080"/>
                </a:solidFill>
                <a:latin typeface="Arial"/>
                <a:hlinkClick r:id="rId6" tooltip="Leukocytes"/>
              </a:rPr>
              <a:t>leukocytes</a:t>
            </a:r>
            <a:r>
              <a:rPr lang="en-US" sz="3200" dirty="0">
                <a:solidFill>
                  <a:srgbClr val="222222"/>
                </a:solidFill>
                <a:latin typeface="Arial"/>
              </a:rPr>
              <a:t>, </a:t>
            </a:r>
            <a:r>
              <a:rPr lang="en-US" sz="3200" dirty="0">
                <a:solidFill>
                  <a:srgbClr val="0B0080"/>
                </a:solidFill>
                <a:latin typeface="Arial"/>
                <a:hlinkClick r:id="rId7" tooltip="Cervix"/>
              </a:rPr>
              <a:t>cervical</a:t>
            </a:r>
            <a:r>
              <a:rPr lang="en-US" sz="3200" dirty="0">
                <a:solidFill>
                  <a:srgbClr val="222222"/>
                </a:solidFill>
                <a:latin typeface="Arial"/>
              </a:rPr>
              <a:t> </a:t>
            </a:r>
            <a:r>
              <a:rPr lang="en-US" sz="3200" dirty="0">
                <a:solidFill>
                  <a:srgbClr val="0B0080"/>
                </a:solidFill>
                <a:latin typeface="Arial"/>
                <a:hlinkClick r:id="rId8" tooltip="Mucus"/>
              </a:rPr>
              <a:t>mucus</a:t>
            </a:r>
            <a:r>
              <a:rPr lang="en-US" sz="3200" dirty="0">
                <a:solidFill>
                  <a:srgbClr val="222222"/>
                </a:solidFill>
                <a:latin typeface="Arial"/>
              </a:rPr>
              <a:t> and microorganisms. This stage continues until around the tenth day after delivery. Lochia serosa which persists to some weeks after birth can indicate late postpartum hemorrhaging, and should be reported to a physician</a:t>
            </a:r>
            <a:endParaRPr lang="en-US" sz="3200"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1468331"/>
      </p:ext>
    </p:extLst>
  </p:cSld>
  <p:clrMapOvr>
    <a:masterClrMapping/>
  </p:clrMapOvr>
  <mc:AlternateContent xmlns:mc="http://schemas.openxmlformats.org/markup-compatibility/2006">
    <mc:Choice xmlns:p14="http://schemas.microsoft.com/office/powerpoint/2010/main" Requires="p14">
      <p:transition spd="slow" p14:dur="2000" advTm="60929"/>
    </mc:Choice>
    <mc:Fallback>
      <p:transition spd="slow" advTm="60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95536" y="692696"/>
            <a:ext cx="7704856" cy="5509200"/>
          </a:xfrm>
          <a:prstGeom prst="rect">
            <a:avLst/>
          </a:prstGeom>
        </p:spPr>
        <p:txBody>
          <a:bodyPr wrap="square">
            <a:spAutoFit/>
          </a:bodyPr>
          <a:lstStyle/>
          <a:p>
            <a:pPr algn="l"/>
            <a:r>
              <a:rPr lang="en-US" sz="3200" b="1" dirty="0" smtClean="0">
                <a:solidFill>
                  <a:srgbClr val="222222"/>
                </a:solidFill>
                <a:latin typeface="Arial"/>
              </a:rPr>
              <a:t>3-Lochia </a:t>
            </a:r>
            <a:r>
              <a:rPr lang="en-US" sz="3200" b="1" dirty="0">
                <a:solidFill>
                  <a:srgbClr val="222222"/>
                </a:solidFill>
                <a:latin typeface="Arial"/>
              </a:rPr>
              <a:t>alba</a:t>
            </a:r>
            <a:r>
              <a:rPr lang="en-US" sz="3200" dirty="0">
                <a:solidFill>
                  <a:srgbClr val="222222"/>
                </a:solidFill>
                <a:latin typeface="Arial"/>
              </a:rPr>
              <a:t> (or </a:t>
            </a:r>
            <a:r>
              <a:rPr lang="en-US" sz="3200" dirty="0" err="1">
                <a:solidFill>
                  <a:srgbClr val="222222"/>
                </a:solidFill>
                <a:latin typeface="Arial"/>
              </a:rPr>
              <a:t>purulenta</a:t>
            </a:r>
            <a:r>
              <a:rPr lang="en-US" sz="3200" dirty="0">
                <a:solidFill>
                  <a:srgbClr val="222222"/>
                </a:solidFill>
                <a:latin typeface="Arial"/>
              </a:rPr>
              <a:t>) </a:t>
            </a:r>
            <a:r>
              <a:rPr lang="en-US" sz="3200" dirty="0" smtClean="0">
                <a:solidFill>
                  <a:srgbClr val="222222"/>
                </a:solidFill>
                <a:latin typeface="Arial"/>
              </a:rPr>
              <a:t>:</a:t>
            </a:r>
          </a:p>
          <a:p>
            <a:pPr algn="l"/>
            <a:r>
              <a:rPr lang="en-US" sz="3200" dirty="0" smtClean="0">
                <a:solidFill>
                  <a:srgbClr val="222222"/>
                </a:solidFill>
                <a:latin typeface="Arial"/>
              </a:rPr>
              <a:t>is </a:t>
            </a:r>
            <a:r>
              <a:rPr lang="en-US" sz="3200" dirty="0">
                <a:solidFill>
                  <a:srgbClr val="222222"/>
                </a:solidFill>
                <a:latin typeface="Arial"/>
              </a:rPr>
              <a:t>the name for lochia once it has turned whitish or yellowish-white. It typically lasts from the second through the third to sixth weeks after delivery. It contains fewer </a:t>
            </a:r>
            <a:r>
              <a:rPr lang="en-US" sz="3200" dirty="0">
                <a:solidFill>
                  <a:srgbClr val="0B0080"/>
                </a:solidFill>
                <a:latin typeface="Arial"/>
                <a:hlinkClick r:id="rId4" tooltip="Red blood cell"/>
              </a:rPr>
              <a:t>red blood cells</a:t>
            </a:r>
            <a:r>
              <a:rPr lang="en-US" sz="3200" dirty="0">
                <a:solidFill>
                  <a:srgbClr val="222222"/>
                </a:solidFill>
                <a:latin typeface="Arial"/>
              </a:rPr>
              <a:t> and is mainly made up of </a:t>
            </a:r>
            <a:r>
              <a:rPr lang="en-US" sz="3200" dirty="0">
                <a:solidFill>
                  <a:srgbClr val="0B0080"/>
                </a:solidFill>
                <a:latin typeface="Arial"/>
                <a:hlinkClick r:id="rId5" tooltip="White blood cell"/>
              </a:rPr>
              <a:t>leukocytes</a:t>
            </a:r>
            <a:r>
              <a:rPr lang="en-US" sz="3200" dirty="0">
                <a:solidFill>
                  <a:srgbClr val="222222"/>
                </a:solidFill>
                <a:latin typeface="Arial"/>
              </a:rPr>
              <a:t>, </a:t>
            </a:r>
            <a:r>
              <a:rPr lang="en-US" sz="3200" dirty="0">
                <a:solidFill>
                  <a:srgbClr val="0B0080"/>
                </a:solidFill>
                <a:latin typeface="Arial"/>
                <a:hlinkClick r:id="rId6" tooltip="Epithelium"/>
              </a:rPr>
              <a:t>epithelial cells</a:t>
            </a:r>
            <a:r>
              <a:rPr lang="en-US" sz="3200" dirty="0">
                <a:solidFill>
                  <a:srgbClr val="222222"/>
                </a:solidFill>
                <a:latin typeface="Arial"/>
              </a:rPr>
              <a:t>, </a:t>
            </a:r>
            <a:r>
              <a:rPr lang="en-US" sz="3200" dirty="0">
                <a:solidFill>
                  <a:srgbClr val="0B0080"/>
                </a:solidFill>
                <a:latin typeface="Arial"/>
                <a:hlinkClick r:id="rId7" tooltip="Cholesterol"/>
              </a:rPr>
              <a:t>cholesterol</a:t>
            </a:r>
            <a:r>
              <a:rPr lang="en-US" sz="3200" dirty="0">
                <a:solidFill>
                  <a:srgbClr val="222222"/>
                </a:solidFill>
                <a:latin typeface="Arial"/>
              </a:rPr>
              <a:t>, </a:t>
            </a:r>
            <a:r>
              <a:rPr lang="en-US" sz="3200" dirty="0">
                <a:solidFill>
                  <a:srgbClr val="0B0080"/>
                </a:solidFill>
                <a:latin typeface="Arial"/>
                <a:hlinkClick r:id="rId8" tooltip="Fat"/>
              </a:rPr>
              <a:t>fat</a:t>
            </a:r>
            <a:r>
              <a:rPr lang="en-US" sz="3200" dirty="0">
                <a:solidFill>
                  <a:srgbClr val="222222"/>
                </a:solidFill>
                <a:latin typeface="Arial"/>
              </a:rPr>
              <a:t>, </a:t>
            </a:r>
            <a:r>
              <a:rPr lang="en-US" sz="3200" dirty="0">
                <a:solidFill>
                  <a:srgbClr val="0B0080"/>
                </a:solidFill>
                <a:latin typeface="Arial"/>
                <a:hlinkClick r:id="rId9" tooltip="Mucus"/>
              </a:rPr>
              <a:t>mucus</a:t>
            </a:r>
            <a:r>
              <a:rPr lang="en-US" sz="3200" dirty="0">
                <a:solidFill>
                  <a:srgbClr val="222222"/>
                </a:solidFill>
                <a:latin typeface="Arial"/>
              </a:rPr>
              <a:t> and </a:t>
            </a:r>
            <a:r>
              <a:rPr lang="en-US" sz="3200" dirty="0">
                <a:solidFill>
                  <a:srgbClr val="0B0080"/>
                </a:solidFill>
                <a:latin typeface="Arial"/>
                <a:hlinkClick r:id="rId10" tooltip="Microorganisms"/>
              </a:rPr>
              <a:t>microorganisms</a:t>
            </a:r>
            <a:r>
              <a:rPr lang="en-US" sz="3200" dirty="0">
                <a:solidFill>
                  <a:srgbClr val="222222"/>
                </a:solidFill>
                <a:latin typeface="Arial"/>
              </a:rPr>
              <a:t>. Continuation beyond a few weeks can indicate a genital lesion, which . should </a:t>
            </a:r>
            <a:r>
              <a:rPr lang="en-US" sz="3200" dirty="0" smtClean="0">
                <a:solidFill>
                  <a:srgbClr val="222222"/>
                </a:solidFill>
                <a:latin typeface="Arial"/>
              </a:rPr>
              <a:t>be  reported </a:t>
            </a:r>
            <a:r>
              <a:rPr lang="en-US" sz="3200" dirty="0">
                <a:solidFill>
                  <a:srgbClr val="222222"/>
                </a:solidFill>
                <a:latin typeface="Arial"/>
              </a:rPr>
              <a:t>to a </a:t>
            </a:r>
            <a:r>
              <a:rPr lang="en-US" sz="3200" dirty="0" smtClean="0">
                <a:solidFill>
                  <a:srgbClr val="222222"/>
                </a:solidFill>
                <a:latin typeface="Arial"/>
              </a:rPr>
              <a:t>physician</a:t>
            </a:r>
            <a:endParaRPr lang="en-US"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8955247"/>
      </p:ext>
    </p:extLst>
  </p:cSld>
  <p:clrMapOvr>
    <a:masterClrMapping/>
  </p:clrMapOvr>
  <mc:AlternateContent xmlns:mc="http://schemas.openxmlformats.org/markup-compatibility/2006">
    <mc:Choice xmlns:p14="http://schemas.microsoft.com/office/powerpoint/2010/main" Requires="p14">
      <p:transition spd="slow" p14:dur="2000" advTm="90888"/>
    </mc:Choice>
    <mc:Fallback>
      <p:transition spd="slow" advTm="90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جاور">
  <a:themeElements>
    <a:clrScheme name="تجاور">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تجاور">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258</TotalTime>
  <Words>546</Words>
  <Application>Microsoft Office PowerPoint</Application>
  <PresentationFormat>عرض على الشاشة (3:4)‏</PresentationFormat>
  <Paragraphs>48</Paragraphs>
  <Slides>16</Slides>
  <Notes>0</Notes>
  <HiddenSlides>0</HiddenSlides>
  <MMClips>16</MMClips>
  <ScaleCrop>false</ScaleCrop>
  <HeadingPairs>
    <vt:vector size="4" baseType="variant">
      <vt:variant>
        <vt:lpstr>نسق</vt:lpstr>
      </vt:variant>
      <vt:variant>
        <vt:i4>1</vt:i4>
      </vt:variant>
      <vt:variant>
        <vt:lpstr>عناوين الشرائح</vt:lpstr>
      </vt:variant>
      <vt:variant>
        <vt:i4>16</vt:i4>
      </vt:variant>
    </vt:vector>
  </HeadingPairs>
  <TitlesOfParts>
    <vt:vector size="17" baseType="lpstr">
      <vt:lpstr>تجاور</vt:lpstr>
      <vt:lpstr>The fundus and lochia examination </vt:lpstr>
      <vt:lpstr>introduction</vt:lpstr>
      <vt:lpstr>UTERUS </vt:lpstr>
      <vt:lpstr>عرض تقديمي في PowerPoint</vt:lpstr>
      <vt:lpstr>عرض تقديمي في PowerPoint</vt:lpstr>
      <vt:lpstr>Definition of lochia</vt:lpstr>
      <vt:lpstr>Type of lochia</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fundus and lochia examination</dc:title>
  <dc:creator>sanaa ali</dc:creator>
  <cp:lastModifiedBy>sanaa ali</cp:lastModifiedBy>
  <cp:revision>22</cp:revision>
  <dcterms:created xsi:type="dcterms:W3CDTF">2020-02-25T04:11:26Z</dcterms:created>
  <dcterms:modified xsi:type="dcterms:W3CDTF">2020-03-27T21:03:09Z</dcterms:modified>
</cp:coreProperties>
</file>