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44" r:id="rId1"/>
  </p:sldMasterIdLst>
  <p:notesMasterIdLst>
    <p:notesMasterId r:id="rId38"/>
  </p:notesMasterIdLst>
  <p:sldIdLst>
    <p:sldId id="256" r:id="rId2"/>
    <p:sldId id="258" r:id="rId3"/>
    <p:sldId id="294" r:id="rId4"/>
    <p:sldId id="295" r:id="rId5"/>
    <p:sldId id="296" r:id="rId6"/>
    <p:sldId id="262" r:id="rId7"/>
    <p:sldId id="263" r:id="rId8"/>
    <p:sldId id="260" r:id="rId9"/>
    <p:sldId id="264" r:id="rId10"/>
    <p:sldId id="268" r:id="rId11"/>
    <p:sldId id="269" r:id="rId12"/>
    <p:sldId id="270" r:id="rId13"/>
    <p:sldId id="271" r:id="rId14"/>
    <p:sldId id="272" r:id="rId15"/>
    <p:sldId id="273" r:id="rId16"/>
    <p:sldId id="274" r:id="rId17"/>
    <p:sldId id="275" r:id="rId18"/>
    <p:sldId id="276" r:id="rId19"/>
    <p:sldId id="281" r:id="rId20"/>
    <p:sldId id="282" r:id="rId21"/>
    <p:sldId id="283" r:id="rId22"/>
    <p:sldId id="284" r:id="rId23"/>
    <p:sldId id="277" r:id="rId24"/>
    <p:sldId id="278" r:id="rId25"/>
    <p:sldId id="279" r:id="rId26"/>
    <p:sldId id="280" r:id="rId27"/>
    <p:sldId id="285" r:id="rId28"/>
    <p:sldId id="286" r:id="rId29"/>
    <p:sldId id="297" r:id="rId30"/>
    <p:sldId id="287" r:id="rId31"/>
    <p:sldId id="288" r:id="rId32"/>
    <p:sldId id="289" r:id="rId33"/>
    <p:sldId id="290" r:id="rId34"/>
    <p:sldId id="291" r:id="rId35"/>
    <p:sldId id="298" r:id="rId36"/>
    <p:sldId id="293" r:id="rId37"/>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735" autoAdjust="0"/>
    <p:restoredTop sz="94660"/>
  </p:normalViewPr>
  <p:slideViewPr>
    <p:cSldViewPr>
      <p:cViewPr varScale="1">
        <p:scale>
          <a:sx n="69" d="100"/>
          <a:sy n="69" d="100"/>
        </p:scale>
        <p:origin x="-1416"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عنصر نائب للتاريخ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D4DC3AA-8E41-49CD-AA7C-7DCAFECD91FC}" type="datetimeFigureOut">
              <a:rPr lang="en-US" smtClean="0"/>
              <a:t>3/27/2020</a:t>
            </a:fld>
            <a:endParaRPr lang="en-US"/>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en-US"/>
          </a:p>
        </p:txBody>
      </p:sp>
      <p:sp>
        <p:nvSpPr>
          <p:cNvPr id="6" name="عنصر نائب للتذييل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عنصر نائب لرقم الشريحة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CA4E88-EFDE-4A1A-B2EA-3CAFB9937306}" type="slidenum">
              <a:rPr lang="en-US" smtClean="0"/>
              <a:t>‹#›</a:t>
            </a:fld>
            <a:endParaRPr lang="en-US"/>
          </a:p>
        </p:txBody>
      </p:sp>
    </p:spTree>
    <p:extLst>
      <p:ext uri="{BB962C8B-B14F-4D97-AF65-F5344CB8AC3E}">
        <p14:creationId xmlns:p14="http://schemas.microsoft.com/office/powerpoint/2010/main" val="3446754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10"/>
          </p:nvPr>
        </p:nvSpPr>
        <p:spPr/>
        <p:txBody>
          <a:bodyPr/>
          <a:lstStyle/>
          <a:p>
            <a:fld id="{C5CA4E88-EFDE-4A1A-B2EA-3CAFB9937306}" type="slidenum">
              <a:rPr lang="en-US" smtClean="0"/>
              <a:t>11</a:t>
            </a:fld>
            <a:endParaRPr lang="en-US"/>
          </a:p>
        </p:txBody>
      </p:sp>
    </p:spTree>
    <p:extLst>
      <p:ext uri="{BB962C8B-B14F-4D97-AF65-F5344CB8AC3E}">
        <p14:creationId xmlns:p14="http://schemas.microsoft.com/office/powerpoint/2010/main" val="3028944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en-US" dirty="0"/>
          </a:p>
        </p:txBody>
      </p:sp>
      <p:sp>
        <p:nvSpPr>
          <p:cNvPr id="4" name="عنصر نائب لرقم الشريحة 3"/>
          <p:cNvSpPr>
            <a:spLocks noGrp="1"/>
          </p:cNvSpPr>
          <p:nvPr>
            <p:ph type="sldNum" sz="quarter" idx="10"/>
          </p:nvPr>
        </p:nvSpPr>
        <p:spPr/>
        <p:txBody>
          <a:bodyPr/>
          <a:lstStyle/>
          <a:p>
            <a:fld id="{C5CA4E88-EFDE-4A1A-B2EA-3CAFB9937306}" type="slidenum">
              <a:rPr lang="en-US" smtClean="0"/>
              <a:t>14</a:t>
            </a:fld>
            <a:endParaRPr lang="en-US"/>
          </a:p>
        </p:txBody>
      </p:sp>
    </p:spTree>
    <p:extLst>
      <p:ext uri="{BB962C8B-B14F-4D97-AF65-F5344CB8AC3E}">
        <p14:creationId xmlns:p14="http://schemas.microsoft.com/office/powerpoint/2010/main" val="942902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ar-SA" smtClean="0"/>
              <a:t>انقر لتحرير نمط العنوان الرئيسي</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smtClean="0"/>
              <a:t>انقر لتحرير نمط العنوان الثانوي الرئيسي</a:t>
            </a:r>
            <a:endParaRPr kumimoji="0" lang="en-US"/>
          </a:p>
        </p:txBody>
      </p:sp>
      <p:sp>
        <p:nvSpPr>
          <p:cNvPr id="30" name="Date Placeholder 29"/>
          <p:cNvSpPr>
            <a:spLocks noGrp="1"/>
          </p:cNvSpPr>
          <p:nvPr>
            <p:ph type="dt" sz="half" idx="10"/>
          </p:nvPr>
        </p:nvSpPr>
        <p:spPr/>
        <p:txBody>
          <a:bodyPr/>
          <a:lstStyle/>
          <a:p>
            <a:fld id="{1B8ABB09-4A1D-463E-8065-109CC2B7EFAA}" type="datetimeFigureOut">
              <a:rPr lang="ar-SA" smtClean="0"/>
              <a:t>03/08/1441</a:t>
            </a:fld>
            <a:endParaRPr lang="ar-SA"/>
          </a:p>
        </p:txBody>
      </p:sp>
      <p:sp>
        <p:nvSpPr>
          <p:cNvPr id="19" name="Footer Placeholder 18"/>
          <p:cNvSpPr>
            <a:spLocks noGrp="1"/>
          </p:cNvSpPr>
          <p:nvPr>
            <p:ph type="ftr" sz="quarter" idx="11"/>
          </p:nvPr>
        </p:nvSpPr>
        <p:spPr/>
        <p:txBody>
          <a:bodyPr/>
          <a:lstStyle/>
          <a:p>
            <a:endParaRPr lang="ar-SA"/>
          </a:p>
        </p:txBody>
      </p:sp>
      <p:sp>
        <p:nvSpPr>
          <p:cNvPr id="27" name="Slide Number Placeholder 26"/>
          <p:cNvSpPr>
            <a:spLocks noGrp="1"/>
          </p:cNvSpPr>
          <p:nvPr>
            <p:ph type="sldNum" sz="quarter" idx="12"/>
          </p:nvPr>
        </p:nvSpPr>
        <p:spPr/>
        <p:txBody>
          <a:bodyPr/>
          <a:lstStyle/>
          <a:p>
            <a:fld id="{0B34F065-1154-456A-91E3-76DE8E75E17B}" type="slidenum">
              <a:rPr lang="ar-SA" smtClean="0"/>
              <a:t>‹#›</a:t>
            </a:fld>
            <a:endParaRPr lang="ar-SA"/>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Date Placeholder 3"/>
          <p:cNvSpPr>
            <a:spLocks noGrp="1"/>
          </p:cNvSpPr>
          <p:nvPr>
            <p:ph type="dt" sz="half" idx="10"/>
          </p:nvPr>
        </p:nvSpPr>
        <p:spPr/>
        <p:txBody>
          <a:bodyPr/>
          <a:lstStyle/>
          <a:p>
            <a:fld id="{1B8ABB09-4A1D-463E-8065-109CC2B7EFAA}" type="datetimeFigureOut">
              <a:rPr lang="ar-SA" smtClean="0"/>
              <a:t>03/08/1441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ar-SA" smtClean="0"/>
              <a:t>انقر لتحرير نمط العنوان الرئيسي</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Date Placeholder 3"/>
          <p:cNvSpPr>
            <a:spLocks noGrp="1"/>
          </p:cNvSpPr>
          <p:nvPr>
            <p:ph type="dt" sz="half" idx="10"/>
          </p:nvPr>
        </p:nvSpPr>
        <p:spPr/>
        <p:txBody>
          <a:bodyPr/>
          <a:lstStyle/>
          <a:p>
            <a:fld id="{1B8ABB09-4A1D-463E-8065-109CC2B7EFAA}" type="datetimeFigureOut">
              <a:rPr lang="ar-SA" smtClean="0"/>
              <a:t>03/08/1441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ar-SA" smtClean="0"/>
              <a:t>انقر لتحرير نمط العنوان الرئيسي</a:t>
            </a:r>
            <a:endParaRPr kumimoji="0" lang="en-US"/>
          </a:p>
        </p:txBody>
      </p:sp>
      <p:sp>
        <p:nvSpPr>
          <p:cNvPr id="3" name="Content Placeholder 2"/>
          <p:cNvSpPr>
            <a:spLocks noGrp="1"/>
          </p:cNvSpPr>
          <p:nvPr>
            <p:ph idx="1"/>
          </p:nvPr>
        </p:nvSpPr>
        <p:spPr/>
        <p:txBody>
          <a:body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Date Placeholder 3"/>
          <p:cNvSpPr>
            <a:spLocks noGrp="1"/>
          </p:cNvSpPr>
          <p:nvPr>
            <p:ph type="dt" sz="half" idx="10"/>
          </p:nvPr>
        </p:nvSpPr>
        <p:spPr/>
        <p:txBody>
          <a:bodyPr/>
          <a:lstStyle/>
          <a:p>
            <a:fld id="{1B8ABB09-4A1D-463E-8065-109CC2B7EFAA}" type="datetimeFigureOut">
              <a:rPr lang="ar-SA" smtClean="0"/>
              <a:t>03/08/1441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ar-SA" smtClean="0"/>
              <a:t>انقر لتحرير نمط العنوان الرئيسي</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smtClean="0"/>
              <a:t>انقر لتحرير أنماط النص الرئيسي</a:t>
            </a:r>
          </a:p>
        </p:txBody>
      </p:sp>
      <p:sp>
        <p:nvSpPr>
          <p:cNvPr id="4" name="Date Placeholder 3"/>
          <p:cNvSpPr>
            <a:spLocks noGrp="1"/>
          </p:cNvSpPr>
          <p:nvPr>
            <p:ph type="dt" sz="half" idx="10"/>
          </p:nvPr>
        </p:nvSpPr>
        <p:spPr/>
        <p:txBody>
          <a:bodyPr/>
          <a:lstStyle/>
          <a:p>
            <a:fld id="{1B8ABB09-4A1D-463E-8065-109CC2B7EFAA}" type="datetimeFigureOut">
              <a:rPr lang="ar-SA" smtClean="0"/>
              <a:t>03/08/1441</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0B34F065-1154-456A-91E3-76DE8E75E17B}" type="slidenum">
              <a:rPr lang="ar-SA" smtClean="0"/>
              <a:t>‹#›</a:t>
            </a:fld>
            <a:endParaRPr lang="ar-S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ar-SA" smtClean="0"/>
              <a:t>انقر لتحرير نمط العنوان الرئيسي</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Date Placeholder 4"/>
          <p:cNvSpPr>
            <a:spLocks noGrp="1"/>
          </p:cNvSpPr>
          <p:nvPr>
            <p:ph type="dt" sz="half" idx="10"/>
          </p:nvPr>
        </p:nvSpPr>
        <p:spPr/>
        <p:txBody>
          <a:bodyPr/>
          <a:lstStyle/>
          <a:p>
            <a:fld id="{1B8ABB09-4A1D-463E-8065-109CC2B7EFAA}" type="datetimeFigureOut">
              <a:rPr lang="ar-SA" smtClean="0"/>
              <a:t>03/08/1441</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ar-SA" smtClean="0"/>
              <a:t>انقر لتحرير نمط العنوان الرئيسي</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ar-SA" smtClean="0"/>
              <a:t>انقر لتحرير أنماط النص الرئيسي</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7" name="Date Placeholder 6"/>
          <p:cNvSpPr>
            <a:spLocks noGrp="1"/>
          </p:cNvSpPr>
          <p:nvPr>
            <p:ph type="dt" sz="half" idx="10"/>
          </p:nvPr>
        </p:nvSpPr>
        <p:spPr/>
        <p:txBody>
          <a:bodyPr/>
          <a:lstStyle/>
          <a:p>
            <a:fld id="{1B8ABB09-4A1D-463E-8065-109CC2B7EFAA}" type="datetimeFigureOut">
              <a:rPr lang="ar-SA" smtClean="0"/>
              <a:t>03/08/1441</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ar-SA" smtClean="0"/>
              <a:t>انقر لتحرير نمط العنوان الرئيسي</a:t>
            </a:r>
            <a:endParaRPr kumimoji="0" lang="en-US"/>
          </a:p>
        </p:txBody>
      </p:sp>
      <p:sp>
        <p:nvSpPr>
          <p:cNvPr id="3" name="Date Placeholder 2"/>
          <p:cNvSpPr>
            <a:spLocks noGrp="1"/>
          </p:cNvSpPr>
          <p:nvPr>
            <p:ph type="dt" sz="half" idx="10"/>
          </p:nvPr>
        </p:nvSpPr>
        <p:spPr/>
        <p:txBody>
          <a:bodyPr/>
          <a:lstStyle/>
          <a:p>
            <a:fld id="{1B8ABB09-4A1D-463E-8065-109CC2B7EFAA}" type="datetimeFigureOut">
              <a:rPr lang="ar-SA" smtClean="0"/>
              <a:t>03/08/1441</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8ABB09-4A1D-463E-8065-109CC2B7EFAA}" type="datetimeFigureOut">
              <a:rPr lang="ar-SA" smtClean="0"/>
              <a:t>03/08/1441</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ar-SA" smtClean="0"/>
              <a:t>انقر لتحرير نمط العنوان الرئيسي</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ar-SA" smtClean="0"/>
              <a:t>انقر لتحرير أنماط النص الرئيسي</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ar-SA" smtClean="0"/>
              <a:t>انقر لتحرير أنماط النص الرئيسي</a:t>
            </a:r>
          </a:p>
          <a:p>
            <a:pPr lvl="1" eaLnBrk="1" latinLnBrk="0" hangingPunct="1"/>
            <a:r>
              <a:rPr lang="ar-SA" smtClean="0"/>
              <a:t>المستوى الثاني</a:t>
            </a:r>
          </a:p>
          <a:p>
            <a:pPr lvl="2" eaLnBrk="1" latinLnBrk="0" hangingPunct="1"/>
            <a:r>
              <a:rPr lang="ar-SA" smtClean="0"/>
              <a:t>المستوى الثالث</a:t>
            </a:r>
          </a:p>
          <a:p>
            <a:pPr lvl="3" eaLnBrk="1" latinLnBrk="0" hangingPunct="1"/>
            <a:r>
              <a:rPr lang="ar-SA" smtClean="0"/>
              <a:t>المستوى الرابع</a:t>
            </a:r>
          </a:p>
          <a:p>
            <a:pPr lvl="4" eaLnBrk="1" latinLnBrk="0" hangingPunct="1"/>
            <a:r>
              <a:rPr lang="ar-SA" smtClean="0"/>
              <a:t>المستوى الخامس</a:t>
            </a:r>
            <a:endParaRPr kumimoji="0" lang="en-US"/>
          </a:p>
        </p:txBody>
      </p:sp>
      <p:sp>
        <p:nvSpPr>
          <p:cNvPr id="5" name="Date Placeholder 4"/>
          <p:cNvSpPr>
            <a:spLocks noGrp="1"/>
          </p:cNvSpPr>
          <p:nvPr>
            <p:ph type="dt" sz="half" idx="10"/>
          </p:nvPr>
        </p:nvSpPr>
        <p:spPr/>
        <p:txBody>
          <a:bodyPr/>
          <a:lstStyle/>
          <a:p>
            <a:fld id="{1B8ABB09-4A1D-463E-8065-109CC2B7EFAA}" type="datetimeFigureOut">
              <a:rPr lang="ar-SA" smtClean="0"/>
              <a:t>03/08/1441</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ar-SA" smtClean="0"/>
              <a:t>انقر لتحرير نمط العنوان الرئيسي</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ar-SA" smtClean="0"/>
              <a:t>انقر لتحرير أنماط النص الرئيسي</a:t>
            </a:r>
          </a:p>
        </p:txBody>
      </p:sp>
      <p:sp>
        <p:nvSpPr>
          <p:cNvPr id="5" name="Date Placeholder 4"/>
          <p:cNvSpPr>
            <a:spLocks noGrp="1"/>
          </p:cNvSpPr>
          <p:nvPr>
            <p:ph type="dt" sz="half" idx="10"/>
          </p:nvPr>
        </p:nvSpPr>
        <p:spPr/>
        <p:txBody>
          <a:bodyPr/>
          <a:lstStyle/>
          <a:p>
            <a:fld id="{1B8ABB09-4A1D-463E-8065-109CC2B7EFAA}" type="datetimeFigureOut">
              <a:rPr lang="ar-SA" smtClean="0"/>
              <a:t>03/08/1441</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a:xfrm>
            <a:off x="8077200" y="6356350"/>
            <a:ext cx="609600" cy="365125"/>
          </a:xfrm>
        </p:spPr>
        <p:txBody>
          <a:bodyPr/>
          <a:lstStyle/>
          <a:p>
            <a:fld id="{0B34F065-1154-456A-91E3-76DE8E75E17B}" type="slidenum">
              <a:rPr lang="ar-SA" smtClean="0"/>
              <a:t>‹#›</a:t>
            </a:fld>
            <a:endParaRPr lang="ar-SA"/>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ar-SA" smtClean="0"/>
              <a:t>انقر فوق الأيقونة لإضافة صورة</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ar-SA" smtClean="0"/>
              <a:t>انقر لتحرير نمط العنوان الرئيسي</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ar-SA" smtClean="0"/>
              <a:t>انقر لتحرير أنماط النص الرئيسي</a:t>
            </a:r>
          </a:p>
          <a:p>
            <a:pPr lvl="1" eaLnBrk="1" latinLnBrk="0" hangingPunct="1"/>
            <a:r>
              <a:rPr kumimoji="0" lang="ar-SA" smtClean="0"/>
              <a:t>المستوى الثاني</a:t>
            </a:r>
          </a:p>
          <a:p>
            <a:pPr lvl="2" eaLnBrk="1" latinLnBrk="0" hangingPunct="1"/>
            <a:r>
              <a:rPr kumimoji="0" lang="ar-SA" smtClean="0"/>
              <a:t>المستوى الثالث</a:t>
            </a:r>
          </a:p>
          <a:p>
            <a:pPr lvl="3" eaLnBrk="1" latinLnBrk="0" hangingPunct="1"/>
            <a:r>
              <a:rPr kumimoji="0" lang="ar-SA" smtClean="0"/>
              <a:t>المستوى الرابع</a:t>
            </a:r>
          </a:p>
          <a:p>
            <a:pPr lvl="4" eaLnBrk="1" latinLnBrk="0" hangingPunct="1"/>
            <a:r>
              <a:rPr kumimoji="0" lang="ar-SA" smtClean="0"/>
              <a:t>المستوى الخامس</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1B8ABB09-4A1D-463E-8065-109CC2B7EFAA}" type="datetimeFigureOut">
              <a:rPr lang="ar-SA" smtClean="0"/>
              <a:t>03/08/1441</a:t>
            </a:fld>
            <a:endParaRPr lang="ar-SA"/>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ar-SA"/>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0B34F065-1154-456A-91E3-76DE8E75E17B}" type="slidenum">
              <a:rPr lang="ar-SA" smtClean="0"/>
              <a:t>‹#›</a:t>
            </a:fld>
            <a:endParaRPr lang="ar-SA"/>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3.png"/><Relationship Id="rId5" Type="http://schemas.openxmlformats.org/officeDocument/2006/relationships/image" Target="../media/image9.jpeg"/><Relationship Id="rId4" Type="http://schemas.openxmlformats.org/officeDocument/2006/relationships/hyperlink" Target="http://www.google.com.eg/imgres?imgurl=http://whatwillmybabylooklikegenerator.org/wp-content/uploads/2011/08/what-will-my-baby-look-like-quiz.jpg&amp;imgrefurl=http://whatwillmybabylooklikegenerator.org/what-will-my-baby-look-like-quiz/&amp;usg=__SSpDl9ySawKKFvq4Ksu8_a7xlHY=&amp;h=297&amp;w=300&amp;sz=13&amp;hl=ar&amp;start=54&amp;zoom=1&amp;tbnid=cI94nCzY4VLEmM:&amp;tbnh=115&amp;tbnw=116&amp;ei=t64VT9SpMaT74QSMxP3BAw&amp;prev=/search?q=baby+image&amp;start=40&amp;hl=ar&amp;sa=N&amp;gbv=2&amp;tbm=isch&amp;prmd=ivns&amp;itbs=1"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3.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3.png"/><Relationship Id="rId5" Type="http://schemas.openxmlformats.org/officeDocument/2006/relationships/image" Target="../media/image15.jpeg"/><Relationship Id="rId4" Type="http://schemas.openxmlformats.org/officeDocument/2006/relationships/hyperlink" Target="http://www.google.com.eg/imgres?imgurl=http://image1.masterfile.com/em_w/03/62/30/600-03623042w.jpg&amp;imgrefurl=http://www.masterfile.com/stock-photography/image/600-03623042/Mother-Drying-Newborn-Baby-After-a-Bath&amp;usg=__dzf0HDFFUShYQrhk7EepHmaJPYs=&amp;h=550&amp;w=550&amp;sz=48&amp;hl=ar&amp;start=10&amp;zoom=1&amp;tbnid=dK6t_tGuWpJTbM:&amp;tbnh=133&amp;tbnw=133&amp;ei=-DP2ToKUMYKEhQfC75yNBQ&amp;prev=/search?q=image+for+drying+newborn+babies&amp;hl=ar&amp;sa=X&amp;gbv=2&amp;tbm=isch&amp;prmd=ivns&amp;itbs=1"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3.png"/><Relationship Id="rId5" Type="http://schemas.openxmlformats.org/officeDocument/2006/relationships/image" Target="../media/image16.jpeg"/><Relationship Id="rId4" Type="http://schemas.openxmlformats.org/officeDocument/2006/relationships/hyperlink" Target="http://www.google.com.eg/imgres?imgurl=http://acne.savvy-cafe.com/wp-content/uploads/2008/03/beautiful-baby-rs.jpg&amp;imgrefurl=http://acne.savvy-cafe.com/category/baby-acne/&amp;usg=__K3pSuKDFhSnHB_BeMYUl1N6vZaU=&amp;h=333&amp;w=500&amp;sz=23&amp;hl=ar&amp;start=14&amp;zoom=1&amp;tbnid=T9cxsfP1st8-TM:&amp;tbnh=87&amp;tbnw=130&amp;ei=6nYHT66iFcq-2gXj1rW3Aw&amp;prev=/search?q=newborn+babies&amp;hl=ar&amp;sa=X&amp;gbv=2&amp;tbm=isch&amp;prmd=ivns&amp;itbs=1" TargetMode="Externa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hyperlink" Target="http://www.google.com.eg/imgres?imgurl=http://homebirthchoices.com/wp-content/uploads/2010/01/clamping-the-cord.jpg&amp;imgrefurl=http://homebirthchoices.com/?page_id=59&amp;usg=__bpSM0DN4b3LOPCH-PuxXggLx1Hk=&amp;h=320&amp;w=400&amp;sz=13&amp;hl=ar&amp;start=8&amp;zoom=1&amp;tbnid=ynqP9cObv0U4UM:&amp;tbnh=99&amp;tbnw=124&amp;ei=huIVT4HsLbOP4gSfptndAw&amp;prev=/search?q=umbilical+cord+care&amp;hl=ar&amp;sa=X&amp;gbv=2&amp;tbm=isch&amp;prmd=ivns&amp;itbs=1" TargetMode="Externa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3.png"/><Relationship Id="rId5" Type="http://schemas.openxmlformats.org/officeDocument/2006/relationships/hyperlink" Target="http://www.brooksidepress.org/Products/Military_OBGYN/Pharmacy/ErythromycinOpthalmic.htm" TargetMode="External"/><Relationship Id="rId4" Type="http://schemas.openxmlformats.org/officeDocument/2006/relationships/hyperlink" Target="http://www.brooksidepress.org/Products/Military_OBGYN/Pharmacy/Silvernitrate.htm" TargetMode="Externa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3.png"/><Relationship Id="rId4" Type="http://schemas.openxmlformats.org/officeDocument/2006/relationships/hyperlink" Target="http://www.brooksidepress.org/Products/Military_OBGYN/Pharmacy/VitaminK.htm" TargetMode="Externa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3.png"/><Relationship Id="rId5" Type="http://schemas.openxmlformats.org/officeDocument/2006/relationships/image" Target="../media/image19.jpeg"/><Relationship Id="rId4" Type="http://schemas.openxmlformats.org/officeDocument/2006/relationships/hyperlink" Target="http://www.google.com.eg/imgres?imgurl=http://cdn.babble.com/being-pregnant/files/2011/08/VitaminKshot.jpg&amp;imgrefurl=http://blogs.babble.com/being-pregnant/2011/08/16/one-less-stick-how-to-avoid-the-vitamin-k-shot/&amp;usg=__GMxAMbiehJ7MwOyWa-fcTL8jB7Q=&amp;h=1200&amp;w=1600&amp;sz=258&amp;hl=ar&amp;start=5&amp;zoom=1&amp;tbnid=bhocNWA_mySINM:&amp;tbnh=113&amp;tbnw=150&amp;ei=E-EVT8ahE5Tb4QSB4szsCA&amp;prev=/search?q=vitamin+k+administration+in+newborn&amp;hl=ar&amp;sa=X&amp;gbv=2&amp;tbm=isch&amp;prmd=ivns&amp;itbs=1"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1.jpeg"/><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hyperlink" Target="http://www.google.com.eg/imgres?imgurl=http://www.sciencephoto.com/image/290500/large/M8150219-Hospital_identification_tag_on_newborn_baby_s_foot-SPL.jpg&amp;imgrefurl=http://www.sciencephoto.com/media/290500/enlarge&amp;usg=__-DXRAuUjUI1_7piJIECdA73A9bk=&amp;h=371&amp;w=530&amp;sz=38&amp;hl=ar&amp;start=7&amp;zoom=1&amp;tbnid=ra880Tdj3_B47M:&amp;tbnh=92&amp;tbnw=132&amp;ei=keEVT9CsJenm4QTN1bDKAw&amp;prev=/search?q=identification+in+newborn&amp;hl=ar&amp;sa=X&amp;gbv=2&amp;tbm=isch&amp;prmd=ivns&amp;itbs=1" TargetMode="External"/><Relationship Id="rId5" Type="http://schemas.openxmlformats.org/officeDocument/2006/relationships/image" Target="../media/image20.jpeg"/><Relationship Id="rId4" Type="http://schemas.openxmlformats.org/officeDocument/2006/relationships/hyperlink" Target="http://www.google.com.eg/imgres?imgurl=http://www.porterhealth.com/SiteCollectionImages/NB%20Newborn%20Security.jpg&amp;imgrefurl=http://www.porterhealth.com/Our%20Services/Pages/New%20Beginnings-Newborn%20Security.aspx&amp;usg=__nDjP0a7gAzHOXO72753lYnxa2OI=&amp;h=503&amp;w=576&amp;sz=94&amp;hl=ar&amp;start=11&amp;zoom=1&amp;tbnid=m5Xt-J9XJiLOGM:&amp;tbnh=117&amp;tbnw=134&amp;ei=keEVT9CsJenm4QTN1bDKAw&amp;prev=/search?q=identification+in+newborn&amp;hl=ar&amp;sa=X&amp;gbv=2&amp;tbm=isch&amp;prmd=ivns&amp;itbs=1" TargetMode="Externa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wav"/><Relationship Id="rId1" Type="http://schemas.microsoft.com/office/2007/relationships/media" Target="../media/media32.wav"/><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3.png"/><Relationship Id="rId5" Type="http://schemas.openxmlformats.org/officeDocument/2006/relationships/image" Target="../media/image22.jpeg"/><Relationship Id="rId4" Type="http://schemas.openxmlformats.org/officeDocument/2006/relationships/hyperlink" Target="http://www.google.com.eg/imgres?imgurl=http://bummis.files.wordpress.com/2011/03/istock_000005418037small-1.jpg&amp;imgrefurl=http://bummis.wordpress.com/2011/03/16/the-amazing-powers-of-skin-to-skin-contact-by-jennifer-welch/&amp;usg=__I4-RlgefQaJrifQ_D5UDCZqQdeE=&amp;h=568&amp;w=845&amp;sz=525&amp;hl=ar&amp;start=8&amp;zoom=1&amp;tbnid=6BmrRlYIVg1CWM:&amp;tbnh=97&amp;tbnw=145&amp;ei=NOIVT8moO4bP4QTA_ZHwCg&amp;prev=/search?q=skin+to+skin+contact+in+newborn&amp;hl=ar&amp;sa=X&amp;gbv=2&amp;tbm=isch&amp;prmd=ivns&amp;itbs=1" TargetMode="Externa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wav"/><Relationship Id="rId1" Type="http://schemas.microsoft.com/office/2007/relationships/media" Target="../media/media34.wav"/><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microsoft.com/office/2007/relationships/media" Target="../media/media36.wav"/><Relationship Id="rId7" Type="http://schemas.openxmlformats.org/officeDocument/2006/relationships/image" Target="../media/image3.png"/><Relationship Id="rId2" Type="http://schemas.openxmlformats.org/officeDocument/2006/relationships/video" Target="../media/media35.mp4"/><Relationship Id="rId1" Type="http://schemas.microsoft.com/office/2007/relationships/media" Target="../media/media35.mp4"/><Relationship Id="rId6" Type="http://schemas.openxmlformats.org/officeDocument/2006/relationships/image" Target="../media/image23.png"/><Relationship Id="rId5" Type="http://schemas.openxmlformats.org/officeDocument/2006/relationships/slideLayout" Target="../slideLayouts/slideLayout2.xml"/><Relationship Id="rId4" Type="http://schemas.openxmlformats.org/officeDocument/2006/relationships/audio" Target="../media/media36.wav"/></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wav"/><Relationship Id="rId1" Type="http://schemas.microsoft.com/office/2007/relationships/media" Target="../media/media37.wav"/><Relationship Id="rId5" Type="http://schemas.openxmlformats.org/officeDocument/2006/relationships/image" Target="../media/image3.png"/><Relationship Id="rId4" Type="http://schemas.openxmlformats.org/officeDocument/2006/relationships/image" Target="../media/image24.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3.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3.pn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3.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normAutofit/>
          </a:bodyPr>
          <a:lstStyle/>
          <a:p>
            <a:r>
              <a:rPr lang="en-US" sz="5400" dirty="0" smtClean="0">
                <a:latin typeface="Arial Black" pitchFamily="34" charset="0"/>
              </a:rPr>
              <a:t>Immediate Care of the Newborn Baby</a:t>
            </a:r>
            <a:endParaRPr lang="en-US" sz="5400" dirty="0">
              <a:latin typeface="Arial Black" pitchFamily="34" charset="0"/>
            </a:endParaRPr>
          </a:p>
        </p:txBody>
      </p:sp>
      <p:sp>
        <p:nvSpPr>
          <p:cNvPr id="3" name="عنوان فرعي 2"/>
          <p:cNvSpPr>
            <a:spLocks noGrp="1"/>
          </p:cNvSpPr>
          <p:nvPr>
            <p:ph type="subTitle" idx="1"/>
          </p:nvPr>
        </p:nvSpPr>
        <p:spPr/>
        <p:txBody>
          <a:bodyPr/>
          <a:lstStyle/>
          <a:p>
            <a:r>
              <a:rPr lang="en-US" sz="3200" dirty="0" smtClean="0">
                <a:latin typeface="Arial" pitchFamily="34" charset="0"/>
                <a:cs typeface="Arial" pitchFamily="34" charset="0"/>
              </a:rPr>
              <a:t>Prepared by </a:t>
            </a:r>
            <a:r>
              <a:rPr lang="en-US" sz="3200" dirty="0" err="1" smtClean="0">
                <a:latin typeface="Arial" pitchFamily="34" charset="0"/>
                <a:cs typeface="Arial" pitchFamily="34" charset="0"/>
              </a:rPr>
              <a:t>Sanaa</a:t>
            </a:r>
            <a:r>
              <a:rPr lang="en-US" sz="3200" dirty="0" smtClean="0">
                <a:latin typeface="Arial" pitchFamily="34" charset="0"/>
                <a:cs typeface="Arial" pitchFamily="34" charset="0"/>
              </a:rPr>
              <a:t>  Ali</a:t>
            </a:r>
          </a:p>
          <a:p>
            <a:endParaRPr lang="en-US" dirty="0"/>
          </a:p>
        </p:txBody>
      </p:sp>
      <p:pic>
        <p:nvPicPr>
          <p:cNvPr id="6" name="Picture 11" descr="bab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4077072"/>
            <a:ext cx="5544616" cy="2664296"/>
          </a:xfrm>
          <a:prstGeom prst="rect">
            <a:avLst/>
          </a:prstGeom>
          <a:noFill/>
          <a:extLst>
            <a:ext uri="{909E8E84-426E-40DD-AFC4-6F175D3DCCD1}">
              <a14:hiddenFill xmlns:a14="http://schemas.microsoft.com/office/drawing/2010/main">
                <a:solidFill>
                  <a:srgbClr val="FFFFFF"/>
                </a:solidFill>
              </a14:hiddenFill>
            </a:ext>
          </a:extLst>
        </p:spPr>
      </p:pic>
      <p:pic>
        <p:nvPicPr>
          <p:cNvPr id="10" name="صوت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91712930"/>
      </p:ext>
    </p:extLst>
  </p:cSld>
  <p:clrMapOvr>
    <a:masterClrMapping/>
  </p:clrMapOvr>
  <p:transition spd="slow" advTm="12018">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1" descr="ANd9GcQLXAcfIrOU3oNaLXgsmIrHGLObbnxglupRzAfhX3-5ohKu7LkZxq3Fj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30945219"/>
      </p:ext>
    </p:extLst>
  </p:cSld>
  <p:clrMapOvr>
    <a:masterClrMapping/>
  </p:clrMapOvr>
  <mc:AlternateContent xmlns:mc="http://schemas.openxmlformats.org/markup-compatibility/2006">
    <mc:Choice xmlns:p14="http://schemas.microsoft.com/office/powerpoint/2010/main" Requires="p14">
      <p:transition spd="slow" p14:dur="2000" advTm="1229"/>
    </mc:Choice>
    <mc:Fallback>
      <p:transition spd="slow" advTm="1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764704"/>
            <a:ext cx="8229600" cy="1863080"/>
          </a:xfrm>
        </p:spPr>
        <p:txBody>
          <a:bodyPr>
            <a:normAutofit fontScale="90000"/>
          </a:bodyPr>
          <a:lstStyle/>
          <a:p>
            <a:r>
              <a:rPr lang="en-US" altLang="zh-CN" b="1" i="1" dirty="0">
                <a:solidFill>
                  <a:srgbClr val="FF3300"/>
                </a:solidFill>
                <a:latin typeface="Arial Black" pitchFamily="34" charset="0"/>
                <a:ea typeface="宋体" charset="-122"/>
              </a:rPr>
              <a:t>Principles of immediate care of newborn</a:t>
            </a:r>
            <a:r>
              <a:rPr lang="en-US" altLang="zh-CN" dirty="0">
                <a:solidFill>
                  <a:srgbClr val="FF3300"/>
                </a:solidFill>
                <a:latin typeface="Comic Sans MS" pitchFamily="66" charset="0"/>
                <a:ea typeface="宋体" charset="-122"/>
              </a:rPr>
              <a:t/>
            </a:r>
            <a:br>
              <a:rPr lang="en-US" altLang="zh-CN" dirty="0">
                <a:solidFill>
                  <a:srgbClr val="FF3300"/>
                </a:solidFill>
                <a:latin typeface="Comic Sans MS" pitchFamily="66" charset="0"/>
                <a:ea typeface="宋体" charset="-122"/>
              </a:rPr>
            </a:br>
            <a:endParaRPr lang="en-US" dirty="0"/>
          </a:p>
        </p:txBody>
      </p:sp>
      <p:sp>
        <p:nvSpPr>
          <p:cNvPr id="3" name="عنصر نائب للمحتوى 2"/>
          <p:cNvSpPr>
            <a:spLocks noGrp="1"/>
          </p:cNvSpPr>
          <p:nvPr>
            <p:ph idx="1"/>
          </p:nvPr>
        </p:nvSpPr>
        <p:spPr>
          <a:xfrm>
            <a:off x="107504" y="2276872"/>
            <a:ext cx="8229600" cy="4317112"/>
          </a:xfrm>
        </p:spPr>
        <p:txBody>
          <a:bodyPr/>
          <a:lstStyle/>
          <a:p>
            <a:pPr algn="l">
              <a:buFontTx/>
              <a:buNone/>
            </a:pPr>
            <a:endParaRPr lang="en-US" altLang="zh-CN" dirty="0" smtClean="0">
              <a:solidFill>
                <a:srgbClr val="000099"/>
              </a:solidFill>
              <a:latin typeface="Century Gothic" pitchFamily="34" charset="0"/>
              <a:ea typeface="宋体" charset="-122"/>
            </a:endParaRPr>
          </a:p>
          <a:p>
            <a:pPr algn="l">
              <a:buFontTx/>
              <a:buNone/>
            </a:pPr>
            <a:r>
              <a:rPr lang="en-US" altLang="zh-CN" sz="3200" dirty="0" smtClean="0">
                <a:solidFill>
                  <a:srgbClr val="000099"/>
                </a:solidFill>
                <a:latin typeface="Arial Black" pitchFamily="34" charset="0"/>
                <a:ea typeface="宋体" charset="-122"/>
              </a:rPr>
              <a:t>Remember </a:t>
            </a:r>
            <a:r>
              <a:rPr lang="en-US" altLang="zh-CN" sz="3200" dirty="0">
                <a:solidFill>
                  <a:srgbClr val="000099"/>
                </a:solidFill>
                <a:latin typeface="Arial Black" pitchFamily="34" charset="0"/>
                <a:ea typeface="宋体" charset="-122"/>
              </a:rPr>
              <a:t>ABCW principles</a:t>
            </a:r>
            <a:r>
              <a:rPr lang="en-US" altLang="zh-CN" sz="3200" dirty="0">
                <a:latin typeface="Arial Black" pitchFamily="34" charset="0"/>
                <a:ea typeface="宋体" charset="-122"/>
              </a:rPr>
              <a:t> </a:t>
            </a:r>
          </a:p>
          <a:p>
            <a:pPr algn="l">
              <a:buFontTx/>
              <a:buNone/>
            </a:pPr>
            <a:r>
              <a:rPr lang="en-US" altLang="zh-CN" sz="3200" dirty="0">
                <a:solidFill>
                  <a:srgbClr val="FF3300"/>
                </a:solidFill>
                <a:latin typeface="Arial Black" pitchFamily="34" charset="0"/>
                <a:ea typeface="宋体" charset="-122"/>
              </a:rPr>
              <a:t>A</a:t>
            </a:r>
            <a:r>
              <a:rPr lang="en-US" altLang="zh-CN" sz="3200" dirty="0">
                <a:latin typeface="Arial Black" pitchFamily="34" charset="0"/>
                <a:ea typeface="宋体" charset="-122"/>
              </a:rPr>
              <a:t>irway</a:t>
            </a:r>
          </a:p>
          <a:p>
            <a:pPr algn="l">
              <a:buFontTx/>
              <a:buNone/>
            </a:pPr>
            <a:r>
              <a:rPr lang="en-US" altLang="zh-CN" sz="3200" dirty="0">
                <a:solidFill>
                  <a:srgbClr val="FF3300"/>
                </a:solidFill>
                <a:latin typeface="Arial Black" pitchFamily="34" charset="0"/>
                <a:ea typeface="宋体" charset="-122"/>
              </a:rPr>
              <a:t>B</a:t>
            </a:r>
            <a:r>
              <a:rPr lang="en-US" altLang="zh-CN" sz="3200" dirty="0">
                <a:latin typeface="Arial Black" pitchFamily="34" charset="0"/>
                <a:ea typeface="宋体" charset="-122"/>
              </a:rPr>
              <a:t>reathing</a:t>
            </a:r>
          </a:p>
          <a:p>
            <a:pPr algn="l">
              <a:buFontTx/>
              <a:buNone/>
            </a:pPr>
            <a:r>
              <a:rPr lang="en-US" altLang="zh-CN" sz="3200" dirty="0">
                <a:solidFill>
                  <a:srgbClr val="FF3300"/>
                </a:solidFill>
                <a:latin typeface="Arial Black" pitchFamily="34" charset="0"/>
                <a:ea typeface="宋体" charset="-122"/>
              </a:rPr>
              <a:t>C</a:t>
            </a:r>
            <a:r>
              <a:rPr lang="en-US" altLang="zh-CN" sz="3200" dirty="0">
                <a:latin typeface="Arial Black" pitchFamily="34" charset="0"/>
                <a:ea typeface="宋体" charset="-122"/>
              </a:rPr>
              <a:t>irculation     </a:t>
            </a:r>
          </a:p>
          <a:p>
            <a:pPr algn="l">
              <a:buFontTx/>
              <a:buNone/>
            </a:pPr>
            <a:r>
              <a:rPr lang="en-US" altLang="zh-CN" sz="3200" dirty="0">
                <a:solidFill>
                  <a:srgbClr val="FF3300"/>
                </a:solidFill>
                <a:latin typeface="Arial Black" pitchFamily="34" charset="0"/>
                <a:ea typeface="宋体" charset="-122"/>
              </a:rPr>
              <a:t>W</a:t>
            </a:r>
            <a:r>
              <a:rPr lang="en-US" altLang="zh-CN" sz="3200" dirty="0">
                <a:latin typeface="Arial Black" pitchFamily="34" charset="0"/>
                <a:ea typeface="宋体" charset="-122"/>
              </a:rPr>
              <a:t>armth </a:t>
            </a:r>
          </a:p>
          <a:p>
            <a:endParaRPr lang="en-US" dirty="0"/>
          </a:p>
        </p:txBody>
      </p:sp>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15976943"/>
      </p:ext>
    </p:extLst>
  </p:cSld>
  <p:clrMapOvr>
    <a:masterClrMapping/>
  </p:clrMapOvr>
  <mc:AlternateContent xmlns:mc="http://schemas.openxmlformats.org/markup-compatibility/2006">
    <mc:Choice xmlns:p14="http://schemas.microsoft.com/office/powerpoint/2010/main" Requires="p14">
      <p:transition spd="slow" p14:dur="2000" advTm="26017"/>
    </mc:Choice>
    <mc:Fallback>
      <p:transition spd="slow" advTm="26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67544" y="620688"/>
            <a:ext cx="8229600" cy="1431032"/>
          </a:xfrm>
        </p:spPr>
        <p:txBody>
          <a:bodyPr>
            <a:normAutofit fontScale="90000"/>
          </a:bodyPr>
          <a:lstStyle/>
          <a:p>
            <a:r>
              <a:rPr lang="en-US" altLang="zh-CN" b="1" i="1" dirty="0">
                <a:solidFill>
                  <a:srgbClr val="FF3300"/>
                </a:solidFill>
                <a:latin typeface="Arial Black" pitchFamily="34" charset="0"/>
                <a:ea typeface="宋体" charset="-122"/>
              </a:rPr>
              <a:t>Equipment</a:t>
            </a:r>
            <a:r>
              <a:rPr lang="en-US" altLang="zh-CN" dirty="0">
                <a:solidFill>
                  <a:srgbClr val="FF3300"/>
                </a:solidFill>
                <a:latin typeface="Arial Black" pitchFamily="34" charset="0"/>
                <a:ea typeface="宋体" charset="-122"/>
              </a:rPr>
              <a:t/>
            </a:r>
            <a:br>
              <a:rPr lang="en-US" altLang="zh-CN" dirty="0">
                <a:solidFill>
                  <a:srgbClr val="FF3300"/>
                </a:solidFill>
                <a:latin typeface="Arial Black" pitchFamily="34" charset="0"/>
                <a:ea typeface="宋体" charset="-122"/>
              </a:rPr>
            </a:br>
            <a:endParaRPr lang="en-US" dirty="0">
              <a:latin typeface="Arial Black" pitchFamily="34" charset="0"/>
            </a:endParaRPr>
          </a:p>
        </p:txBody>
      </p:sp>
      <p:sp>
        <p:nvSpPr>
          <p:cNvPr id="3" name="عنصر نائب للمحتوى 2"/>
          <p:cNvSpPr>
            <a:spLocks noGrp="1"/>
          </p:cNvSpPr>
          <p:nvPr>
            <p:ph idx="1"/>
          </p:nvPr>
        </p:nvSpPr>
        <p:spPr/>
        <p:txBody>
          <a:bodyPr>
            <a:normAutofit lnSpcReduction="10000"/>
          </a:bodyPr>
          <a:lstStyle/>
          <a:p>
            <a:pPr algn="l">
              <a:buFontTx/>
              <a:buNone/>
            </a:pPr>
            <a:r>
              <a:rPr lang="en-US" altLang="zh-CN" dirty="0" smtClean="0">
                <a:ea typeface="宋体" charset="-122"/>
              </a:rPr>
              <a:t>*</a:t>
            </a:r>
            <a:r>
              <a:rPr lang="en-US" altLang="zh-CN" sz="3200" dirty="0">
                <a:ea typeface="宋体" charset="-122"/>
              </a:rPr>
              <a:t>Resuscitation equipment</a:t>
            </a:r>
          </a:p>
          <a:p>
            <a:pPr algn="l">
              <a:buFontTx/>
              <a:buNone/>
            </a:pPr>
            <a:r>
              <a:rPr lang="en-US" altLang="zh-CN" sz="3200" dirty="0">
                <a:ea typeface="宋体" charset="-122"/>
              </a:rPr>
              <a:t>*Thermometer</a:t>
            </a:r>
          </a:p>
          <a:p>
            <a:pPr algn="l">
              <a:buFontTx/>
              <a:buNone/>
            </a:pPr>
            <a:r>
              <a:rPr lang="en-US" altLang="zh-CN" sz="3200" dirty="0">
                <a:ea typeface="宋体" charset="-122"/>
              </a:rPr>
              <a:t>*Cord clamp</a:t>
            </a:r>
          </a:p>
          <a:p>
            <a:pPr algn="l">
              <a:buFontTx/>
              <a:buNone/>
            </a:pPr>
            <a:r>
              <a:rPr lang="en-US" altLang="zh-CN" sz="3200" dirty="0">
                <a:ea typeface="宋体" charset="-122"/>
              </a:rPr>
              <a:t>*Identification band</a:t>
            </a:r>
          </a:p>
          <a:p>
            <a:pPr algn="l">
              <a:buFontTx/>
              <a:buNone/>
            </a:pPr>
            <a:r>
              <a:rPr lang="en-US" altLang="zh-CN" sz="3200" dirty="0">
                <a:ea typeface="宋体" charset="-122"/>
              </a:rPr>
              <a:t>*Latex gloves</a:t>
            </a:r>
          </a:p>
          <a:p>
            <a:pPr algn="l">
              <a:buFontTx/>
              <a:buNone/>
            </a:pPr>
            <a:r>
              <a:rPr lang="en-US" altLang="zh-CN" sz="3200" dirty="0">
                <a:ea typeface="宋体" charset="-122"/>
              </a:rPr>
              <a:t>*Baby clothes</a:t>
            </a:r>
          </a:p>
          <a:p>
            <a:pPr algn="l">
              <a:buFontTx/>
              <a:buNone/>
            </a:pPr>
            <a:r>
              <a:rPr lang="en-US" altLang="zh-CN" sz="3200" dirty="0">
                <a:ea typeface="宋体" charset="-122"/>
              </a:rPr>
              <a:t>*Stethoscope</a:t>
            </a:r>
          </a:p>
          <a:p>
            <a:pPr algn="l">
              <a:buFontTx/>
              <a:buNone/>
            </a:pPr>
            <a:r>
              <a:rPr lang="en-US" altLang="zh-CN" sz="3200" dirty="0">
                <a:ea typeface="宋体" charset="-122"/>
              </a:rPr>
              <a:t>*Infant scale</a:t>
            </a:r>
          </a:p>
          <a:p>
            <a:endParaRPr lang="en-US" dirty="0"/>
          </a:p>
        </p:txBody>
      </p:sp>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51032661"/>
      </p:ext>
    </p:extLst>
  </p:cSld>
  <p:clrMapOvr>
    <a:masterClrMapping/>
  </p:clrMapOvr>
  <mc:AlternateContent xmlns:mc="http://schemas.openxmlformats.org/markup-compatibility/2006">
    <mc:Choice xmlns:p14="http://schemas.microsoft.com/office/powerpoint/2010/main" Requires="p14">
      <p:transition spd="slow" p14:dur="2000" advTm="44356"/>
    </mc:Choice>
    <mc:Fallback>
      <p:transition spd="slow" advTm="44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79512" y="332656"/>
            <a:ext cx="8856984" cy="5509200"/>
          </a:xfrm>
          <a:prstGeom prst="rect">
            <a:avLst/>
          </a:prstGeom>
        </p:spPr>
        <p:txBody>
          <a:bodyPr wrap="square">
            <a:spAutoFit/>
          </a:bodyPr>
          <a:lstStyle/>
          <a:p>
            <a:pPr algn="l" rtl="0"/>
            <a:r>
              <a:rPr lang="en-US" sz="3200" dirty="0">
                <a:solidFill>
                  <a:srgbClr val="FF0000"/>
                </a:solidFill>
                <a:latin typeface="Arial Black" pitchFamily="34" charset="0"/>
              </a:rPr>
              <a:t>The following measures are designed to assist the infant in accomplishing the adaptations to extra uterine life</a:t>
            </a:r>
            <a:r>
              <a:rPr lang="en-US" sz="3200" dirty="0" smtClean="0">
                <a:solidFill>
                  <a:prstClr val="black"/>
                </a:solidFill>
                <a:latin typeface="Arial Black" pitchFamily="34" charset="0"/>
              </a:rPr>
              <a:t>.</a:t>
            </a:r>
          </a:p>
          <a:p>
            <a:pPr lvl="0" algn="l" rtl="0"/>
            <a:r>
              <a:rPr lang="ar-EG" sz="3200" b="1" dirty="0" smtClean="0">
                <a:latin typeface="Arial Black" pitchFamily="34" charset="0"/>
              </a:rPr>
              <a:t>1</a:t>
            </a:r>
            <a:r>
              <a:rPr lang="en-US" sz="3200" b="1" dirty="0" smtClean="0">
                <a:latin typeface="Arial Black" pitchFamily="34" charset="0"/>
              </a:rPr>
              <a:t>-Clearing </a:t>
            </a:r>
            <a:r>
              <a:rPr lang="en-US" sz="3200" b="1" dirty="0">
                <a:latin typeface="Arial Black" pitchFamily="34" charset="0"/>
              </a:rPr>
              <a:t>the air way • </a:t>
            </a:r>
            <a:r>
              <a:rPr lang="en-US" sz="3200" b="1" dirty="0">
                <a:latin typeface="Arial" pitchFamily="34" charset="0"/>
                <a:cs typeface="Arial" pitchFamily="34" charset="0"/>
              </a:rPr>
              <a:t>As soon as the head is born, and before the baby takes its first breath, the pharynx (mouth) and </a:t>
            </a:r>
            <a:r>
              <a:rPr lang="en-US" sz="3200" b="1" dirty="0" err="1">
                <a:latin typeface="Arial" pitchFamily="34" charset="0"/>
                <a:cs typeface="Arial" pitchFamily="34" charset="0"/>
              </a:rPr>
              <a:t>Nasopharynx</a:t>
            </a:r>
            <a:r>
              <a:rPr lang="en-US" sz="3200" b="1" dirty="0">
                <a:latin typeface="Arial" pitchFamily="34" charset="0"/>
                <a:cs typeface="Arial" pitchFamily="34" charset="0"/>
              </a:rPr>
              <a:t> (nose) must be suctioned to prevent aspiration of mucous, blood and meconium and debris into the trachea when breathing begins. </a:t>
            </a:r>
            <a:endParaRPr lang="en-US" sz="3200" dirty="0">
              <a:latin typeface="Arial" pitchFamily="34" charset="0"/>
              <a:cs typeface="Arial" pitchFamily="34" charset="0"/>
            </a:endParaRPr>
          </a:p>
          <a:p>
            <a:pPr algn="l" rtl="0"/>
            <a:endParaRPr lang="en-US" sz="3200" dirty="0">
              <a:latin typeface="Arial Black" pitchFamily="34" charset="0"/>
            </a:endParaRP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25985682"/>
      </p:ext>
    </p:extLst>
  </p:cSld>
  <p:clrMapOvr>
    <a:masterClrMapping/>
  </p:clrMapOvr>
  <mc:AlternateContent xmlns:mc="http://schemas.openxmlformats.org/markup-compatibility/2006">
    <mc:Choice xmlns:p14="http://schemas.microsoft.com/office/powerpoint/2010/main" Requires="p14">
      <p:transition spd="slow" p14:dur="2000" advTm="74091"/>
    </mc:Choice>
    <mc:Fallback>
      <p:transition spd="slow" advTm="74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altLang="zh-CN" b="1" i="1" dirty="0">
                <a:solidFill>
                  <a:srgbClr val="FF3300"/>
                </a:solidFill>
                <a:latin typeface="Arial Black" pitchFamily="34" charset="0"/>
                <a:ea typeface="宋体" charset="-122"/>
              </a:rPr>
              <a:t>Suction the Airway</a:t>
            </a:r>
            <a:r>
              <a:rPr lang="en-US" altLang="zh-CN" b="1" i="1" dirty="0">
                <a:solidFill>
                  <a:srgbClr val="FF3300"/>
                </a:solidFill>
                <a:ea typeface="宋体" charset="-122"/>
              </a:rPr>
              <a:t/>
            </a:r>
            <a:br>
              <a:rPr lang="en-US" altLang="zh-CN" b="1" i="1" dirty="0">
                <a:solidFill>
                  <a:srgbClr val="FF3300"/>
                </a:solidFill>
                <a:ea typeface="宋体" charset="-122"/>
              </a:rPr>
            </a:br>
            <a:endParaRPr lang="en-US" dirty="0"/>
          </a:p>
        </p:txBody>
      </p:sp>
      <p:sp>
        <p:nvSpPr>
          <p:cNvPr id="3" name="عنصر نائب للنص 2"/>
          <p:cNvSpPr>
            <a:spLocks noGrp="1"/>
          </p:cNvSpPr>
          <p:nvPr>
            <p:ph type="body" idx="1"/>
          </p:nvPr>
        </p:nvSpPr>
        <p:spPr>
          <a:xfrm>
            <a:off x="0" y="1484784"/>
            <a:ext cx="4040188" cy="639762"/>
          </a:xfrm>
        </p:spPr>
        <p:txBody>
          <a:bodyPr/>
          <a:lstStyle/>
          <a:p>
            <a:r>
              <a:rPr lang="en-US" dirty="0">
                <a:solidFill>
                  <a:srgbClr val="FF3300"/>
                </a:solidFill>
              </a:rPr>
              <a:t>First suction from mouth</a:t>
            </a:r>
            <a:endParaRPr lang="en-US" dirty="0"/>
          </a:p>
        </p:txBody>
      </p:sp>
      <p:sp>
        <p:nvSpPr>
          <p:cNvPr id="5" name="عنصر نائب للنص 4"/>
          <p:cNvSpPr>
            <a:spLocks noGrp="1"/>
          </p:cNvSpPr>
          <p:nvPr>
            <p:ph type="body" sz="half" idx="3"/>
          </p:nvPr>
        </p:nvSpPr>
        <p:spPr>
          <a:xfrm>
            <a:off x="4716016" y="1556792"/>
            <a:ext cx="4041775" cy="654843"/>
          </a:xfrm>
        </p:spPr>
        <p:txBody>
          <a:bodyPr>
            <a:noAutofit/>
          </a:bodyPr>
          <a:lstStyle/>
          <a:p>
            <a:r>
              <a:rPr lang="en-US" sz="3200" dirty="0">
                <a:solidFill>
                  <a:srgbClr val="FF3300"/>
                </a:solidFill>
                <a:latin typeface="Arial" pitchFamily="34" charset="0"/>
                <a:cs typeface="Arial" pitchFamily="34" charset="0"/>
              </a:rPr>
              <a:t>Then suction from nose</a:t>
            </a:r>
            <a:endParaRPr lang="en-US" sz="3200" dirty="0">
              <a:latin typeface="Arial" pitchFamily="34" charset="0"/>
              <a:cs typeface="Arial" pitchFamily="34" charset="0"/>
            </a:endParaRPr>
          </a:p>
        </p:txBody>
      </p:sp>
      <p:pic>
        <p:nvPicPr>
          <p:cNvPr id="7" name="Picture 4" descr="Suction640"/>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323528" y="2348880"/>
            <a:ext cx="4040188" cy="367240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4" descr="Suction1640"/>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tretch>
            <a:fillRect/>
          </a:stretch>
        </p:blipFill>
        <p:spPr>
          <a:xfrm>
            <a:off x="4645025" y="2348881"/>
            <a:ext cx="4041775" cy="360464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صوت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51507742"/>
      </p:ext>
    </p:extLst>
  </p:cSld>
  <p:clrMapOvr>
    <a:masterClrMapping/>
  </p:clrMapOvr>
  <mc:AlternateContent xmlns:mc="http://schemas.openxmlformats.org/markup-compatibility/2006">
    <mc:Choice xmlns:p14="http://schemas.microsoft.com/office/powerpoint/2010/main" Requires="p14">
      <p:transition spd="slow" p14:dur="2000" advTm="5697"/>
    </mc:Choice>
    <mc:Fallback>
      <p:transition spd="slow" advTm="5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79512" y="260648"/>
            <a:ext cx="4824536" cy="584775"/>
          </a:xfrm>
          <a:prstGeom prst="rect">
            <a:avLst/>
          </a:prstGeom>
        </p:spPr>
        <p:txBody>
          <a:bodyPr wrap="square">
            <a:spAutoFit/>
          </a:bodyPr>
          <a:lstStyle/>
          <a:p>
            <a:r>
              <a:rPr lang="en-US" altLang="zh-CN" sz="3200" b="1" i="1" dirty="0" smtClean="0">
                <a:solidFill>
                  <a:srgbClr val="FF3300"/>
                </a:solidFill>
                <a:latin typeface="Arial Black" pitchFamily="34" charset="0"/>
                <a:ea typeface="宋体" charset="-122"/>
              </a:rPr>
              <a:t>Position </a:t>
            </a:r>
            <a:r>
              <a:rPr lang="en-US" altLang="zh-CN" sz="3200" b="1" i="1" dirty="0">
                <a:solidFill>
                  <a:srgbClr val="FF3300"/>
                </a:solidFill>
                <a:latin typeface="Arial Black" pitchFamily="34" charset="0"/>
                <a:ea typeface="宋体" charset="-122"/>
              </a:rPr>
              <a:t>the Baby</a:t>
            </a:r>
            <a:endParaRPr lang="en-US" sz="3200" dirty="0">
              <a:latin typeface="Arial Black" pitchFamily="34" charset="0"/>
            </a:endParaRPr>
          </a:p>
        </p:txBody>
      </p:sp>
      <p:sp>
        <p:nvSpPr>
          <p:cNvPr id="3" name="مستطيل 2"/>
          <p:cNvSpPr/>
          <p:nvPr/>
        </p:nvSpPr>
        <p:spPr>
          <a:xfrm>
            <a:off x="171306" y="980728"/>
            <a:ext cx="8856984" cy="5576911"/>
          </a:xfrm>
          <a:prstGeom prst="rect">
            <a:avLst/>
          </a:prstGeom>
        </p:spPr>
        <p:txBody>
          <a:bodyPr wrap="square">
            <a:spAutoFit/>
          </a:bodyPr>
          <a:lstStyle/>
          <a:p>
            <a:pPr algn="just" rtl="0">
              <a:lnSpc>
                <a:spcPct val="135000"/>
              </a:lnSpc>
              <a:buFontTx/>
              <a:buNone/>
            </a:pPr>
            <a:r>
              <a:rPr lang="en-US" altLang="zh-CN" sz="2400" dirty="0">
                <a:latin typeface="Arial" pitchFamily="34" charset="0"/>
                <a:ea typeface="宋体" charset="-122"/>
                <a:cs typeface="Arial" pitchFamily="34" charset="0"/>
              </a:rPr>
              <a:t>The optimal position for the baby is with the head neither markedly flexed against the chest, nor extended with the chin up in the air. Instead, the head should be in a "military" attitude, looking straight up.                                                     </a:t>
            </a:r>
          </a:p>
          <a:p>
            <a:pPr algn="l">
              <a:lnSpc>
                <a:spcPct val="135000"/>
              </a:lnSpc>
              <a:buFontTx/>
              <a:buNone/>
            </a:pPr>
            <a:endParaRPr lang="en-US" altLang="zh-CN" sz="2400" dirty="0">
              <a:latin typeface="Arial" pitchFamily="34" charset="0"/>
              <a:ea typeface="宋体" charset="-122"/>
              <a:cs typeface="Arial" pitchFamily="34" charset="0"/>
            </a:endParaRPr>
          </a:p>
          <a:p>
            <a:pPr algn="l">
              <a:lnSpc>
                <a:spcPct val="135000"/>
              </a:lnSpc>
              <a:buFontTx/>
              <a:buNone/>
            </a:pPr>
            <a:r>
              <a:rPr lang="en-US" altLang="zh-CN" sz="2400" dirty="0">
                <a:latin typeface="Arial" pitchFamily="34" charset="0"/>
                <a:ea typeface="宋体" charset="-122"/>
                <a:cs typeface="Arial" pitchFamily="34" charset="0"/>
              </a:rPr>
              <a:t>Position the baby on its' back with the head looking straight up. This will usually provide for good airflow. </a:t>
            </a:r>
          </a:p>
          <a:p>
            <a:pPr algn="l">
              <a:lnSpc>
                <a:spcPct val="135000"/>
              </a:lnSpc>
              <a:buFontTx/>
              <a:buNone/>
            </a:pPr>
            <a:endParaRPr lang="en-US" altLang="zh-CN" sz="2400" dirty="0">
              <a:latin typeface="Arial" pitchFamily="34" charset="0"/>
              <a:ea typeface="宋体" charset="-122"/>
              <a:cs typeface="Arial" pitchFamily="34" charset="0"/>
            </a:endParaRPr>
          </a:p>
          <a:p>
            <a:pPr algn="l">
              <a:lnSpc>
                <a:spcPct val="135000"/>
              </a:lnSpc>
              <a:buFontTx/>
              <a:buNone/>
            </a:pPr>
            <a:r>
              <a:rPr lang="en-US" altLang="zh-CN" sz="2400" dirty="0">
                <a:latin typeface="Arial" pitchFamily="34" charset="0"/>
                <a:ea typeface="宋体" charset="-122"/>
                <a:cs typeface="Arial" pitchFamily="34" charset="0"/>
              </a:rPr>
              <a:t>If there is any airway obstruction, make small adjustments to the head position to try to straighten the trachea and eliminate the obstruction</a:t>
            </a:r>
            <a:endParaRPr lang="en-US" sz="2400" dirty="0">
              <a:latin typeface="Arial" pitchFamily="34" charset="0"/>
              <a:cs typeface="Arial" pitchFamily="34" charset="0"/>
            </a:endParaRPr>
          </a:p>
        </p:txBody>
      </p:sp>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63955750"/>
      </p:ext>
    </p:extLst>
  </p:cSld>
  <p:clrMapOvr>
    <a:masterClrMapping/>
  </p:clrMapOvr>
  <mc:AlternateContent xmlns:mc="http://schemas.openxmlformats.org/markup-compatibility/2006">
    <mc:Choice xmlns:p14="http://schemas.microsoft.com/office/powerpoint/2010/main" Requires="p14">
      <p:transition spd="slow" p14:dur="2000" advTm="21331"/>
    </mc:Choice>
    <mc:Fallback>
      <p:transition spd="slow" advTm="21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irwayExtend"/>
          <p:cNvPicPr>
            <a:picLocks noChangeAspect="1" noChangeArrowheads="1"/>
          </p:cNvPicPr>
          <p:nvPr/>
        </p:nvPicPr>
        <p:blipFill>
          <a:blip r:embed="rId4">
            <a:lum bright="24000"/>
            <a:grayscl/>
            <a:extLst>
              <a:ext uri="{28A0092B-C50C-407E-A947-70E740481C1C}">
                <a14:useLocalDpi xmlns:a14="http://schemas.microsoft.com/office/drawing/2010/main" val="0"/>
              </a:ext>
            </a:extLst>
          </a:blip>
          <a:srcRect/>
          <a:stretch>
            <a:fillRect/>
          </a:stretch>
        </p:blipFill>
        <p:spPr bwMode="auto">
          <a:xfrm>
            <a:off x="0" y="0"/>
            <a:ext cx="4800600" cy="30689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AirwayFlex"/>
          <p:cNvPicPr>
            <a:picLocks noChangeAspect="1" noChangeArrowheads="1"/>
          </p:cNvPicPr>
          <p:nvPr/>
        </p:nvPicPr>
        <p:blipFill>
          <a:blip r:embed="rId5">
            <a:lum bright="24000"/>
            <a:grayscl/>
            <a:extLst>
              <a:ext uri="{28A0092B-C50C-407E-A947-70E740481C1C}">
                <a14:useLocalDpi xmlns:a14="http://schemas.microsoft.com/office/drawing/2010/main" val="0"/>
              </a:ext>
            </a:extLst>
          </a:blip>
          <a:srcRect/>
          <a:stretch>
            <a:fillRect/>
          </a:stretch>
        </p:blipFill>
        <p:spPr bwMode="auto">
          <a:xfrm>
            <a:off x="4915838" y="0"/>
            <a:ext cx="4267200" cy="30689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AirwayOK"/>
          <p:cNvPicPr>
            <a:picLocks noChangeAspect="1" noChangeArrowheads="1"/>
          </p:cNvPicPr>
          <p:nvPr/>
        </p:nvPicPr>
        <p:blipFill>
          <a:blip r:embed="rId6">
            <a:clrChange>
              <a:clrFrom>
                <a:srgbClr val="FBFB39"/>
              </a:clrFrom>
              <a:clrTo>
                <a:srgbClr val="FBFB39">
                  <a:alpha val="0"/>
                </a:srgbClr>
              </a:clrTo>
            </a:clrChange>
            <a:lum bright="24000"/>
            <a:grayscl/>
            <a:extLst>
              <a:ext uri="{28A0092B-C50C-407E-A947-70E740481C1C}">
                <a14:useLocalDpi xmlns:a14="http://schemas.microsoft.com/office/drawing/2010/main" val="0"/>
              </a:ext>
            </a:extLst>
          </a:blip>
          <a:srcRect/>
          <a:stretch>
            <a:fillRect/>
          </a:stretch>
        </p:blipFill>
        <p:spPr>
          <a:xfrm>
            <a:off x="0" y="3276600"/>
            <a:ext cx="9144000" cy="35814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صو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80534301"/>
      </p:ext>
    </p:extLst>
  </p:cSld>
  <p:clrMapOvr>
    <a:masterClrMapping/>
  </p:clrMapOvr>
  <mc:AlternateContent xmlns:mc="http://schemas.openxmlformats.org/markup-compatibility/2006">
    <mc:Choice xmlns:p14="http://schemas.microsoft.com/office/powerpoint/2010/main" Requires="p14">
      <p:transition spd="slow" p14:dur="2000" advTm="17178"/>
    </mc:Choice>
    <mc:Fallback>
      <p:transition spd="slow" advTm="17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90736" y="332656"/>
            <a:ext cx="4344191" cy="584775"/>
          </a:xfrm>
          <a:prstGeom prst="rect">
            <a:avLst/>
          </a:prstGeom>
        </p:spPr>
        <p:txBody>
          <a:bodyPr wrap="square">
            <a:spAutoFit/>
          </a:bodyPr>
          <a:lstStyle/>
          <a:p>
            <a:r>
              <a:rPr lang="en-US" altLang="zh-CN" sz="3200" b="1" i="1" dirty="0" smtClean="0">
                <a:solidFill>
                  <a:srgbClr val="FF3300"/>
                </a:solidFill>
                <a:latin typeface="Arial Black" pitchFamily="34" charset="0"/>
                <a:ea typeface="宋体" charset="-122"/>
              </a:rPr>
              <a:t>2-Dry </a:t>
            </a:r>
            <a:r>
              <a:rPr lang="en-US" altLang="zh-CN" sz="3200" b="1" i="1" dirty="0">
                <a:solidFill>
                  <a:srgbClr val="FF3300"/>
                </a:solidFill>
                <a:latin typeface="Arial Black" pitchFamily="34" charset="0"/>
                <a:ea typeface="宋体" charset="-122"/>
              </a:rPr>
              <a:t>the Baby</a:t>
            </a:r>
            <a:endParaRPr lang="en-US" sz="3200" dirty="0">
              <a:latin typeface="Arial Black" pitchFamily="34" charset="0"/>
            </a:endParaRPr>
          </a:p>
        </p:txBody>
      </p:sp>
      <p:sp>
        <p:nvSpPr>
          <p:cNvPr id="3" name="مستطيل 2"/>
          <p:cNvSpPr/>
          <p:nvPr/>
        </p:nvSpPr>
        <p:spPr>
          <a:xfrm>
            <a:off x="33358" y="1052736"/>
            <a:ext cx="9003138" cy="3761030"/>
          </a:xfrm>
          <a:prstGeom prst="rect">
            <a:avLst/>
          </a:prstGeom>
        </p:spPr>
        <p:txBody>
          <a:bodyPr wrap="square">
            <a:spAutoFit/>
          </a:bodyPr>
          <a:lstStyle/>
          <a:p>
            <a:pPr algn="l">
              <a:lnSpc>
                <a:spcPct val="80000"/>
              </a:lnSpc>
              <a:buFontTx/>
              <a:buNone/>
            </a:pPr>
            <a:r>
              <a:rPr lang="en-US" altLang="zh-CN" sz="2800" dirty="0">
                <a:latin typeface="Arial" pitchFamily="34" charset="0"/>
                <a:ea typeface="宋体" charset="-122"/>
                <a:cs typeface="Arial" pitchFamily="34" charset="0"/>
              </a:rPr>
              <a:t>Immediately after delivery, the baby should be dried. Ideally, this is with a warm, soft towel, but don't delay in drying the baby while searching for a warm, soft towel.</a:t>
            </a:r>
          </a:p>
          <a:p>
            <a:pPr algn="l">
              <a:lnSpc>
                <a:spcPct val="80000"/>
              </a:lnSpc>
              <a:buFontTx/>
              <a:buNone/>
            </a:pPr>
            <a:r>
              <a:rPr lang="en-US" altLang="zh-CN" sz="2800" dirty="0">
                <a:latin typeface="Arial" pitchFamily="34" charset="0"/>
                <a:ea typeface="宋体" charset="-122"/>
                <a:cs typeface="Arial" pitchFamily="34" charset="0"/>
              </a:rPr>
              <a:t>In an emergency, any dry, absorbing material will work well for this purpose. This would include: </a:t>
            </a:r>
          </a:p>
          <a:p>
            <a:pPr algn="l">
              <a:lnSpc>
                <a:spcPct val="80000"/>
              </a:lnSpc>
              <a:buFontTx/>
              <a:buNone/>
            </a:pPr>
            <a:endParaRPr lang="en-US" altLang="zh-CN" sz="2800" dirty="0">
              <a:latin typeface="Arial" pitchFamily="34" charset="0"/>
              <a:ea typeface="宋体" charset="-122"/>
              <a:cs typeface="Arial" pitchFamily="34" charset="0"/>
            </a:endParaRPr>
          </a:p>
          <a:p>
            <a:pPr algn="l">
              <a:lnSpc>
                <a:spcPct val="80000"/>
              </a:lnSpc>
              <a:buFontTx/>
              <a:buNone/>
            </a:pPr>
            <a:r>
              <a:rPr lang="en-US" altLang="zh-CN" sz="2800" dirty="0">
                <a:latin typeface="Arial" pitchFamily="34" charset="0"/>
                <a:ea typeface="宋体" charset="-122"/>
                <a:cs typeface="Arial" pitchFamily="34" charset="0"/>
              </a:rPr>
              <a:t>T-shirts </a:t>
            </a:r>
          </a:p>
          <a:p>
            <a:pPr algn="l">
              <a:lnSpc>
                <a:spcPct val="80000"/>
              </a:lnSpc>
              <a:buFontTx/>
              <a:buNone/>
            </a:pPr>
            <a:r>
              <a:rPr lang="en-US" altLang="zh-CN" sz="2800" dirty="0">
                <a:latin typeface="Arial" pitchFamily="34" charset="0"/>
                <a:ea typeface="宋体" charset="-122"/>
                <a:cs typeface="Arial" pitchFamily="34" charset="0"/>
              </a:rPr>
              <a:t>Gloves </a:t>
            </a:r>
          </a:p>
          <a:p>
            <a:pPr algn="l">
              <a:lnSpc>
                <a:spcPct val="80000"/>
              </a:lnSpc>
              <a:buFontTx/>
              <a:buNone/>
            </a:pPr>
            <a:r>
              <a:rPr lang="en-US" altLang="zh-CN" sz="2800" dirty="0">
                <a:latin typeface="Arial" pitchFamily="34" charset="0"/>
                <a:ea typeface="宋体" charset="-122"/>
                <a:cs typeface="Arial" pitchFamily="34" charset="0"/>
              </a:rPr>
              <a:t>Jackets </a:t>
            </a:r>
          </a:p>
          <a:p>
            <a:pPr algn="l">
              <a:lnSpc>
                <a:spcPct val="80000"/>
              </a:lnSpc>
              <a:buFontTx/>
              <a:buNone/>
            </a:pPr>
            <a:r>
              <a:rPr lang="en-US" altLang="zh-CN" sz="2800" dirty="0">
                <a:latin typeface="Arial" pitchFamily="34" charset="0"/>
                <a:ea typeface="宋体" charset="-122"/>
                <a:cs typeface="Arial" pitchFamily="34" charset="0"/>
              </a:rPr>
              <a:t>Socks </a:t>
            </a:r>
          </a:p>
          <a:p>
            <a:pPr algn="r" rtl="0">
              <a:lnSpc>
                <a:spcPct val="80000"/>
              </a:lnSpc>
              <a:buFontTx/>
              <a:buNone/>
            </a:pPr>
            <a:endParaRPr lang="en-US" altLang="zh-CN" dirty="0">
              <a:ea typeface="宋体" charset="-122"/>
            </a:endParaRPr>
          </a:p>
        </p:txBody>
      </p:sp>
      <p:pic>
        <p:nvPicPr>
          <p:cNvPr id="4" name="Picture 5" descr="ANd9GcRtvW2S2hebALQFT_zyOzcEgojyk6zyPQe6SG1YVaNElIn1SjjeZ5fjyTAU0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7904" y="3145036"/>
            <a:ext cx="5184575" cy="3712964"/>
          </a:xfrm>
          <a:prstGeom prst="rect">
            <a:avLst/>
          </a:prstGeom>
          <a:noFill/>
          <a:extLst>
            <a:ext uri="{909E8E84-426E-40DD-AFC4-6F175D3DCCD1}">
              <a14:hiddenFill xmlns:a14="http://schemas.microsoft.com/office/drawing/2010/main">
                <a:solidFill>
                  <a:srgbClr val="FFFFFF"/>
                </a:solidFill>
              </a14:hiddenFill>
            </a:ext>
          </a:extLst>
        </p:spPr>
      </p:pic>
      <p:pic>
        <p:nvPicPr>
          <p:cNvPr id="7" name="صو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44862358"/>
      </p:ext>
    </p:extLst>
  </p:cSld>
  <p:clrMapOvr>
    <a:masterClrMapping/>
  </p:clrMapOvr>
  <mc:AlternateContent xmlns:mc="http://schemas.openxmlformats.org/markup-compatibility/2006">
    <mc:Choice xmlns:p14="http://schemas.microsoft.com/office/powerpoint/2010/main" Requires="p14">
      <p:transition spd="slow" p14:dur="2000" advTm="19482"/>
    </mc:Choice>
    <mc:Fallback>
      <p:transition spd="slow" advTm="19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altLang="zh-CN" b="1" i="1" dirty="0" smtClean="0">
                <a:solidFill>
                  <a:srgbClr val="FF3300"/>
                </a:solidFill>
                <a:latin typeface="Century Gothic" pitchFamily="34" charset="0"/>
                <a:ea typeface="宋体" charset="-122"/>
              </a:rPr>
              <a:t>-</a:t>
            </a:r>
            <a:r>
              <a:rPr lang="en-US" altLang="zh-CN" sz="4900" b="1" i="1" dirty="0">
                <a:solidFill>
                  <a:srgbClr val="FF3300"/>
                </a:solidFill>
                <a:latin typeface="Arial Black" pitchFamily="34" charset="0"/>
                <a:ea typeface="宋体" charset="-122"/>
              </a:rPr>
              <a:t>Replace the Wet Towels</a:t>
            </a:r>
            <a:br>
              <a:rPr lang="en-US" altLang="zh-CN" sz="4900" b="1" i="1" dirty="0">
                <a:solidFill>
                  <a:srgbClr val="FF3300"/>
                </a:solidFill>
                <a:latin typeface="Arial Black" pitchFamily="34" charset="0"/>
                <a:ea typeface="宋体" charset="-122"/>
              </a:rPr>
            </a:br>
            <a:endParaRPr lang="en-US" sz="4900" dirty="0">
              <a:latin typeface="Arial Black" pitchFamily="34" charset="0"/>
            </a:endParaRPr>
          </a:p>
        </p:txBody>
      </p:sp>
      <p:sp>
        <p:nvSpPr>
          <p:cNvPr id="3" name="عنصر نائب للمحتوى 2"/>
          <p:cNvSpPr>
            <a:spLocks noGrp="1"/>
          </p:cNvSpPr>
          <p:nvPr>
            <p:ph idx="1"/>
          </p:nvPr>
        </p:nvSpPr>
        <p:spPr/>
        <p:txBody>
          <a:bodyPr>
            <a:noAutofit/>
          </a:bodyPr>
          <a:lstStyle/>
          <a:p>
            <a:pPr algn="l">
              <a:lnSpc>
                <a:spcPct val="145000"/>
              </a:lnSpc>
              <a:buFontTx/>
              <a:buNone/>
            </a:pPr>
            <a:r>
              <a:rPr lang="en-US" altLang="zh-CN" sz="2400" dirty="0">
                <a:latin typeface="Arial" pitchFamily="34" charset="0"/>
                <a:ea typeface="宋体" charset="-122"/>
                <a:cs typeface="Arial" pitchFamily="34" charset="0"/>
              </a:rPr>
              <a:t>Babies can lose a tremendous amount of heat very quickly, particularly if they are wet. By removing the wet towels and replacing them with dry towels, you will reduce this heat </a:t>
            </a:r>
            <a:r>
              <a:rPr lang="en-US" altLang="zh-CN" sz="2400" dirty="0" smtClean="0">
                <a:latin typeface="Arial" pitchFamily="34" charset="0"/>
                <a:ea typeface="宋体" charset="-122"/>
                <a:cs typeface="Arial" pitchFamily="34" charset="0"/>
              </a:rPr>
              <a:t>loss.</a:t>
            </a:r>
          </a:p>
          <a:p>
            <a:pPr algn="l">
              <a:lnSpc>
                <a:spcPct val="145000"/>
              </a:lnSpc>
              <a:buFontTx/>
              <a:buNone/>
            </a:pPr>
            <a:r>
              <a:rPr lang="en-US" altLang="zh-CN" sz="2400" dirty="0" smtClean="0">
                <a:latin typeface="Arial" pitchFamily="34" charset="0"/>
                <a:ea typeface="宋体" charset="-122"/>
                <a:cs typeface="Arial" pitchFamily="34" charset="0"/>
              </a:rPr>
              <a:t>Babies</a:t>
            </a:r>
            <a:r>
              <a:rPr lang="en-US" altLang="zh-CN" sz="2400" dirty="0">
                <a:latin typeface="Arial" pitchFamily="34" charset="0"/>
                <a:ea typeface="宋体" charset="-122"/>
                <a:cs typeface="Arial" pitchFamily="34" charset="0"/>
              </a:rPr>
              <a:t>, during the first few hours of life, have some difficulty maintaining their body heat and may develop hypothermia if not attended to carefully. This is particularly true of premature infants</a:t>
            </a:r>
            <a:endParaRPr lang="en-US" sz="2400" dirty="0">
              <a:latin typeface="Arial" pitchFamily="34" charset="0"/>
              <a:cs typeface="Arial" pitchFamily="34" charset="0"/>
            </a:endParaRPr>
          </a:p>
        </p:txBody>
      </p:sp>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14220665"/>
      </p:ext>
    </p:extLst>
  </p:cSld>
  <p:clrMapOvr>
    <a:masterClrMapping/>
  </p:clrMapOvr>
  <mc:AlternateContent xmlns:mc="http://schemas.openxmlformats.org/markup-compatibility/2006">
    <mc:Choice xmlns:p14="http://schemas.microsoft.com/office/powerpoint/2010/main" Requires="p14">
      <p:transition spd="slow" p14:dur="2000" advTm="11176"/>
    </mc:Choice>
    <mc:Fallback>
      <p:transition spd="slow" advTm="11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altLang="zh-CN" b="1" i="1" dirty="0">
                <a:solidFill>
                  <a:srgbClr val="FF3300"/>
                </a:solidFill>
                <a:latin typeface="Century Gothic" pitchFamily="34" charset="0"/>
                <a:ea typeface="宋体" charset="-122"/>
              </a:rPr>
              <a:t>-Keep the Baby Warm</a:t>
            </a:r>
            <a:endParaRPr lang="en-US" dirty="0"/>
          </a:p>
        </p:txBody>
      </p:sp>
      <p:sp>
        <p:nvSpPr>
          <p:cNvPr id="3" name="عنصر نائب للمحتوى 2"/>
          <p:cNvSpPr>
            <a:spLocks noGrp="1"/>
          </p:cNvSpPr>
          <p:nvPr>
            <p:ph idx="1"/>
          </p:nvPr>
        </p:nvSpPr>
        <p:spPr/>
        <p:txBody>
          <a:bodyPr/>
          <a:lstStyle/>
          <a:p>
            <a:pPr algn="l">
              <a:lnSpc>
                <a:spcPct val="120000"/>
              </a:lnSpc>
              <a:buFontTx/>
              <a:buNone/>
            </a:pPr>
            <a:r>
              <a:rPr lang="en-US" altLang="zh-CN" dirty="0">
                <a:latin typeface="Times New Roman" pitchFamily="18" charset="0"/>
                <a:ea typeface="宋体" charset="-122"/>
                <a:cs typeface="Times New Roman" pitchFamily="18" charset="0"/>
              </a:rPr>
              <a:t>Pay particular attention to keeping the head covered (but the airway open) as heat loss from the newborn head can be substantial.</a:t>
            </a:r>
          </a:p>
          <a:p>
            <a:pPr algn="l">
              <a:lnSpc>
                <a:spcPct val="120000"/>
              </a:lnSpc>
              <a:buFontTx/>
              <a:buNone/>
            </a:pPr>
            <a:r>
              <a:rPr lang="en-US" altLang="zh-CN" dirty="0">
                <a:latin typeface="Times New Roman" pitchFamily="18" charset="0"/>
                <a:ea typeface="宋体" charset="-122"/>
                <a:cs typeface="Times New Roman" pitchFamily="18" charset="0"/>
              </a:rPr>
              <a:t>*Typically, the baby is wrapped in warm, soft blankets and a head covering put in place.</a:t>
            </a:r>
          </a:p>
          <a:p>
            <a:pPr algn="l">
              <a:lnSpc>
                <a:spcPct val="120000"/>
              </a:lnSpc>
              <a:buFontTx/>
              <a:buNone/>
            </a:pPr>
            <a:r>
              <a:rPr lang="en-US" altLang="zh-CN" dirty="0">
                <a:latin typeface="Times New Roman" pitchFamily="18" charset="0"/>
                <a:ea typeface="宋体" charset="-122"/>
                <a:cs typeface="Times New Roman" pitchFamily="18" charset="0"/>
              </a:rPr>
              <a:t>*In sub-optimal circumstances, nearly any cloth material can be used keep the baby warm.</a:t>
            </a:r>
          </a:p>
          <a:p>
            <a:endParaRPr lang="en-US" dirty="0"/>
          </a:p>
        </p:txBody>
      </p:sp>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05278534"/>
      </p:ext>
    </p:extLst>
  </p:cSld>
  <p:clrMapOvr>
    <a:masterClrMapping/>
  </p:clrMapOvr>
  <mc:AlternateContent xmlns:mc="http://schemas.openxmlformats.org/markup-compatibility/2006">
    <mc:Choice xmlns:p14="http://schemas.microsoft.com/office/powerpoint/2010/main" Requires="p14">
      <p:transition spd="slow" p14:dur="2000" advTm="16076"/>
    </mc:Choice>
    <mc:Fallback>
      <p:transition spd="slow" advTm="16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1560" y="548680"/>
            <a:ext cx="8229600" cy="1575048"/>
          </a:xfrm>
        </p:spPr>
        <p:txBody>
          <a:bodyPr>
            <a:normAutofit fontScale="90000"/>
          </a:bodyPr>
          <a:lstStyle/>
          <a:p>
            <a:pPr lvl="0" rtl="0" fontAlgn="base">
              <a:spcAft>
                <a:spcPct val="0"/>
              </a:spcAft>
            </a:pPr>
            <a:r>
              <a:rPr lang="en-US" sz="6000" b="1" kern="10" dirty="0">
                <a:ln w="9525">
                  <a:solidFill>
                    <a:srgbClr val="FF0000"/>
                  </a:solidFill>
                  <a:round/>
                  <a:headEnd/>
                  <a:tailEnd/>
                </a:ln>
                <a:blipFill dpi="0" rotWithShape="1">
                  <a:blip r:embed="rId4"/>
                  <a:srcRect/>
                  <a:stretch>
                    <a:fillRect/>
                  </a:stretch>
                </a:blipFill>
                <a:latin typeface="Arial Black" pitchFamily="34" charset="0"/>
                <a:cs typeface="Arial"/>
              </a:rPr>
              <a:t>Out lines:</a:t>
            </a:r>
            <a:r>
              <a:rPr lang="en-US" sz="3600" b="1" kern="10" dirty="0">
                <a:ln w="9525">
                  <a:solidFill>
                    <a:srgbClr val="FF0000"/>
                  </a:solidFill>
                  <a:round/>
                  <a:headEnd/>
                  <a:tailEnd/>
                </a:ln>
                <a:blipFill dpi="0" rotWithShape="1">
                  <a:blip r:embed="rId4"/>
                  <a:srcRect/>
                  <a:stretch>
                    <a:fillRect/>
                  </a:stretch>
                </a:blipFill>
                <a:latin typeface="Georgia"/>
                <a:cs typeface="Arial"/>
              </a:rPr>
              <a:t/>
            </a:r>
            <a:br>
              <a:rPr lang="en-US" sz="3600" b="1" kern="10" dirty="0">
                <a:ln w="9525">
                  <a:solidFill>
                    <a:srgbClr val="FF0000"/>
                  </a:solidFill>
                  <a:round/>
                  <a:headEnd/>
                  <a:tailEnd/>
                </a:ln>
                <a:blipFill dpi="0" rotWithShape="1">
                  <a:blip r:embed="rId4"/>
                  <a:srcRect/>
                  <a:stretch>
                    <a:fillRect/>
                  </a:stretch>
                </a:blipFill>
                <a:latin typeface="Georgia"/>
                <a:cs typeface="Arial"/>
              </a:rPr>
            </a:br>
            <a:endParaRPr lang="en-US" dirty="0"/>
          </a:p>
        </p:txBody>
      </p:sp>
      <p:pic>
        <p:nvPicPr>
          <p:cNvPr id="1026"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809625" y="1935163"/>
            <a:ext cx="7524749"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صو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2920982"/>
      </p:ext>
    </p:extLst>
  </p:cSld>
  <p:clrMapOvr>
    <a:masterClrMapping/>
  </p:clrMapOvr>
  <mc:AlternateContent xmlns:mc="http://schemas.openxmlformats.org/markup-compatibility/2006">
    <mc:Choice xmlns:p14="http://schemas.microsoft.com/office/powerpoint/2010/main" Requires="p14">
      <p:transition spd="slow" p14:dur="2000" advTm="1358"/>
    </mc:Choice>
    <mc:Fallback>
      <p:transition spd="slow" advTm="1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95536" y="692696"/>
            <a:ext cx="8229600" cy="2079104"/>
          </a:xfrm>
        </p:spPr>
        <p:txBody>
          <a:bodyPr>
            <a:normAutofit fontScale="90000"/>
          </a:bodyPr>
          <a:lstStyle/>
          <a:p>
            <a:r>
              <a:rPr lang="en-US" kern="10" dirty="0">
                <a:ln w="9525">
                  <a:solidFill>
                    <a:srgbClr val="0000FF"/>
                  </a:solidFill>
                  <a:round/>
                  <a:headEnd/>
                  <a:tailEnd/>
                </a:ln>
                <a:solidFill>
                  <a:srgbClr val="00FFFF"/>
                </a:solidFill>
                <a:effectLst>
                  <a:outerShdw dist="53882" dir="2700000" algn="ctr" rotWithShape="0">
                    <a:srgbClr val="C0C0C0">
                      <a:alpha val="80000"/>
                    </a:srgbClr>
                  </a:outerShdw>
                </a:effectLst>
                <a:latin typeface="Times New Roman"/>
                <a:cs typeface="Times New Roman"/>
              </a:rPr>
              <a:t>Causes and prevention of heat loss in delivery room</a:t>
            </a:r>
            <a:br>
              <a:rPr lang="en-US" kern="10" dirty="0">
                <a:ln w="9525">
                  <a:solidFill>
                    <a:srgbClr val="0000FF"/>
                  </a:solidFill>
                  <a:round/>
                  <a:headEnd/>
                  <a:tailEnd/>
                </a:ln>
                <a:solidFill>
                  <a:srgbClr val="00FFFF"/>
                </a:solidFill>
                <a:effectLst>
                  <a:outerShdw dist="53882" dir="2700000" algn="ctr" rotWithShape="0">
                    <a:srgbClr val="C0C0C0">
                      <a:alpha val="80000"/>
                    </a:srgbClr>
                  </a:outerShdw>
                </a:effectLst>
                <a:latin typeface="Times New Roman"/>
                <a:cs typeface="Times New Roman"/>
              </a:rPr>
            </a:br>
            <a:endParaRPr lang="en-US" dirty="0"/>
          </a:p>
        </p:txBody>
      </p:sp>
      <p:pic>
        <p:nvPicPr>
          <p:cNvPr id="4" name="Picture 6" descr="ANd9GcSfShZaQRr0dojmRsd9TiamtdxO3JkC_4srQ5f_cb05lec1MxaMUNJsY14">
            <a:hlinkClick r:id="rId4"/>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0" y="2348880"/>
            <a:ext cx="9144000" cy="4509120"/>
          </a:xfrm>
          <a:prstGeom prst="rect">
            <a:avLst/>
          </a:prstGeom>
          <a:noFill/>
          <a:extLst>
            <a:ext uri="{909E8E84-426E-40DD-AFC4-6F175D3DCCD1}">
              <a14:hiddenFill xmlns:a14="http://schemas.microsoft.com/office/drawing/2010/main">
                <a:solidFill>
                  <a:srgbClr val="FFFFFF"/>
                </a:solidFill>
              </a14:hiddenFill>
            </a:ext>
          </a:extLst>
        </p:spPr>
      </p:pic>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42922806"/>
      </p:ext>
    </p:extLst>
  </p:cSld>
  <p:clrMapOvr>
    <a:masterClrMapping/>
  </p:clrMapOvr>
  <mc:AlternateContent xmlns:mc="http://schemas.openxmlformats.org/markup-compatibility/2006">
    <mc:Choice xmlns:p14="http://schemas.microsoft.com/office/powerpoint/2010/main" Requires="p14">
      <p:transition spd="slow" p14:dur="2000" advTm="8802"/>
    </mc:Choice>
    <mc:Fallback>
      <p:transition spd="slow" advTm="8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535" y="980728"/>
            <a:ext cx="8820472" cy="5952399"/>
          </a:xfrm>
          <a:prstGeom prst="rect">
            <a:avLst/>
          </a:prstGeom>
        </p:spPr>
        <p:txBody>
          <a:bodyPr wrap="square">
            <a:spAutoFit/>
          </a:bodyPr>
          <a:lstStyle/>
          <a:p>
            <a:pPr algn="l">
              <a:lnSpc>
                <a:spcPct val="80000"/>
              </a:lnSpc>
              <a:buFontTx/>
              <a:buNone/>
            </a:pPr>
            <a:r>
              <a:rPr lang="en-US" altLang="zh-CN" sz="2800" dirty="0" smtClean="0">
                <a:solidFill>
                  <a:srgbClr val="FF3300"/>
                </a:solidFill>
                <a:latin typeface="Arial" pitchFamily="34" charset="0"/>
                <a:ea typeface="宋体" charset="-122"/>
                <a:cs typeface="Arial" pitchFamily="34" charset="0"/>
              </a:rPr>
              <a:t>1-Evaporation</a:t>
            </a:r>
          </a:p>
          <a:p>
            <a:pPr algn="l">
              <a:lnSpc>
                <a:spcPct val="80000"/>
              </a:lnSpc>
              <a:buFontTx/>
              <a:buNone/>
            </a:pPr>
            <a:r>
              <a:rPr lang="en-US" altLang="zh-CN" sz="2800" dirty="0" smtClean="0">
                <a:solidFill>
                  <a:srgbClr val="FF3300"/>
                </a:solidFill>
                <a:latin typeface="Arial" pitchFamily="34" charset="0"/>
                <a:ea typeface="宋体" charset="-122"/>
                <a:cs typeface="Arial" pitchFamily="34" charset="0"/>
              </a:rPr>
              <a:t>Definition</a:t>
            </a:r>
            <a:endParaRPr lang="en-US" altLang="zh-CN" sz="2800" dirty="0">
              <a:solidFill>
                <a:srgbClr val="FF3300"/>
              </a:solidFill>
              <a:latin typeface="Arial" pitchFamily="34" charset="0"/>
              <a:ea typeface="宋体" charset="-122"/>
              <a:cs typeface="Arial" pitchFamily="34" charset="0"/>
            </a:endParaRPr>
          </a:p>
          <a:p>
            <a:pPr algn="l">
              <a:lnSpc>
                <a:spcPct val="80000"/>
              </a:lnSpc>
              <a:buFontTx/>
              <a:buNone/>
            </a:pPr>
            <a:r>
              <a:rPr lang="en-US" altLang="zh-CN" sz="2800" dirty="0">
                <a:solidFill>
                  <a:schemeClr val="tx1">
                    <a:lumMod val="85000"/>
                    <a:lumOff val="15000"/>
                  </a:schemeClr>
                </a:solidFill>
                <a:latin typeface="Arial" pitchFamily="34" charset="0"/>
                <a:ea typeface="宋体" charset="-122"/>
                <a:cs typeface="Arial" pitchFamily="34" charset="0"/>
              </a:rPr>
              <a:t>Occurs when wet surfaces are exposed to air  </a:t>
            </a:r>
          </a:p>
          <a:p>
            <a:pPr algn="l">
              <a:lnSpc>
                <a:spcPct val="80000"/>
              </a:lnSpc>
              <a:buFontTx/>
              <a:buNone/>
            </a:pPr>
            <a:r>
              <a:rPr lang="en-US" altLang="zh-CN" sz="2800" dirty="0" smtClean="0">
                <a:solidFill>
                  <a:srgbClr val="FF3300"/>
                </a:solidFill>
                <a:latin typeface="Arial" pitchFamily="34" charset="0"/>
                <a:ea typeface="宋体" charset="-122"/>
                <a:cs typeface="Arial" pitchFamily="34" charset="0"/>
              </a:rPr>
              <a:t>causes</a:t>
            </a:r>
            <a:endParaRPr lang="en-US" altLang="zh-CN" sz="2800" dirty="0">
              <a:solidFill>
                <a:srgbClr val="FF3300"/>
              </a:solidFill>
              <a:latin typeface="Arial" pitchFamily="34" charset="0"/>
              <a:ea typeface="宋体" charset="-122"/>
              <a:cs typeface="Arial" pitchFamily="34" charset="0"/>
            </a:endParaRPr>
          </a:p>
          <a:p>
            <a:pPr algn="l">
              <a:lnSpc>
                <a:spcPct val="80000"/>
              </a:lnSpc>
              <a:buFontTx/>
              <a:buNone/>
            </a:pPr>
            <a:r>
              <a:rPr lang="en-US" altLang="zh-CN" sz="2800" dirty="0">
                <a:solidFill>
                  <a:srgbClr val="FF3300"/>
                </a:solidFill>
                <a:latin typeface="Arial" pitchFamily="34" charset="0"/>
                <a:ea typeface="宋体" charset="-122"/>
                <a:cs typeface="Arial" pitchFamily="34" charset="0"/>
              </a:rPr>
              <a:t> </a:t>
            </a:r>
            <a:r>
              <a:rPr lang="en-US" altLang="zh-CN" sz="2800" dirty="0">
                <a:solidFill>
                  <a:schemeClr val="tx1">
                    <a:lumMod val="85000"/>
                    <a:lumOff val="15000"/>
                  </a:schemeClr>
                </a:solidFill>
                <a:latin typeface="Arial" pitchFamily="34" charset="0"/>
                <a:ea typeface="宋体" charset="-122"/>
                <a:cs typeface="Arial" pitchFamily="34" charset="0"/>
              </a:rPr>
              <a:t>At birth the infant loses heat when amniotic fluid on the skin evaporates. </a:t>
            </a:r>
          </a:p>
          <a:p>
            <a:pPr algn="l">
              <a:lnSpc>
                <a:spcPct val="80000"/>
              </a:lnSpc>
              <a:buFontTx/>
              <a:buNone/>
            </a:pPr>
            <a:r>
              <a:rPr lang="en-US" altLang="zh-CN" sz="2800" dirty="0" smtClean="0">
                <a:solidFill>
                  <a:srgbClr val="FF3300"/>
                </a:solidFill>
                <a:latin typeface="Arial" pitchFamily="34" charset="0"/>
                <a:ea typeface="宋体" charset="-122"/>
                <a:cs typeface="Arial" pitchFamily="34" charset="0"/>
              </a:rPr>
              <a:t>prevention</a:t>
            </a:r>
            <a:endParaRPr lang="en-US" altLang="zh-CN" sz="2800" dirty="0">
              <a:solidFill>
                <a:srgbClr val="FF3300"/>
              </a:solidFill>
              <a:latin typeface="Arial" pitchFamily="34" charset="0"/>
              <a:ea typeface="宋体" charset="-122"/>
              <a:cs typeface="Arial" pitchFamily="34" charset="0"/>
            </a:endParaRPr>
          </a:p>
          <a:p>
            <a:pPr algn="l">
              <a:lnSpc>
                <a:spcPct val="80000"/>
              </a:lnSpc>
              <a:buFontTx/>
              <a:buNone/>
            </a:pPr>
            <a:r>
              <a:rPr lang="en-US" altLang="zh-CN" sz="2800" dirty="0">
                <a:latin typeface="Arial" pitchFamily="34" charset="0"/>
                <a:ea typeface="宋体" charset="-122"/>
                <a:cs typeface="Arial" pitchFamily="34" charset="0"/>
              </a:rPr>
              <a:t>Dry with towel (preferably warmed)</a:t>
            </a:r>
          </a:p>
          <a:p>
            <a:pPr algn="l">
              <a:lnSpc>
                <a:spcPct val="80000"/>
              </a:lnSpc>
              <a:buFontTx/>
              <a:buNone/>
            </a:pPr>
            <a:endParaRPr lang="en-US" altLang="zh-CN" sz="2800" dirty="0">
              <a:latin typeface="Arial" pitchFamily="34" charset="0"/>
              <a:ea typeface="宋体" charset="-122"/>
              <a:cs typeface="Arial" pitchFamily="34" charset="0"/>
            </a:endParaRPr>
          </a:p>
          <a:p>
            <a:pPr algn="l">
              <a:lnSpc>
                <a:spcPct val="80000"/>
              </a:lnSpc>
              <a:buFontTx/>
              <a:buNone/>
            </a:pPr>
            <a:r>
              <a:rPr lang="en-US" altLang="zh-CN" sz="2800" dirty="0" smtClean="0">
                <a:solidFill>
                  <a:srgbClr val="FF3300"/>
                </a:solidFill>
                <a:latin typeface="Arial" pitchFamily="34" charset="0"/>
                <a:ea typeface="宋体" charset="-122"/>
                <a:cs typeface="Arial" pitchFamily="34" charset="0"/>
              </a:rPr>
              <a:t>2-Radiation</a:t>
            </a:r>
            <a:endParaRPr lang="en-US" altLang="zh-CN" sz="2800" dirty="0">
              <a:solidFill>
                <a:srgbClr val="FF3300"/>
              </a:solidFill>
              <a:latin typeface="Arial" pitchFamily="34" charset="0"/>
              <a:ea typeface="宋体" charset="-122"/>
              <a:cs typeface="Arial" pitchFamily="34" charset="0"/>
            </a:endParaRPr>
          </a:p>
          <a:p>
            <a:pPr algn="l">
              <a:lnSpc>
                <a:spcPct val="80000"/>
              </a:lnSpc>
              <a:buFontTx/>
              <a:buNone/>
            </a:pPr>
            <a:r>
              <a:rPr lang="en-US" altLang="zh-CN" sz="2800" dirty="0" smtClean="0">
                <a:solidFill>
                  <a:srgbClr val="FF3300"/>
                </a:solidFill>
                <a:latin typeface="Arial" pitchFamily="34" charset="0"/>
                <a:ea typeface="宋体" charset="-122"/>
                <a:cs typeface="Arial" pitchFamily="34" charset="0"/>
              </a:rPr>
              <a:t>Definition</a:t>
            </a:r>
            <a:endParaRPr lang="en-US" altLang="zh-CN" sz="2800" dirty="0">
              <a:solidFill>
                <a:srgbClr val="FF3300"/>
              </a:solidFill>
              <a:latin typeface="Arial" pitchFamily="34" charset="0"/>
              <a:ea typeface="宋体" charset="-122"/>
              <a:cs typeface="Arial" pitchFamily="34" charset="0"/>
            </a:endParaRPr>
          </a:p>
          <a:p>
            <a:pPr algn="l">
              <a:lnSpc>
                <a:spcPct val="80000"/>
              </a:lnSpc>
              <a:buFontTx/>
              <a:buNone/>
            </a:pPr>
            <a:r>
              <a:rPr lang="en-US" altLang="zh-CN" sz="2800" dirty="0">
                <a:latin typeface="Arial" pitchFamily="34" charset="0"/>
                <a:ea typeface="宋体" charset="-122"/>
                <a:cs typeface="Arial" pitchFamily="34" charset="0"/>
              </a:rPr>
              <a:t>Transfer of body heat to a cooler solid object not in contact with the body</a:t>
            </a:r>
          </a:p>
          <a:p>
            <a:pPr algn="l">
              <a:lnSpc>
                <a:spcPct val="80000"/>
              </a:lnSpc>
              <a:buFontTx/>
              <a:buNone/>
            </a:pPr>
            <a:r>
              <a:rPr lang="en-US" altLang="zh-CN" sz="2800" dirty="0" smtClean="0">
                <a:solidFill>
                  <a:srgbClr val="FF3300"/>
                </a:solidFill>
                <a:latin typeface="Arial" pitchFamily="34" charset="0"/>
                <a:ea typeface="宋体" charset="-122"/>
                <a:cs typeface="Arial" pitchFamily="34" charset="0"/>
              </a:rPr>
              <a:t>Causes</a:t>
            </a:r>
            <a:endParaRPr lang="en-US" altLang="zh-CN" sz="2800" dirty="0">
              <a:solidFill>
                <a:srgbClr val="FF3300"/>
              </a:solidFill>
              <a:latin typeface="Arial" pitchFamily="34" charset="0"/>
              <a:ea typeface="宋体" charset="-122"/>
              <a:cs typeface="Arial" pitchFamily="34" charset="0"/>
            </a:endParaRPr>
          </a:p>
          <a:p>
            <a:pPr algn="l">
              <a:lnSpc>
                <a:spcPct val="80000"/>
              </a:lnSpc>
              <a:buFontTx/>
              <a:buNone/>
            </a:pPr>
            <a:r>
              <a:rPr lang="en-US" altLang="zh-CN" sz="2800" dirty="0">
                <a:latin typeface="Arial" pitchFamily="34" charset="0"/>
                <a:ea typeface="宋体" charset="-122"/>
                <a:cs typeface="Arial" pitchFamily="34" charset="0"/>
              </a:rPr>
              <a:t>Many cold surfaces (e.g. windows</a:t>
            </a:r>
            <a:r>
              <a:rPr lang="en-US" altLang="zh-CN" sz="2800" dirty="0" smtClean="0">
                <a:latin typeface="Arial" pitchFamily="34" charset="0"/>
                <a:ea typeface="宋体" charset="-122"/>
                <a:cs typeface="Arial" pitchFamily="34" charset="0"/>
              </a:rPr>
              <a:t>)</a:t>
            </a:r>
            <a:endParaRPr lang="en-US" altLang="zh-CN" sz="2800" dirty="0">
              <a:latin typeface="Arial" pitchFamily="34" charset="0"/>
              <a:ea typeface="宋体" charset="-122"/>
              <a:cs typeface="Arial" pitchFamily="34" charset="0"/>
            </a:endParaRPr>
          </a:p>
          <a:p>
            <a:pPr algn="l">
              <a:lnSpc>
                <a:spcPct val="80000"/>
              </a:lnSpc>
              <a:buFontTx/>
              <a:buNone/>
            </a:pPr>
            <a:r>
              <a:rPr lang="en-US" altLang="zh-CN" sz="2800" dirty="0">
                <a:solidFill>
                  <a:srgbClr val="FF3300"/>
                </a:solidFill>
                <a:latin typeface="Arial" pitchFamily="34" charset="0"/>
                <a:ea typeface="宋体" charset="-122"/>
                <a:cs typeface="Arial" pitchFamily="34" charset="0"/>
              </a:rPr>
              <a:t>prevention</a:t>
            </a:r>
          </a:p>
          <a:p>
            <a:pPr algn="l">
              <a:lnSpc>
                <a:spcPct val="80000"/>
              </a:lnSpc>
              <a:buFontTx/>
              <a:buNone/>
            </a:pPr>
            <a:r>
              <a:rPr lang="en-US" altLang="zh-CN" sz="2800" dirty="0">
                <a:latin typeface="Arial" pitchFamily="34" charset="0"/>
                <a:ea typeface="宋体" charset="-122"/>
                <a:cs typeface="Arial" pitchFamily="34" charset="0"/>
              </a:rPr>
              <a:t>Wrap in warm dry towel or blanke</a:t>
            </a:r>
            <a:r>
              <a:rPr lang="en-US" altLang="zh-CN" sz="2400" dirty="0">
                <a:latin typeface="Arial" pitchFamily="34" charset="0"/>
                <a:ea typeface="宋体" charset="-122"/>
                <a:cs typeface="Arial" pitchFamily="34" charset="0"/>
              </a:rPr>
              <a:t>t</a:t>
            </a:r>
            <a:endParaRPr lang="en-US" sz="2400" dirty="0">
              <a:latin typeface="Arial" pitchFamily="34" charset="0"/>
              <a:cs typeface="Arial" pitchFamily="34" charset="0"/>
            </a:endParaRP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13514057"/>
      </p:ext>
    </p:extLst>
  </p:cSld>
  <p:clrMapOvr>
    <a:masterClrMapping/>
  </p:clrMapOvr>
  <mc:AlternateContent xmlns:mc="http://schemas.openxmlformats.org/markup-compatibility/2006">
    <mc:Choice xmlns:p14="http://schemas.microsoft.com/office/powerpoint/2010/main" Requires="p14">
      <p:transition spd="slow" p14:dur="2000" advTm="59771"/>
    </mc:Choice>
    <mc:Fallback>
      <p:transition spd="slow" advTm="59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0" y="332656"/>
            <a:ext cx="8820472" cy="5952399"/>
          </a:xfrm>
          <a:prstGeom prst="rect">
            <a:avLst/>
          </a:prstGeom>
        </p:spPr>
        <p:txBody>
          <a:bodyPr wrap="square">
            <a:spAutoFit/>
          </a:bodyPr>
          <a:lstStyle/>
          <a:p>
            <a:pPr algn="l">
              <a:lnSpc>
                <a:spcPct val="80000"/>
              </a:lnSpc>
              <a:buFontTx/>
              <a:buNone/>
            </a:pPr>
            <a:r>
              <a:rPr lang="en-US" altLang="zh-CN" sz="2800" dirty="0" smtClean="0">
                <a:solidFill>
                  <a:srgbClr val="FF3300"/>
                </a:solidFill>
                <a:latin typeface="Arial" pitchFamily="34" charset="0"/>
                <a:ea typeface="宋体" charset="-122"/>
                <a:cs typeface="Arial" pitchFamily="34" charset="0"/>
              </a:rPr>
              <a:t>3-Convection</a:t>
            </a:r>
            <a:endParaRPr lang="en-US" altLang="zh-CN" sz="2800" dirty="0">
              <a:solidFill>
                <a:srgbClr val="FF3300"/>
              </a:solidFill>
              <a:latin typeface="Arial" pitchFamily="34" charset="0"/>
              <a:ea typeface="宋体" charset="-122"/>
              <a:cs typeface="Arial" pitchFamily="34" charset="0"/>
            </a:endParaRPr>
          </a:p>
          <a:p>
            <a:pPr algn="l">
              <a:lnSpc>
                <a:spcPct val="80000"/>
              </a:lnSpc>
              <a:buFontTx/>
              <a:buNone/>
            </a:pPr>
            <a:r>
              <a:rPr lang="en-US" altLang="zh-CN" sz="2800" dirty="0" smtClean="0">
                <a:solidFill>
                  <a:srgbClr val="FF3300"/>
                </a:solidFill>
                <a:latin typeface="Arial" pitchFamily="34" charset="0"/>
                <a:ea typeface="宋体" charset="-122"/>
                <a:cs typeface="Arial" pitchFamily="34" charset="0"/>
              </a:rPr>
              <a:t>Definition</a:t>
            </a:r>
            <a:endParaRPr lang="en-US" altLang="zh-CN" sz="2800" dirty="0">
              <a:solidFill>
                <a:srgbClr val="FF3300"/>
              </a:solidFill>
              <a:latin typeface="Arial" pitchFamily="34" charset="0"/>
              <a:ea typeface="宋体" charset="-122"/>
              <a:cs typeface="Arial" pitchFamily="34" charset="0"/>
            </a:endParaRPr>
          </a:p>
          <a:p>
            <a:pPr algn="l">
              <a:lnSpc>
                <a:spcPct val="80000"/>
              </a:lnSpc>
              <a:buFontTx/>
              <a:buNone/>
            </a:pPr>
            <a:r>
              <a:rPr lang="en-US" altLang="zh-CN" sz="2800" dirty="0">
                <a:latin typeface="Arial" pitchFamily="34" charset="0"/>
                <a:ea typeface="宋体" charset="-122"/>
                <a:cs typeface="Arial" pitchFamily="34" charset="0"/>
              </a:rPr>
              <a:t>Flow of heat from body surface to cooler surrounding</a:t>
            </a:r>
          </a:p>
          <a:p>
            <a:pPr algn="l">
              <a:lnSpc>
                <a:spcPct val="80000"/>
              </a:lnSpc>
              <a:buFontTx/>
              <a:buNone/>
            </a:pPr>
            <a:r>
              <a:rPr lang="en-US" altLang="zh-CN" sz="2800" dirty="0">
                <a:solidFill>
                  <a:srgbClr val="FF3300"/>
                </a:solidFill>
                <a:latin typeface="Arial" pitchFamily="34" charset="0"/>
                <a:ea typeface="宋体" charset="-122"/>
                <a:cs typeface="Arial" pitchFamily="34" charset="0"/>
              </a:rPr>
              <a:t>causes</a:t>
            </a:r>
          </a:p>
          <a:p>
            <a:pPr algn="l">
              <a:lnSpc>
                <a:spcPct val="80000"/>
              </a:lnSpc>
              <a:buFontTx/>
              <a:buNone/>
            </a:pPr>
            <a:r>
              <a:rPr lang="en-US" altLang="zh-CN" sz="2800" dirty="0">
                <a:latin typeface="Arial" pitchFamily="34" charset="0"/>
                <a:ea typeface="宋体" charset="-122"/>
                <a:cs typeface="Arial" pitchFamily="34" charset="0"/>
              </a:rPr>
              <a:t>.Draughts</a:t>
            </a:r>
          </a:p>
          <a:p>
            <a:pPr algn="l">
              <a:lnSpc>
                <a:spcPct val="80000"/>
              </a:lnSpc>
              <a:buFontTx/>
              <a:buNone/>
            </a:pPr>
            <a:r>
              <a:rPr lang="en-US" altLang="zh-CN" sz="2800" dirty="0">
                <a:solidFill>
                  <a:srgbClr val="FF3300"/>
                </a:solidFill>
                <a:latin typeface="Arial" pitchFamily="34" charset="0"/>
                <a:ea typeface="宋体" charset="-122"/>
                <a:cs typeface="Arial" pitchFamily="34" charset="0"/>
              </a:rPr>
              <a:t>prevention</a:t>
            </a:r>
          </a:p>
          <a:p>
            <a:pPr algn="l">
              <a:lnSpc>
                <a:spcPct val="80000"/>
              </a:lnSpc>
              <a:buFontTx/>
              <a:buNone/>
            </a:pPr>
            <a:r>
              <a:rPr lang="en-US" altLang="zh-CN" sz="2800" dirty="0">
                <a:latin typeface="Arial" pitchFamily="34" charset="0"/>
                <a:ea typeface="宋体" charset="-122"/>
                <a:cs typeface="Arial" pitchFamily="34" charset="0"/>
              </a:rPr>
              <a:t>Close doors and windows</a:t>
            </a:r>
          </a:p>
          <a:p>
            <a:pPr algn="l">
              <a:lnSpc>
                <a:spcPct val="80000"/>
              </a:lnSpc>
              <a:buFontTx/>
              <a:buNone/>
            </a:pPr>
            <a:endParaRPr lang="en-US" altLang="zh-CN" sz="2800" dirty="0">
              <a:latin typeface="Arial" pitchFamily="34" charset="0"/>
              <a:ea typeface="宋体" charset="-122"/>
              <a:cs typeface="Arial" pitchFamily="34" charset="0"/>
            </a:endParaRPr>
          </a:p>
          <a:p>
            <a:pPr algn="l">
              <a:lnSpc>
                <a:spcPct val="80000"/>
              </a:lnSpc>
              <a:buFontTx/>
              <a:buNone/>
            </a:pPr>
            <a:r>
              <a:rPr lang="en-US" altLang="zh-CN" sz="2800" dirty="0" smtClean="0">
                <a:solidFill>
                  <a:srgbClr val="FF3300"/>
                </a:solidFill>
                <a:latin typeface="Arial" pitchFamily="34" charset="0"/>
                <a:ea typeface="宋体" charset="-122"/>
                <a:cs typeface="Arial" pitchFamily="34" charset="0"/>
              </a:rPr>
              <a:t>4-Conduction</a:t>
            </a:r>
            <a:endParaRPr lang="en-US" altLang="zh-CN" sz="2800" dirty="0">
              <a:solidFill>
                <a:srgbClr val="FF3300"/>
              </a:solidFill>
              <a:latin typeface="Arial" pitchFamily="34" charset="0"/>
              <a:ea typeface="宋体" charset="-122"/>
              <a:cs typeface="Arial" pitchFamily="34" charset="0"/>
            </a:endParaRPr>
          </a:p>
          <a:p>
            <a:pPr algn="l">
              <a:lnSpc>
                <a:spcPct val="80000"/>
              </a:lnSpc>
              <a:buFontTx/>
              <a:buNone/>
            </a:pPr>
            <a:r>
              <a:rPr lang="en-US" altLang="zh-CN" sz="2800" dirty="0">
                <a:solidFill>
                  <a:srgbClr val="FF3300"/>
                </a:solidFill>
                <a:latin typeface="Arial" pitchFamily="34" charset="0"/>
                <a:ea typeface="宋体" charset="-122"/>
                <a:cs typeface="Arial" pitchFamily="34" charset="0"/>
              </a:rPr>
              <a:t>Definition</a:t>
            </a:r>
          </a:p>
          <a:p>
            <a:pPr algn="l">
              <a:lnSpc>
                <a:spcPct val="80000"/>
              </a:lnSpc>
              <a:buFontTx/>
              <a:buNone/>
            </a:pPr>
            <a:r>
              <a:rPr lang="en-US" altLang="zh-CN" sz="2800" dirty="0">
                <a:latin typeface="Arial" pitchFamily="34" charset="0"/>
                <a:ea typeface="宋体" charset="-122"/>
                <a:cs typeface="Arial" pitchFamily="34" charset="0"/>
              </a:rPr>
              <a:t>Transfer of body heat to a cooler solid object in contact with the body</a:t>
            </a:r>
          </a:p>
          <a:p>
            <a:pPr algn="l">
              <a:lnSpc>
                <a:spcPct val="80000"/>
              </a:lnSpc>
              <a:buFontTx/>
              <a:buNone/>
            </a:pPr>
            <a:r>
              <a:rPr lang="en-US" altLang="zh-CN" sz="2800" dirty="0">
                <a:solidFill>
                  <a:srgbClr val="FF3300"/>
                </a:solidFill>
                <a:latin typeface="Arial" pitchFamily="34" charset="0"/>
                <a:ea typeface="宋体" charset="-122"/>
                <a:cs typeface="Arial" pitchFamily="34" charset="0"/>
              </a:rPr>
              <a:t>causes</a:t>
            </a:r>
          </a:p>
          <a:p>
            <a:pPr algn="l">
              <a:lnSpc>
                <a:spcPct val="80000"/>
              </a:lnSpc>
              <a:buFontTx/>
              <a:buNone/>
            </a:pPr>
            <a:r>
              <a:rPr lang="en-US" altLang="zh-CN" sz="2800" dirty="0">
                <a:latin typeface="Arial" pitchFamily="34" charset="0"/>
                <a:ea typeface="宋体" charset="-122"/>
                <a:cs typeface="Arial" pitchFamily="34" charset="0"/>
              </a:rPr>
              <a:t>Cold surface of trolley. </a:t>
            </a:r>
          </a:p>
          <a:p>
            <a:pPr algn="l">
              <a:lnSpc>
                <a:spcPct val="80000"/>
              </a:lnSpc>
              <a:buFontTx/>
              <a:buNone/>
            </a:pPr>
            <a:endParaRPr lang="en-US" altLang="zh-CN" sz="2800" dirty="0">
              <a:latin typeface="Arial" pitchFamily="34" charset="0"/>
              <a:ea typeface="宋体" charset="-122"/>
              <a:cs typeface="Arial" pitchFamily="34" charset="0"/>
            </a:endParaRPr>
          </a:p>
          <a:p>
            <a:pPr algn="l">
              <a:lnSpc>
                <a:spcPct val="80000"/>
              </a:lnSpc>
              <a:buFontTx/>
              <a:buNone/>
            </a:pPr>
            <a:r>
              <a:rPr lang="en-US" altLang="zh-CN" sz="2800" dirty="0">
                <a:solidFill>
                  <a:srgbClr val="FF3300"/>
                </a:solidFill>
                <a:latin typeface="Arial" pitchFamily="34" charset="0"/>
                <a:ea typeface="宋体" charset="-122"/>
                <a:cs typeface="Arial" pitchFamily="34" charset="0"/>
              </a:rPr>
              <a:t>prevention</a:t>
            </a:r>
          </a:p>
          <a:p>
            <a:pPr algn="l">
              <a:lnSpc>
                <a:spcPct val="80000"/>
              </a:lnSpc>
              <a:buFontTx/>
              <a:buNone/>
            </a:pPr>
            <a:r>
              <a:rPr lang="en-US" altLang="zh-CN" sz="2800" dirty="0">
                <a:latin typeface="Arial" pitchFamily="34" charset="0"/>
                <a:ea typeface="宋体" charset="-122"/>
                <a:cs typeface="Arial" pitchFamily="34" charset="0"/>
              </a:rPr>
              <a:t>Pre-warm with overhead </a:t>
            </a:r>
            <a:r>
              <a:rPr lang="en-US" altLang="zh-CN" sz="2800" dirty="0" err="1">
                <a:latin typeface="Arial" pitchFamily="34" charset="0"/>
                <a:ea typeface="宋体" charset="-122"/>
                <a:cs typeface="Arial" pitchFamily="34" charset="0"/>
              </a:rPr>
              <a:t>heate</a:t>
            </a:r>
            <a:endParaRPr lang="en-US" sz="2800" dirty="0">
              <a:latin typeface="Arial" pitchFamily="34" charset="0"/>
              <a:cs typeface="Arial" pitchFamily="34" charset="0"/>
            </a:endParaRPr>
          </a:p>
        </p:txBody>
      </p:sp>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44975968"/>
      </p:ext>
    </p:extLst>
  </p:cSld>
  <p:clrMapOvr>
    <a:masterClrMapping/>
  </p:clrMapOvr>
  <mc:AlternateContent xmlns:mc="http://schemas.openxmlformats.org/markup-compatibility/2006">
    <mc:Choice xmlns:p14="http://schemas.microsoft.com/office/powerpoint/2010/main" Requires="p14">
      <p:transition spd="slow" p14:dur="2000" advTm="46407"/>
    </mc:Choice>
    <mc:Fallback>
      <p:transition spd="slow" advTm="46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7504" y="476672"/>
            <a:ext cx="8784976" cy="1647056"/>
          </a:xfrm>
        </p:spPr>
        <p:txBody>
          <a:bodyPr>
            <a:normAutofit/>
          </a:bodyPr>
          <a:lstStyle/>
          <a:p>
            <a:pPr lvl="0" rtl="0">
              <a:spcBef>
                <a:spcPts val="0"/>
              </a:spcBef>
            </a:pPr>
            <a:r>
              <a:rPr lang="en-US" sz="3200" b="1" dirty="0" smtClean="0">
                <a:solidFill>
                  <a:prstClr val="black"/>
                </a:solidFill>
                <a:latin typeface="Arial Black" pitchFamily="34" charset="0"/>
                <a:ea typeface="+mn-ea"/>
                <a:cs typeface="+mn-cs"/>
              </a:rPr>
              <a:t>3-Assessment </a:t>
            </a:r>
            <a:r>
              <a:rPr lang="en-US" sz="3200" b="1" dirty="0">
                <a:solidFill>
                  <a:prstClr val="black"/>
                </a:solidFill>
                <a:latin typeface="Arial Black" pitchFamily="34" charset="0"/>
                <a:ea typeface="+mn-ea"/>
                <a:cs typeface="+mn-cs"/>
              </a:rPr>
              <a:t>of baby's condition using Apgar score :</a:t>
            </a:r>
            <a:r>
              <a:rPr lang="en-US" sz="3200" dirty="0">
                <a:solidFill>
                  <a:prstClr val="black"/>
                </a:solidFill>
                <a:latin typeface="Arial Black" pitchFamily="34" charset="0"/>
                <a:ea typeface="+mn-ea"/>
                <a:cs typeface="+mn-cs"/>
              </a:rPr>
              <a:t/>
            </a:r>
            <a:br>
              <a:rPr lang="en-US" sz="3200" dirty="0">
                <a:solidFill>
                  <a:prstClr val="black"/>
                </a:solidFill>
                <a:latin typeface="Arial Black" pitchFamily="34" charset="0"/>
                <a:ea typeface="+mn-ea"/>
                <a:cs typeface="+mn-cs"/>
              </a:rPr>
            </a:br>
            <a:endParaRPr lang="en-US" sz="3200" dirty="0"/>
          </a:p>
        </p:txBody>
      </p:sp>
      <p:sp>
        <p:nvSpPr>
          <p:cNvPr id="3" name="عنصر نائب للمحتوى 2"/>
          <p:cNvSpPr>
            <a:spLocks noGrp="1"/>
          </p:cNvSpPr>
          <p:nvPr>
            <p:ph idx="1"/>
          </p:nvPr>
        </p:nvSpPr>
        <p:spPr/>
        <p:txBody>
          <a:bodyPr>
            <a:noAutofit/>
          </a:bodyPr>
          <a:lstStyle/>
          <a:p>
            <a:pPr lvl="0" algn="just" fontAlgn="base">
              <a:spcAft>
                <a:spcPct val="0"/>
              </a:spcAft>
              <a:buNone/>
            </a:pPr>
            <a:r>
              <a:rPr lang="en-US" altLang="zh-CN" sz="2400" kern="0" dirty="0">
                <a:solidFill>
                  <a:srgbClr val="000000"/>
                </a:solidFill>
                <a:latin typeface="Arial" pitchFamily="34" charset="0"/>
                <a:ea typeface="宋体" charset="-122"/>
                <a:cs typeface="Arial" pitchFamily="34" charset="0"/>
              </a:rPr>
              <a:t>The Apgar score is a commonly-used method to assess the newborn status and need for continuing treatment. Points are assigned according to each of five categories. The total score is the sum of the points from each category.                                  </a:t>
            </a:r>
          </a:p>
          <a:p>
            <a:pPr lvl="0" algn="l" fontAlgn="base">
              <a:spcAft>
                <a:spcPct val="0"/>
              </a:spcAft>
              <a:buNone/>
            </a:pPr>
            <a:r>
              <a:rPr lang="en-US" altLang="zh-CN" sz="2400" kern="0" dirty="0">
                <a:solidFill>
                  <a:srgbClr val="000000"/>
                </a:solidFill>
                <a:latin typeface="Arial" pitchFamily="34" charset="0"/>
                <a:ea typeface="宋体" charset="-122"/>
                <a:cs typeface="Arial" pitchFamily="34" charset="0"/>
              </a:rPr>
              <a:t> </a:t>
            </a:r>
          </a:p>
          <a:p>
            <a:pPr lvl="0" algn="just" fontAlgn="base">
              <a:spcAft>
                <a:spcPct val="0"/>
              </a:spcAft>
              <a:buNone/>
            </a:pPr>
            <a:r>
              <a:rPr lang="en-US" altLang="zh-CN" sz="2400" kern="0" dirty="0">
                <a:solidFill>
                  <a:srgbClr val="000000"/>
                </a:solidFill>
                <a:latin typeface="Arial" pitchFamily="34" charset="0"/>
                <a:ea typeface="宋体" charset="-122"/>
                <a:cs typeface="Arial" pitchFamily="34" charset="0"/>
              </a:rPr>
              <a:t>The Apgar score is usually assigned at 1-minute after birth and again at 5-minutes after birth. Scores of 7 or more are considered normal. Those with normal scores may need some assistance and those with very low scores (0, 1 or 2) may need considerable assistance. Most newborn infants with low Apgar scores will be fine, once they are supported and resuscitated.</a:t>
            </a:r>
            <a:endParaRPr lang="en-US" sz="2400" dirty="0">
              <a:latin typeface="Arial" pitchFamily="34" charset="0"/>
              <a:cs typeface="Arial" pitchFamily="34" charset="0"/>
            </a:endParaRP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37257048"/>
      </p:ext>
    </p:extLst>
  </p:cSld>
  <p:clrMapOvr>
    <a:masterClrMapping/>
  </p:clrMapOvr>
  <mc:AlternateContent xmlns:mc="http://schemas.openxmlformats.org/markup-compatibility/2006">
    <mc:Choice xmlns:p14="http://schemas.microsoft.com/office/powerpoint/2010/main" Requires="p14">
      <p:transition spd="slow" p14:dur="2000" advTm="89595"/>
    </mc:Choice>
    <mc:Fallback>
      <p:transition spd="slow" advTm="89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95536" y="620688"/>
            <a:ext cx="8229600" cy="1359024"/>
          </a:xfrm>
        </p:spPr>
        <p:txBody>
          <a:bodyPr>
            <a:normAutofit fontScale="90000"/>
          </a:bodyPr>
          <a:lstStyle/>
          <a:p>
            <a:pPr algn="ctr"/>
            <a:r>
              <a:rPr lang="en-US" sz="6000"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Apgar score</a:t>
            </a:r>
            <a:r>
              <a:rPr lang="en-US"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t/>
            </a:r>
            <a:br>
              <a:rPr lang="en-US" kern="10" dirty="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80000"/>
                    </a:srgbClr>
                  </a:outerShdw>
                </a:effectLst>
                <a:latin typeface="Arial Black"/>
              </a:rPr>
            </a:br>
            <a:endParaRPr lang="en-US" dirty="0"/>
          </a:p>
        </p:txBody>
      </p:sp>
      <p:graphicFrame>
        <p:nvGraphicFramePr>
          <p:cNvPr id="4" name="عنصر نائب للمحتوى 3"/>
          <p:cNvGraphicFramePr>
            <a:graphicFrameLocks noGrp="1"/>
          </p:cNvGraphicFramePr>
          <p:nvPr>
            <p:ph idx="1"/>
            <p:extLst>
              <p:ext uri="{D42A27DB-BD31-4B8C-83A1-F6EECF244321}">
                <p14:modId xmlns:p14="http://schemas.microsoft.com/office/powerpoint/2010/main" val="3466778056"/>
              </p:ext>
            </p:extLst>
          </p:nvPr>
        </p:nvGraphicFramePr>
        <p:xfrm>
          <a:off x="467544" y="1484784"/>
          <a:ext cx="8229600" cy="5172115"/>
        </p:xfrm>
        <a:graphic>
          <a:graphicData uri="http://schemas.openxmlformats.org/drawingml/2006/table">
            <a:tbl>
              <a:tblPr firstRow="1" bandRow="1">
                <a:tableStyleId>{5C22544A-7EE6-4342-B048-85BDC9FD1C3A}</a:tableStyleId>
              </a:tblPr>
              <a:tblGrid>
                <a:gridCol w="2057400"/>
                <a:gridCol w="2057400"/>
                <a:gridCol w="2057400"/>
                <a:gridCol w="2057400"/>
              </a:tblGrid>
              <a:tr h="874435">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altLang="zh-CN" sz="1800" b="1" i="1" u="none" strike="noStrike" cap="none" normalizeH="0" baseline="0" dirty="0" smtClean="0">
                          <a:ln>
                            <a:noFill/>
                          </a:ln>
                          <a:solidFill>
                            <a:schemeClr val="tx1"/>
                          </a:solidFill>
                          <a:effectLst/>
                          <a:latin typeface="Arial" pitchFamily="34" charset="0"/>
                          <a:ea typeface="宋体" charset="-122"/>
                          <a:cs typeface="Arial" pitchFamily="34" charset="0"/>
                        </a:rPr>
                        <a:t>Category</a:t>
                      </a:r>
                      <a:endParaRPr kumimoji="0" lang="en-US" altLang="zh-CN" sz="1800" b="0" i="0" u="none" strike="noStrike" cap="none" normalizeH="0" baseline="0" dirty="0" smtClean="0">
                        <a:ln>
                          <a:noFill/>
                        </a:ln>
                        <a:solidFill>
                          <a:schemeClr val="tx1"/>
                        </a:solidFill>
                        <a:effectLst/>
                        <a:latin typeface="Arial" pitchFamily="34" charset="0"/>
                        <a:ea typeface="宋体" charset="-122"/>
                        <a:cs typeface="Arial" pitchFamily="34" charset="0"/>
                      </a:endParaRPr>
                    </a:p>
                    <a:p>
                      <a:pPr algn="l"/>
                      <a:endParaRPr lang="en-US" sz="1800" dirty="0">
                        <a:latin typeface="Arial" pitchFamily="34" charset="0"/>
                        <a:cs typeface="Arial" pitchFamily="34" charset="0"/>
                      </a:endParaRPr>
                    </a:p>
                  </a:txBody>
                  <a:tcPr marL="91441" marR="91441"/>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altLang="zh-CN" sz="1800" b="1" i="1" u="none" strike="noStrike" cap="none" normalizeH="0" baseline="0" dirty="0" smtClean="0">
                          <a:ln>
                            <a:noFill/>
                          </a:ln>
                          <a:solidFill>
                            <a:schemeClr val="tx1"/>
                          </a:solidFill>
                          <a:effectLst/>
                          <a:latin typeface="Arial" pitchFamily="34" charset="0"/>
                          <a:ea typeface="宋体" charset="-122"/>
                          <a:cs typeface="Arial" pitchFamily="34" charset="0"/>
                        </a:rPr>
                        <a:t>0 Points</a:t>
                      </a:r>
                      <a:endParaRPr kumimoji="0" lang="en-US" altLang="zh-CN" sz="1800" b="0" i="0" u="none" strike="noStrike" cap="none" normalizeH="0" baseline="0" dirty="0" smtClean="0">
                        <a:ln>
                          <a:noFill/>
                        </a:ln>
                        <a:solidFill>
                          <a:schemeClr val="tx1"/>
                        </a:solidFill>
                        <a:effectLst/>
                        <a:latin typeface="Arial" pitchFamily="34" charset="0"/>
                        <a:ea typeface="宋体" charset="-122"/>
                        <a:cs typeface="Arial" pitchFamily="34" charset="0"/>
                      </a:endParaRPr>
                    </a:p>
                    <a:p>
                      <a:endParaRPr lang="en-US" sz="1800" dirty="0">
                        <a:latin typeface="Arial" pitchFamily="34" charset="0"/>
                        <a:cs typeface="Arial" pitchFamily="34" charset="0"/>
                      </a:endParaRPr>
                    </a:p>
                  </a:txBody>
                  <a:tcPr marL="91441" marR="91441"/>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altLang="zh-CN" sz="1800" b="1" i="1" u="none" strike="noStrike" cap="none" normalizeH="0" baseline="0" dirty="0" smtClean="0">
                          <a:ln>
                            <a:noFill/>
                          </a:ln>
                          <a:solidFill>
                            <a:schemeClr val="tx1"/>
                          </a:solidFill>
                          <a:effectLst/>
                          <a:latin typeface="Arial" pitchFamily="34" charset="0"/>
                          <a:ea typeface="宋体" charset="-122"/>
                          <a:cs typeface="Arial" pitchFamily="34" charset="0"/>
                        </a:rPr>
                        <a:t>1 Point</a:t>
                      </a:r>
                      <a:endParaRPr kumimoji="0" lang="en-US" altLang="zh-CN" sz="1800" b="0" i="0" u="none" strike="noStrike" cap="none" normalizeH="0" baseline="0" dirty="0" smtClean="0">
                        <a:ln>
                          <a:noFill/>
                        </a:ln>
                        <a:solidFill>
                          <a:schemeClr val="tx1"/>
                        </a:solidFill>
                        <a:effectLst/>
                        <a:latin typeface="Arial" pitchFamily="34" charset="0"/>
                        <a:ea typeface="宋体" charset="-122"/>
                        <a:cs typeface="Arial" pitchFamily="34" charset="0"/>
                      </a:endParaRPr>
                    </a:p>
                    <a:p>
                      <a:endParaRPr lang="en-US" sz="1800" dirty="0">
                        <a:latin typeface="Arial" pitchFamily="34" charset="0"/>
                        <a:cs typeface="Arial" pitchFamily="34" charset="0"/>
                      </a:endParaRPr>
                    </a:p>
                  </a:txBody>
                  <a:tcPr marL="91441" marR="91441"/>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altLang="zh-CN" sz="1800" b="1" i="1" u="none" strike="noStrike" cap="none" normalizeH="0" baseline="0" dirty="0" smtClean="0">
                          <a:ln>
                            <a:noFill/>
                          </a:ln>
                          <a:solidFill>
                            <a:schemeClr val="tx1"/>
                          </a:solidFill>
                          <a:effectLst/>
                          <a:latin typeface="Arial" pitchFamily="34" charset="0"/>
                          <a:ea typeface="宋体" charset="-122"/>
                          <a:cs typeface="Arial" pitchFamily="34" charset="0"/>
                        </a:rPr>
                        <a:t>2 Points</a:t>
                      </a:r>
                      <a:endParaRPr kumimoji="0" lang="en-US" altLang="zh-CN" sz="1800" b="0" i="0" u="none" strike="noStrike" cap="none" normalizeH="0" baseline="0" dirty="0" smtClean="0">
                        <a:ln>
                          <a:noFill/>
                        </a:ln>
                        <a:solidFill>
                          <a:schemeClr val="tx1"/>
                        </a:solidFill>
                        <a:effectLst/>
                        <a:latin typeface="Arial" pitchFamily="34" charset="0"/>
                        <a:ea typeface="宋体" charset="-122"/>
                        <a:cs typeface="Arial" pitchFamily="34" charset="0"/>
                      </a:endParaRPr>
                    </a:p>
                    <a:p>
                      <a:endParaRPr lang="en-US" sz="1800" dirty="0">
                        <a:latin typeface="Arial" pitchFamily="34" charset="0"/>
                        <a:cs typeface="Arial" pitchFamily="34" charset="0"/>
                      </a:endParaRPr>
                    </a:p>
                  </a:txBody>
                  <a:tcPr marL="91441" marR="91441"/>
                </a:tc>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dirty="0" smtClean="0">
                          <a:ln>
                            <a:noFill/>
                          </a:ln>
                          <a:solidFill>
                            <a:schemeClr val="tx1"/>
                          </a:solidFill>
                          <a:effectLst/>
                          <a:latin typeface="Arial" pitchFamily="34" charset="0"/>
                          <a:ea typeface="宋体" charset="-122"/>
                          <a:cs typeface="Arial" pitchFamily="34" charset="0"/>
                        </a:rPr>
                        <a:t>Heart Rate</a:t>
                      </a:r>
                    </a:p>
                  </a:txBody>
                  <a:tcPr marL="91441" marR="91441"/>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altLang="zh-CN" sz="1800" b="0" i="0" u="none" strike="noStrike" cap="none" normalizeH="0" baseline="0" dirty="0" smtClean="0">
                          <a:ln>
                            <a:noFill/>
                          </a:ln>
                          <a:solidFill>
                            <a:schemeClr val="tx1"/>
                          </a:solidFill>
                          <a:effectLst/>
                          <a:latin typeface="Arial" pitchFamily="34" charset="0"/>
                          <a:ea typeface="宋体" charset="-122"/>
                          <a:cs typeface="Arial" pitchFamily="34" charset="0"/>
                        </a:rPr>
                        <a:t>Absent</a:t>
                      </a:r>
                    </a:p>
                    <a:p>
                      <a:endParaRPr lang="en-US" sz="1800" dirty="0">
                        <a:latin typeface="Arial" pitchFamily="34" charset="0"/>
                        <a:cs typeface="Arial" pitchFamily="34" charset="0"/>
                      </a:endParaRPr>
                    </a:p>
                  </a:txBody>
                  <a:tcPr marL="91441" marR="91441"/>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en-US" sz="1800" dirty="0" smtClean="0">
                          <a:latin typeface="Arial" pitchFamily="34" charset="0"/>
                          <a:cs typeface="Arial" pitchFamily="34" charset="0"/>
                        </a:rPr>
                        <a:t>&lt; 100 </a:t>
                      </a:r>
                      <a:r>
                        <a:rPr lang="en-US" sz="1800" dirty="0" err="1" smtClean="0">
                          <a:latin typeface="Arial" pitchFamily="34" charset="0"/>
                          <a:cs typeface="Arial" pitchFamily="34" charset="0"/>
                        </a:rPr>
                        <a:t>b.p.m</a:t>
                      </a:r>
                      <a:endParaRPr lang="en-US" sz="1800" dirty="0" smtClean="0">
                        <a:latin typeface="Arial" pitchFamily="34" charset="0"/>
                        <a:cs typeface="Arial" pitchFamily="34" charset="0"/>
                      </a:endParaRPr>
                    </a:p>
                    <a:p>
                      <a:endParaRPr lang="en-US" sz="1800" dirty="0">
                        <a:latin typeface="Arial" pitchFamily="34" charset="0"/>
                        <a:cs typeface="Arial" pitchFamily="34" charset="0"/>
                      </a:endParaRPr>
                    </a:p>
                  </a:txBody>
                  <a:tcPr marL="91441" marR="91441"/>
                </a:tc>
                <a:tc>
                  <a: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en-US" sz="1800" dirty="0" smtClean="0">
                          <a:latin typeface="Arial" pitchFamily="34" charset="0"/>
                          <a:cs typeface="Arial" pitchFamily="34" charset="0"/>
                        </a:rPr>
                        <a:t>≥ 100 </a:t>
                      </a:r>
                      <a:r>
                        <a:rPr lang="en-US" sz="1800" dirty="0" err="1" smtClean="0">
                          <a:latin typeface="Arial" pitchFamily="34" charset="0"/>
                          <a:cs typeface="Arial" pitchFamily="34" charset="0"/>
                        </a:rPr>
                        <a:t>b.p.m</a:t>
                      </a:r>
                      <a:r>
                        <a:rPr lang="en-US" sz="1800" dirty="0" smtClean="0">
                          <a:latin typeface="Arial" pitchFamily="34" charset="0"/>
                          <a:cs typeface="Arial" pitchFamily="34" charset="0"/>
                        </a:rPr>
                        <a:t> </a:t>
                      </a:r>
                    </a:p>
                    <a:p>
                      <a:endParaRPr lang="en-US" sz="1800" dirty="0">
                        <a:latin typeface="Arial" pitchFamily="34" charset="0"/>
                        <a:cs typeface="Arial" pitchFamily="34" charset="0"/>
                      </a:endParaRPr>
                    </a:p>
                  </a:txBody>
                  <a:tcPr marL="91441" marR="91441"/>
                </a:tc>
              </a:tr>
              <a:tr h="370840">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altLang="zh-CN" sz="1800" b="0" i="0" u="none" strike="noStrike" cap="none" normalizeH="0" baseline="0" dirty="0" smtClean="0">
                          <a:ln>
                            <a:noFill/>
                          </a:ln>
                          <a:solidFill>
                            <a:schemeClr val="tx1"/>
                          </a:solidFill>
                          <a:effectLst/>
                          <a:latin typeface="Arial" pitchFamily="34" charset="0"/>
                          <a:ea typeface="宋体" charset="-122"/>
                          <a:cs typeface="Arial" pitchFamily="34" charset="0"/>
                        </a:rPr>
                        <a:t>Respiratory Effort</a:t>
                      </a:r>
                    </a:p>
                    <a:p>
                      <a:pPr algn="l"/>
                      <a:endParaRPr lang="en-US" sz="1800" dirty="0">
                        <a:latin typeface="Arial" pitchFamily="34" charset="0"/>
                        <a:cs typeface="Arial" pitchFamily="34" charset="0"/>
                      </a:endParaRPr>
                    </a:p>
                  </a:txBody>
                  <a:tcPr marL="91441" marR="91441"/>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altLang="zh-CN" sz="1800" b="0" i="0" u="none" strike="noStrike" cap="none" normalizeH="0" baseline="0" dirty="0" smtClean="0">
                          <a:ln>
                            <a:noFill/>
                          </a:ln>
                          <a:solidFill>
                            <a:schemeClr val="tx1"/>
                          </a:solidFill>
                          <a:effectLst/>
                          <a:latin typeface="Arial" pitchFamily="34" charset="0"/>
                          <a:ea typeface="宋体" charset="-122"/>
                          <a:cs typeface="Arial" pitchFamily="34" charset="0"/>
                        </a:rPr>
                        <a:t>Absent</a:t>
                      </a:r>
                    </a:p>
                    <a:p>
                      <a:endParaRPr lang="en-US" sz="1800" dirty="0">
                        <a:latin typeface="Arial" pitchFamily="34" charset="0"/>
                        <a:cs typeface="Arial" pitchFamily="34" charset="0"/>
                      </a:endParaRPr>
                    </a:p>
                  </a:txBody>
                  <a:tcPr marL="91441" marR="91441"/>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altLang="zh-CN" sz="1800" b="0" i="0" u="none" strike="noStrike" cap="none" normalizeH="0" baseline="0" dirty="0" smtClean="0">
                          <a:ln>
                            <a:noFill/>
                          </a:ln>
                          <a:solidFill>
                            <a:schemeClr val="tx1"/>
                          </a:solidFill>
                          <a:effectLst/>
                          <a:latin typeface="Arial" pitchFamily="34" charset="0"/>
                          <a:ea typeface="宋体" charset="-122"/>
                          <a:cs typeface="Arial" pitchFamily="34" charset="0"/>
                        </a:rPr>
                        <a:t>Slow, Irregular</a:t>
                      </a:r>
                    </a:p>
                    <a:p>
                      <a:pPr marL="0" marR="0" indent="0" algn="r" defTabSz="914400" rtl="1" eaLnBrk="1" fontAlgn="auto" latinLnBrk="0" hangingPunct="1">
                        <a:lnSpc>
                          <a:spcPct val="100000"/>
                        </a:lnSpc>
                        <a:spcBef>
                          <a:spcPts val="0"/>
                        </a:spcBef>
                        <a:spcAft>
                          <a:spcPts val="0"/>
                        </a:spcAft>
                        <a:buClrTx/>
                        <a:buSzTx/>
                        <a:buFontTx/>
                        <a:buNone/>
                        <a:tabLst/>
                        <a:defRPr/>
                      </a:pPr>
                      <a:r>
                        <a:rPr lang="en-US" sz="1800" dirty="0" smtClean="0">
                          <a:latin typeface="Arial" pitchFamily="34" charset="0"/>
                          <a:cs typeface="Arial" pitchFamily="34" charset="0"/>
                        </a:rPr>
                        <a:t>(Weak cry, hypoventilation )</a:t>
                      </a:r>
                    </a:p>
                    <a:p>
                      <a:endParaRPr lang="en-US" sz="1800" dirty="0">
                        <a:latin typeface="Arial" pitchFamily="34" charset="0"/>
                        <a:cs typeface="Arial" pitchFamily="34" charset="0"/>
                      </a:endParaRPr>
                    </a:p>
                  </a:txBody>
                  <a:tcPr marL="91441" marR="91441"/>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altLang="zh-CN" sz="1800" b="0" i="0" u="none" strike="noStrike" cap="none" normalizeH="0" baseline="0" dirty="0" smtClean="0">
                          <a:ln>
                            <a:noFill/>
                          </a:ln>
                          <a:solidFill>
                            <a:schemeClr val="tx1"/>
                          </a:solidFill>
                          <a:effectLst/>
                          <a:latin typeface="Arial" pitchFamily="34" charset="0"/>
                          <a:ea typeface="宋体" charset="-122"/>
                          <a:cs typeface="Arial" pitchFamily="34" charset="0"/>
                        </a:rPr>
                        <a:t>Good, crying</a:t>
                      </a:r>
                    </a:p>
                    <a:p>
                      <a:endParaRPr lang="en-US" sz="1800" dirty="0">
                        <a:latin typeface="Arial" pitchFamily="34" charset="0"/>
                        <a:cs typeface="Arial" pitchFamily="34" charset="0"/>
                      </a:endParaRPr>
                    </a:p>
                  </a:txBody>
                  <a:tcPr marL="91441" marR="91441"/>
                </a:tc>
              </a:tr>
              <a:tr h="370840">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altLang="zh-CN" sz="1800" b="0" i="0" u="none" strike="noStrike" cap="none" normalizeH="0" baseline="0" dirty="0" smtClean="0">
                          <a:ln>
                            <a:noFill/>
                          </a:ln>
                          <a:solidFill>
                            <a:schemeClr val="tx1"/>
                          </a:solidFill>
                          <a:effectLst/>
                          <a:latin typeface="Arial" pitchFamily="34" charset="0"/>
                          <a:ea typeface="宋体" charset="-122"/>
                          <a:cs typeface="Arial" pitchFamily="34" charset="0"/>
                        </a:rPr>
                        <a:t>Muscle Tone</a:t>
                      </a:r>
                    </a:p>
                    <a:p>
                      <a:pPr algn="l"/>
                      <a:endParaRPr lang="en-US" sz="1800" dirty="0">
                        <a:latin typeface="Arial" pitchFamily="34" charset="0"/>
                        <a:cs typeface="Arial" pitchFamily="34" charset="0"/>
                      </a:endParaRPr>
                    </a:p>
                  </a:txBody>
                  <a:tcPr marL="91441" marR="91441"/>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altLang="zh-CN" sz="1800" b="0" i="0" u="none" strike="noStrike" cap="none" normalizeH="0" baseline="0" dirty="0" smtClean="0">
                          <a:ln>
                            <a:noFill/>
                          </a:ln>
                          <a:solidFill>
                            <a:schemeClr val="tx1"/>
                          </a:solidFill>
                          <a:effectLst/>
                          <a:latin typeface="Arial" pitchFamily="34" charset="0"/>
                          <a:ea typeface="宋体" charset="-122"/>
                          <a:cs typeface="Arial" pitchFamily="34" charset="0"/>
                        </a:rPr>
                        <a:t>Flaccid</a:t>
                      </a:r>
                    </a:p>
                    <a:p>
                      <a:pPr marL="0" marR="0" indent="0" algn="r" defTabSz="914400" rtl="1" eaLnBrk="1" fontAlgn="auto" latinLnBrk="0" hangingPunct="1">
                        <a:lnSpc>
                          <a:spcPct val="100000"/>
                        </a:lnSpc>
                        <a:spcBef>
                          <a:spcPts val="0"/>
                        </a:spcBef>
                        <a:spcAft>
                          <a:spcPts val="0"/>
                        </a:spcAft>
                        <a:buClrTx/>
                        <a:buSzTx/>
                        <a:buFontTx/>
                        <a:buNone/>
                        <a:tabLst/>
                        <a:defRPr/>
                      </a:pPr>
                      <a:r>
                        <a:rPr lang="en-US" sz="1800" dirty="0" smtClean="0">
                          <a:latin typeface="Arial" pitchFamily="34" charset="0"/>
                          <a:cs typeface="Arial" pitchFamily="34" charset="0"/>
                        </a:rPr>
                        <a:t> </a:t>
                      </a:r>
                      <a:r>
                        <a:rPr lang="ar-EG" sz="1800" dirty="0" smtClean="0">
                          <a:latin typeface="Arial" pitchFamily="34" charset="0"/>
                          <a:cs typeface="Arial" pitchFamily="34" charset="0"/>
                        </a:rPr>
                        <a:t>(</a:t>
                      </a:r>
                      <a:r>
                        <a:rPr lang="en-US" sz="1800" dirty="0" smtClean="0">
                          <a:latin typeface="Arial" pitchFamily="34" charset="0"/>
                          <a:cs typeface="Arial" pitchFamily="34" charset="0"/>
                        </a:rPr>
                        <a:t>No response</a:t>
                      </a:r>
                      <a:r>
                        <a:rPr lang="ar-EG" sz="1800" dirty="0" smtClean="0">
                          <a:latin typeface="Arial" pitchFamily="34" charset="0"/>
                          <a:cs typeface="Arial" pitchFamily="34" charset="0"/>
                        </a:rPr>
                        <a:t>)</a:t>
                      </a:r>
                      <a:endParaRPr lang="en-US" sz="1800" dirty="0" smtClean="0">
                        <a:latin typeface="Arial" pitchFamily="34" charset="0"/>
                        <a:cs typeface="Arial" pitchFamily="34" charset="0"/>
                      </a:endParaRPr>
                    </a:p>
                    <a:p>
                      <a:endParaRPr lang="en-US" sz="1800" dirty="0">
                        <a:latin typeface="Arial" pitchFamily="34" charset="0"/>
                        <a:cs typeface="Arial" pitchFamily="34" charset="0"/>
                      </a:endParaRPr>
                    </a:p>
                  </a:txBody>
                  <a:tcPr marL="91441" marR="91441"/>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altLang="zh-CN" sz="1800" b="0" i="0" u="none" strike="noStrike" cap="none" normalizeH="0" baseline="0" dirty="0" smtClean="0">
                          <a:ln>
                            <a:noFill/>
                          </a:ln>
                          <a:solidFill>
                            <a:schemeClr val="tx1"/>
                          </a:solidFill>
                          <a:effectLst/>
                          <a:latin typeface="Arial" pitchFamily="34" charset="0"/>
                          <a:ea typeface="宋体" charset="-122"/>
                          <a:cs typeface="Arial" pitchFamily="34" charset="0"/>
                        </a:rPr>
                        <a:t>Some flexion of extremities</a:t>
                      </a:r>
                    </a:p>
                    <a:p>
                      <a:pPr marL="0" marR="0" indent="0" algn="r" defTabSz="914400" rtl="1" eaLnBrk="1" fontAlgn="auto" latinLnBrk="0" hangingPunct="1">
                        <a:lnSpc>
                          <a:spcPct val="100000"/>
                        </a:lnSpc>
                        <a:spcBef>
                          <a:spcPts val="0"/>
                        </a:spcBef>
                        <a:spcAft>
                          <a:spcPts val="0"/>
                        </a:spcAft>
                        <a:buClrTx/>
                        <a:buSzTx/>
                        <a:buFontTx/>
                        <a:buNone/>
                        <a:tabLst/>
                        <a:defRPr/>
                      </a:pPr>
                      <a:endParaRPr lang="en-US" sz="1800" dirty="0">
                        <a:latin typeface="Arial" pitchFamily="34" charset="0"/>
                        <a:cs typeface="Arial" pitchFamily="34" charset="0"/>
                      </a:endParaRPr>
                    </a:p>
                  </a:txBody>
                  <a:tcPr marL="91441" marR="91441"/>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altLang="zh-CN" sz="1800" b="0" i="0" u="none" strike="noStrike" cap="none" normalizeH="0" baseline="0" dirty="0" smtClean="0">
                          <a:ln>
                            <a:noFill/>
                          </a:ln>
                          <a:solidFill>
                            <a:schemeClr val="tx1"/>
                          </a:solidFill>
                          <a:effectLst/>
                          <a:latin typeface="Arial" pitchFamily="34" charset="0"/>
                          <a:ea typeface="宋体" charset="-122"/>
                          <a:cs typeface="Arial" pitchFamily="34" charset="0"/>
                        </a:rPr>
                        <a:t>Active motion</a:t>
                      </a:r>
                    </a:p>
                    <a:p>
                      <a:endParaRPr lang="en-US" sz="1800" dirty="0">
                        <a:latin typeface="Arial" pitchFamily="34" charset="0"/>
                        <a:cs typeface="Arial" pitchFamily="34" charset="0"/>
                      </a:endParaRPr>
                    </a:p>
                  </a:txBody>
                  <a:tcPr marL="91441" marR="91441"/>
                </a:tc>
              </a:tr>
              <a:tr h="370840">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altLang="zh-CN" sz="1800" b="0" i="0" u="none" strike="noStrike" cap="none" normalizeH="0" baseline="0" dirty="0" smtClean="0">
                          <a:ln>
                            <a:noFill/>
                          </a:ln>
                          <a:solidFill>
                            <a:schemeClr val="tx1"/>
                          </a:solidFill>
                          <a:effectLst/>
                          <a:latin typeface="Arial" pitchFamily="34" charset="0"/>
                          <a:ea typeface="宋体" charset="-122"/>
                          <a:cs typeface="Arial" pitchFamily="34" charset="0"/>
                        </a:rPr>
                        <a:t>Reflex Irritability</a:t>
                      </a:r>
                    </a:p>
                    <a:p>
                      <a:pPr algn="l"/>
                      <a:endParaRPr lang="en-US" sz="1800" dirty="0">
                        <a:latin typeface="Arial" pitchFamily="34" charset="0"/>
                        <a:cs typeface="Arial" pitchFamily="34" charset="0"/>
                      </a:endParaRPr>
                    </a:p>
                  </a:txBody>
                  <a:tcPr marL="91441" marR="91441"/>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altLang="zh-CN" sz="1800" b="0" i="0" u="none" strike="noStrike" cap="none" normalizeH="0" baseline="0" dirty="0" smtClean="0">
                          <a:ln>
                            <a:noFill/>
                          </a:ln>
                          <a:solidFill>
                            <a:schemeClr val="tx1"/>
                          </a:solidFill>
                          <a:effectLst/>
                          <a:latin typeface="Arial" pitchFamily="34" charset="0"/>
                          <a:ea typeface="宋体" charset="-122"/>
                          <a:cs typeface="Arial" pitchFamily="34" charset="0"/>
                        </a:rPr>
                        <a:t>No Response</a:t>
                      </a:r>
                    </a:p>
                    <a:p>
                      <a:endParaRPr lang="en-US" sz="1800" dirty="0">
                        <a:latin typeface="Arial" pitchFamily="34" charset="0"/>
                        <a:cs typeface="Arial" pitchFamily="34" charset="0"/>
                      </a:endParaRPr>
                    </a:p>
                  </a:txBody>
                  <a:tcPr marL="91441" marR="91441"/>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altLang="zh-CN" sz="1800" b="0" i="0" u="none" strike="noStrike" cap="none" normalizeH="0" baseline="0" dirty="0" smtClean="0">
                          <a:ln>
                            <a:noFill/>
                          </a:ln>
                          <a:solidFill>
                            <a:schemeClr val="tx1"/>
                          </a:solidFill>
                          <a:effectLst/>
                          <a:latin typeface="Arial" pitchFamily="34" charset="0"/>
                          <a:ea typeface="宋体" charset="-122"/>
                          <a:cs typeface="Arial" pitchFamily="34" charset="0"/>
                        </a:rPr>
                        <a:t>Grimace</a:t>
                      </a:r>
                    </a:p>
                    <a:p>
                      <a:endParaRPr lang="en-US" sz="1800" dirty="0">
                        <a:latin typeface="Arial" pitchFamily="34" charset="0"/>
                        <a:cs typeface="Arial" pitchFamily="34" charset="0"/>
                      </a:endParaRPr>
                    </a:p>
                  </a:txBody>
                  <a:tcPr marL="91441" marR="91441"/>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altLang="zh-CN" sz="1800" b="0" i="0" u="none" strike="noStrike" cap="none" normalizeH="0" baseline="0" dirty="0" smtClean="0">
                          <a:ln>
                            <a:noFill/>
                          </a:ln>
                          <a:solidFill>
                            <a:schemeClr val="tx1"/>
                          </a:solidFill>
                          <a:effectLst/>
                          <a:latin typeface="Arial" pitchFamily="34" charset="0"/>
                          <a:ea typeface="宋体" charset="-122"/>
                          <a:cs typeface="Arial" pitchFamily="34" charset="0"/>
                        </a:rPr>
                        <a:t>Vigorous cry</a:t>
                      </a:r>
                    </a:p>
                    <a:p>
                      <a:endParaRPr lang="en-US" sz="1800" dirty="0">
                        <a:latin typeface="Arial" pitchFamily="34" charset="0"/>
                        <a:cs typeface="Arial" pitchFamily="34" charset="0"/>
                      </a:endParaRPr>
                    </a:p>
                  </a:txBody>
                  <a:tcPr marL="91441" marR="91441"/>
                </a:tc>
              </a:tr>
              <a:tr h="370840">
                <a:tc>
                  <a:txBody>
                    <a:bodyPr/>
                    <a:lstStyle/>
                    <a:p>
                      <a:pPr marL="0" marR="0" lvl="0" indent="0" algn="l" defTabSz="914400" rtl="1" eaLnBrk="1" fontAlgn="auto" latinLnBrk="0" hangingPunct="1">
                        <a:lnSpc>
                          <a:spcPct val="100000"/>
                        </a:lnSpc>
                        <a:spcBef>
                          <a:spcPts val="0"/>
                        </a:spcBef>
                        <a:spcAft>
                          <a:spcPts val="0"/>
                        </a:spcAft>
                        <a:buClrTx/>
                        <a:buSzTx/>
                        <a:buFontTx/>
                        <a:buNone/>
                        <a:tabLst/>
                        <a:defRPr/>
                      </a:pPr>
                      <a:r>
                        <a:rPr kumimoji="0" lang="en-US" altLang="zh-CN" sz="1800" b="0" i="0" u="none" strike="noStrike" cap="none" normalizeH="0" baseline="0" dirty="0" smtClean="0">
                          <a:ln>
                            <a:noFill/>
                          </a:ln>
                          <a:solidFill>
                            <a:schemeClr val="tx1"/>
                          </a:solidFill>
                          <a:effectLst/>
                          <a:latin typeface="Arial" pitchFamily="34" charset="0"/>
                          <a:ea typeface="宋体" charset="-122"/>
                          <a:cs typeface="Arial" pitchFamily="34" charset="0"/>
                        </a:rPr>
                        <a:t>Color</a:t>
                      </a:r>
                    </a:p>
                    <a:p>
                      <a:pPr algn="l"/>
                      <a:endParaRPr lang="en-US" sz="1800" dirty="0">
                        <a:latin typeface="Arial" pitchFamily="34" charset="0"/>
                        <a:cs typeface="Arial" pitchFamily="34" charset="0"/>
                      </a:endParaRPr>
                    </a:p>
                  </a:txBody>
                  <a:tcPr marL="91441" marR="91441"/>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altLang="zh-CN" sz="1800" b="0" i="0" u="none" strike="noStrike" cap="none" normalizeH="0" baseline="0" dirty="0" smtClean="0">
                          <a:ln>
                            <a:noFill/>
                          </a:ln>
                          <a:solidFill>
                            <a:schemeClr val="tx1"/>
                          </a:solidFill>
                          <a:effectLst/>
                          <a:latin typeface="Arial" pitchFamily="34" charset="0"/>
                          <a:ea typeface="宋体" charset="-122"/>
                          <a:cs typeface="Arial" pitchFamily="34" charset="0"/>
                        </a:rPr>
                        <a:t>Blue, pale</a:t>
                      </a:r>
                    </a:p>
                    <a:p>
                      <a:endParaRPr lang="en-US" sz="1800" dirty="0">
                        <a:latin typeface="Arial" pitchFamily="34" charset="0"/>
                        <a:cs typeface="Arial" pitchFamily="34" charset="0"/>
                      </a:endParaRPr>
                    </a:p>
                  </a:txBody>
                  <a:tcPr marL="91441" marR="91441"/>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altLang="zh-CN" sz="1800" b="0" i="0" u="none" strike="noStrike" cap="none" normalizeH="0" baseline="0" dirty="0" smtClean="0">
                          <a:ln>
                            <a:noFill/>
                          </a:ln>
                          <a:solidFill>
                            <a:schemeClr val="tx1"/>
                          </a:solidFill>
                          <a:effectLst/>
                          <a:latin typeface="Arial" pitchFamily="34" charset="0"/>
                          <a:ea typeface="宋体" charset="-122"/>
                          <a:cs typeface="Arial" pitchFamily="34" charset="0"/>
                        </a:rPr>
                        <a:t>Body pink, extremities blue</a:t>
                      </a:r>
                    </a:p>
                    <a:p>
                      <a:endParaRPr lang="en-US" sz="1800" dirty="0">
                        <a:latin typeface="Arial" pitchFamily="34" charset="0"/>
                        <a:cs typeface="Arial" pitchFamily="34" charset="0"/>
                      </a:endParaRPr>
                    </a:p>
                  </a:txBody>
                  <a:tcPr marL="91441" marR="91441"/>
                </a:tc>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altLang="zh-CN" sz="1800" b="0" i="0" u="none" strike="noStrike" cap="none" normalizeH="0" baseline="0" dirty="0" smtClean="0">
                          <a:ln>
                            <a:noFill/>
                          </a:ln>
                          <a:solidFill>
                            <a:schemeClr val="tx1"/>
                          </a:solidFill>
                          <a:effectLst/>
                          <a:latin typeface="Arial" pitchFamily="34" charset="0"/>
                          <a:ea typeface="宋体" charset="-122"/>
                          <a:cs typeface="Arial" pitchFamily="34" charset="0"/>
                        </a:rPr>
                        <a:t>Completely pink</a:t>
                      </a:r>
                    </a:p>
                    <a:p>
                      <a:endParaRPr lang="en-US" sz="1800" dirty="0">
                        <a:latin typeface="Arial" pitchFamily="34" charset="0"/>
                        <a:cs typeface="Arial" pitchFamily="34" charset="0"/>
                      </a:endParaRPr>
                    </a:p>
                  </a:txBody>
                  <a:tcPr marL="91441" marR="91441"/>
                </a:tc>
              </a:tr>
            </a:tbl>
          </a:graphicData>
        </a:graphic>
      </p:graphicFrame>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5518083"/>
      </p:ext>
    </p:extLst>
  </p:cSld>
  <p:clrMapOvr>
    <a:masterClrMapping/>
  </p:clrMapOvr>
  <mc:AlternateContent xmlns:mc="http://schemas.openxmlformats.org/markup-compatibility/2006">
    <mc:Choice xmlns:p14="http://schemas.microsoft.com/office/powerpoint/2010/main" Requires="p14">
      <p:transition spd="slow" p14:dur="2000" advTm="108232"/>
    </mc:Choice>
    <mc:Fallback>
      <p:transition spd="slow" advTm="108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rtl="0"/>
            <a:r>
              <a:rPr lang="en-US" altLang="zh-CN" sz="4900" b="1" i="1" dirty="0" smtClean="0">
                <a:solidFill>
                  <a:srgbClr val="FF3300"/>
                </a:solidFill>
                <a:latin typeface="Arial" pitchFamily="34" charset="0"/>
                <a:ea typeface="宋体" charset="-122"/>
                <a:cs typeface="Arial" pitchFamily="34" charset="0"/>
              </a:rPr>
              <a:t>4-Care </a:t>
            </a:r>
            <a:r>
              <a:rPr lang="en-US" altLang="zh-CN" sz="4900" b="1" i="1" dirty="0">
                <a:solidFill>
                  <a:srgbClr val="FF3300"/>
                </a:solidFill>
                <a:latin typeface="Arial" pitchFamily="34" charset="0"/>
                <a:ea typeface="宋体" charset="-122"/>
                <a:cs typeface="Arial" pitchFamily="34" charset="0"/>
              </a:rPr>
              <a:t>of the cord</a:t>
            </a:r>
            <a:r>
              <a:rPr lang="en-US" altLang="zh-CN" dirty="0">
                <a:solidFill>
                  <a:srgbClr val="FF3300"/>
                </a:solidFill>
                <a:ea typeface="宋体" charset="-122"/>
              </a:rPr>
              <a:t/>
            </a:r>
            <a:br>
              <a:rPr lang="en-US" altLang="zh-CN" dirty="0">
                <a:solidFill>
                  <a:srgbClr val="FF3300"/>
                </a:solidFill>
                <a:ea typeface="宋体" charset="-122"/>
              </a:rPr>
            </a:br>
            <a:endParaRPr lang="en-US" dirty="0"/>
          </a:p>
        </p:txBody>
      </p:sp>
      <p:sp>
        <p:nvSpPr>
          <p:cNvPr id="3" name="عنصر نائب للمحتوى 2"/>
          <p:cNvSpPr>
            <a:spLocks noGrp="1"/>
          </p:cNvSpPr>
          <p:nvPr>
            <p:ph idx="1"/>
          </p:nvPr>
        </p:nvSpPr>
        <p:spPr>
          <a:xfrm>
            <a:off x="0" y="980728"/>
            <a:ext cx="9144000" cy="5877272"/>
          </a:xfrm>
        </p:spPr>
        <p:txBody>
          <a:bodyPr>
            <a:normAutofit/>
          </a:bodyPr>
          <a:lstStyle/>
          <a:p>
            <a:pPr marL="0" indent="0" algn="l" rtl="0">
              <a:buNone/>
            </a:pPr>
            <a:r>
              <a:rPr lang="en-US" altLang="zh-CN" sz="3200" dirty="0">
                <a:latin typeface="Arial" pitchFamily="34" charset="0"/>
                <a:ea typeface="宋体" charset="-122"/>
                <a:cs typeface="Arial" pitchFamily="34" charset="0"/>
              </a:rPr>
              <a:t>The cord is clamped and cut approximately within 30 seconds after birth. In the delivery room, the cord is clamped twice about 8 inches from the abdomen and cut in between.                                                                 </a:t>
            </a:r>
          </a:p>
          <a:p>
            <a:pPr algn="l" rtl="0"/>
            <a:endParaRPr lang="en-US" sz="3200" dirty="0">
              <a:latin typeface="Arial" pitchFamily="34" charset="0"/>
              <a:cs typeface="Arial" pitchFamily="34" charset="0"/>
            </a:endParaRPr>
          </a:p>
        </p:txBody>
      </p:sp>
      <p:pic>
        <p:nvPicPr>
          <p:cNvPr id="4" name="Picture 7" descr="ANd9GcTniWzbwWDv99kraQwsDCNFHm5rOBPIVO9qLHqG97lMJ8zccGAymtzr5Nw">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81400"/>
            <a:ext cx="4114800" cy="348843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ttingtheumbillicalcor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984" y="3579394"/>
            <a:ext cx="4716016"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صو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08058906"/>
      </p:ext>
    </p:extLst>
  </p:cSld>
  <p:clrMapOvr>
    <a:masterClrMapping/>
  </p:clrMapOvr>
  <mc:AlternateContent xmlns:mc="http://schemas.openxmlformats.org/markup-compatibility/2006">
    <mc:Choice xmlns:p14="http://schemas.microsoft.com/office/powerpoint/2010/main" Requires="p14">
      <p:transition spd="slow" p14:dur="2000" advTm="62724"/>
    </mc:Choice>
    <mc:Fallback>
      <p:transition spd="slow" advTm="62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107504" y="692696"/>
            <a:ext cx="8661648" cy="1143000"/>
          </a:xfrm>
        </p:spPr>
        <p:txBody>
          <a:bodyPr>
            <a:normAutofit fontScale="90000"/>
          </a:bodyPr>
          <a:lstStyle/>
          <a:p>
            <a:r>
              <a:rPr lang="en-US" altLang="zh-CN" b="1" i="1" dirty="0" smtClean="0">
                <a:solidFill>
                  <a:srgbClr val="FF3300"/>
                </a:solidFill>
                <a:latin typeface="Arial Black" pitchFamily="34" charset="0"/>
                <a:ea typeface="宋体" charset="-122"/>
              </a:rPr>
              <a:t>  5-Eye </a:t>
            </a:r>
            <a:r>
              <a:rPr lang="en-US" altLang="zh-CN" b="1" i="1" dirty="0">
                <a:solidFill>
                  <a:srgbClr val="FF3300"/>
                </a:solidFill>
                <a:latin typeface="Arial Black" pitchFamily="34" charset="0"/>
                <a:ea typeface="宋体" charset="-122"/>
              </a:rPr>
              <a:t>Prophylaxis</a:t>
            </a:r>
            <a:r>
              <a:rPr lang="en-US" altLang="zh-CN" b="1" i="1" dirty="0">
                <a:solidFill>
                  <a:srgbClr val="FF3300"/>
                </a:solidFill>
                <a:latin typeface="Century Gothic" pitchFamily="34" charset="0"/>
                <a:ea typeface="宋体" charset="-122"/>
              </a:rPr>
              <a:t/>
            </a:r>
            <a:br>
              <a:rPr lang="en-US" altLang="zh-CN" b="1" i="1" dirty="0">
                <a:solidFill>
                  <a:srgbClr val="FF3300"/>
                </a:solidFill>
                <a:latin typeface="Century Gothic" pitchFamily="34" charset="0"/>
                <a:ea typeface="宋体" charset="-122"/>
              </a:rPr>
            </a:br>
            <a:endParaRPr lang="en-US" dirty="0"/>
          </a:p>
        </p:txBody>
      </p:sp>
      <p:sp>
        <p:nvSpPr>
          <p:cNvPr id="3" name="عنصر نائب للمحتوى 2"/>
          <p:cNvSpPr>
            <a:spLocks noGrp="1"/>
          </p:cNvSpPr>
          <p:nvPr>
            <p:ph idx="1"/>
          </p:nvPr>
        </p:nvSpPr>
        <p:spPr/>
        <p:txBody>
          <a:bodyPr/>
          <a:lstStyle/>
          <a:p>
            <a:pPr algn="just">
              <a:buFontTx/>
              <a:buNone/>
            </a:pPr>
            <a:r>
              <a:rPr lang="en-US" altLang="zh-CN" sz="3200" dirty="0">
                <a:latin typeface="Arial" pitchFamily="34" charset="0"/>
                <a:ea typeface="宋体" charset="-122"/>
                <a:cs typeface="Arial" pitchFamily="34" charset="0"/>
              </a:rPr>
              <a:t>Within an hour of birth, treat the newborn's eyes to prevent </a:t>
            </a:r>
            <a:r>
              <a:rPr lang="en-US" altLang="zh-CN" sz="3200" dirty="0" err="1">
                <a:latin typeface="Arial" pitchFamily="34" charset="0"/>
                <a:ea typeface="宋体" charset="-122"/>
                <a:cs typeface="Arial" pitchFamily="34" charset="0"/>
              </a:rPr>
              <a:t>gonococcal</a:t>
            </a:r>
            <a:r>
              <a:rPr lang="en-US" altLang="zh-CN" sz="3200" dirty="0">
                <a:latin typeface="Arial" pitchFamily="34" charset="0"/>
                <a:ea typeface="宋体" charset="-122"/>
                <a:cs typeface="Arial" pitchFamily="34" charset="0"/>
              </a:rPr>
              <a:t> infection. Alternative medications include:                                      </a:t>
            </a:r>
          </a:p>
          <a:p>
            <a:pPr algn="l">
              <a:buFontTx/>
              <a:buNone/>
            </a:pPr>
            <a:r>
              <a:rPr lang="en-US" altLang="zh-CN" sz="3200" dirty="0">
                <a:latin typeface="Arial" pitchFamily="34" charset="0"/>
                <a:ea typeface="宋体" charset="-122"/>
                <a:cs typeface="Arial" pitchFamily="34" charset="0"/>
                <a:hlinkClick r:id="rId4"/>
              </a:rPr>
              <a:t>1% silver nitrate solution</a:t>
            </a:r>
            <a:r>
              <a:rPr lang="en-US" altLang="zh-CN" sz="3200" dirty="0">
                <a:latin typeface="Arial" pitchFamily="34" charset="0"/>
                <a:ea typeface="宋体" charset="-122"/>
                <a:cs typeface="Arial" pitchFamily="34" charset="0"/>
              </a:rPr>
              <a:t> </a:t>
            </a:r>
          </a:p>
          <a:p>
            <a:pPr algn="l">
              <a:buFontTx/>
              <a:buNone/>
            </a:pPr>
            <a:r>
              <a:rPr lang="en-US" altLang="zh-CN" sz="3200" dirty="0">
                <a:latin typeface="Arial" pitchFamily="34" charset="0"/>
                <a:ea typeface="宋体" charset="-122"/>
                <a:cs typeface="Arial" pitchFamily="34" charset="0"/>
              </a:rPr>
              <a:t>1% tetracycline ophthalmic ointment </a:t>
            </a:r>
          </a:p>
          <a:p>
            <a:pPr algn="l">
              <a:buFontTx/>
              <a:buNone/>
            </a:pPr>
            <a:r>
              <a:rPr lang="en-US" altLang="zh-CN" sz="3200" dirty="0">
                <a:latin typeface="Arial" pitchFamily="34" charset="0"/>
                <a:ea typeface="宋体" charset="-122"/>
                <a:cs typeface="Arial" pitchFamily="34" charset="0"/>
                <a:hlinkClick r:id="rId5"/>
              </a:rPr>
              <a:t>0.5% erythromycin ophthalmic ointment</a:t>
            </a:r>
            <a:r>
              <a:rPr lang="en-US" altLang="zh-CN" sz="3200" dirty="0">
                <a:latin typeface="Arial" pitchFamily="34" charset="0"/>
                <a:ea typeface="宋体" charset="-122"/>
                <a:cs typeface="Arial" pitchFamily="34" charset="0"/>
              </a:rPr>
              <a:t> (This also prevents Chlamydia infections) </a:t>
            </a:r>
          </a:p>
          <a:p>
            <a:endParaRPr lang="en-US" sz="3200" dirty="0">
              <a:latin typeface="Arial" pitchFamily="34" charset="0"/>
              <a:cs typeface="Arial" pitchFamily="34" charset="0"/>
            </a:endParaRPr>
          </a:p>
          <a:p>
            <a:endParaRPr lang="en-US" dirty="0"/>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96867068"/>
      </p:ext>
    </p:extLst>
  </p:cSld>
  <p:clrMapOvr>
    <a:masterClrMapping/>
  </p:clrMapOvr>
  <mc:AlternateContent xmlns:mc="http://schemas.openxmlformats.org/markup-compatibility/2006">
    <mc:Choice xmlns:p14="http://schemas.microsoft.com/office/powerpoint/2010/main" Requires="p14">
      <p:transition spd="slow" p14:dur="2000" advTm="41559"/>
    </mc:Choice>
    <mc:Fallback>
      <p:transition spd="slow" advTm="41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179512" y="476672"/>
            <a:ext cx="8712968" cy="4524315"/>
          </a:xfrm>
          <a:prstGeom prst="rect">
            <a:avLst/>
          </a:prstGeom>
        </p:spPr>
        <p:txBody>
          <a:bodyPr wrap="square">
            <a:spAutoFit/>
          </a:bodyPr>
          <a:lstStyle/>
          <a:p>
            <a:pPr algn="l">
              <a:buFontTx/>
              <a:buNone/>
            </a:pPr>
            <a:r>
              <a:rPr lang="en-US" altLang="zh-CN" sz="3200" b="1" i="1" dirty="0">
                <a:solidFill>
                  <a:srgbClr val="FF3300"/>
                </a:solidFill>
                <a:latin typeface="Arial Black" pitchFamily="34" charset="0"/>
                <a:ea typeface="宋体" charset="-122"/>
              </a:rPr>
              <a:t>Erythromycin or tetracycline Ophthalmic Ointment:</a:t>
            </a:r>
            <a:endParaRPr lang="en-US" altLang="zh-CN" sz="3200" dirty="0">
              <a:solidFill>
                <a:srgbClr val="FF3300"/>
              </a:solidFill>
              <a:latin typeface="Arial Black" pitchFamily="34" charset="0"/>
              <a:ea typeface="宋体" charset="-122"/>
            </a:endParaRPr>
          </a:p>
          <a:p>
            <a:pPr algn="just" rtl="0">
              <a:buFontTx/>
              <a:buNone/>
            </a:pPr>
            <a:r>
              <a:rPr lang="en-US" altLang="zh-CN" sz="3200" dirty="0">
                <a:latin typeface="Arial" pitchFamily="34" charset="0"/>
                <a:ea typeface="宋体" charset="-122"/>
                <a:cs typeface="Arial" pitchFamily="34" charset="0"/>
              </a:rPr>
              <a:t>These ointments are the ones commonly used now days for eye prophylaxis because they do not cause eye irritation and are more effective against Chlamydia conjunctivitis.                                                              </a:t>
            </a:r>
          </a:p>
          <a:p>
            <a:pPr algn="l">
              <a:buFontTx/>
              <a:buNone/>
            </a:pPr>
            <a:r>
              <a:rPr lang="en-US" altLang="zh-CN" sz="3200" dirty="0">
                <a:latin typeface="Arial" pitchFamily="34" charset="0"/>
                <a:ea typeface="宋体" charset="-122"/>
                <a:cs typeface="Arial" pitchFamily="34" charset="0"/>
              </a:rPr>
              <a:t>Apply over lower lids of both eyes, then, manipulate eyelids to spread medication over </a:t>
            </a:r>
            <a:r>
              <a:rPr lang="en-US" altLang="zh-CN" sz="3200" dirty="0" smtClean="0">
                <a:latin typeface="Arial" pitchFamily="34" charset="0"/>
                <a:ea typeface="宋体" charset="-122"/>
                <a:cs typeface="Arial" pitchFamily="34" charset="0"/>
              </a:rPr>
              <a:t>the eyes.</a:t>
            </a:r>
            <a:endParaRPr lang="en-US" sz="3200" dirty="0">
              <a:latin typeface="Arial Black" pitchFamily="34" charset="0"/>
            </a:endParaRP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27410765"/>
      </p:ext>
    </p:extLst>
  </p:cSld>
  <p:clrMapOvr>
    <a:masterClrMapping/>
  </p:clrMapOvr>
  <mc:AlternateContent xmlns:mc="http://schemas.openxmlformats.org/markup-compatibility/2006">
    <mc:Choice xmlns:p14="http://schemas.microsoft.com/office/powerpoint/2010/main" Requires="p14">
      <p:transition spd="slow" p14:dur="2000" advTm="12873"/>
    </mc:Choice>
    <mc:Fallback>
      <p:transition spd="slow" advTm="12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54360" y="620688"/>
            <a:ext cx="8229600" cy="1368152"/>
          </a:xfrm>
        </p:spPr>
        <p:txBody>
          <a:bodyPr>
            <a:noAutofit/>
          </a:bodyPr>
          <a:lstStyle/>
          <a:p>
            <a:r>
              <a:rPr lang="en-US" altLang="zh-CN" sz="4400" b="1" i="1" dirty="0" smtClean="0">
                <a:solidFill>
                  <a:srgbClr val="FF3300"/>
                </a:solidFill>
                <a:latin typeface="Arial Black" pitchFamily="34" charset="0"/>
                <a:ea typeface="宋体" charset="-122"/>
              </a:rPr>
              <a:t>   6-Vitamin </a:t>
            </a:r>
            <a:r>
              <a:rPr lang="en-US" altLang="zh-CN" sz="4400" b="1" i="1" dirty="0">
                <a:solidFill>
                  <a:srgbClr val="FF3300"/>
                </a:solidFill>
                <a:latin typeface="Arial Black" pitchFamily="34" charset="0"/>
                <a:ea typeface="宋体" charset="-122"/>
              </a:rPr>
              <a:t>K</a:t>
            </a:r>
            <a:br>
              <a:rPr lang="en-US" altLang="zh-CN" sz="4400" b="1" i="1" dirty="0">
                <a:solidFill>
                  <a:srgbClr val="FF3300"/>
                </a:solidFill>
                <a:latin typeface="Arial Black" pitchFamily="34" charset="0"/>
                <a:ea typeface="宋体" charset="-122"/>
              </a:rPr>
            </a:br>
            <a:endParaRPr lang="en-US" sz="4400" dirty="0">
              <a:latin typeface="Arial Black" pitchFamily="34" charset="0"/>
            </a:endParaRPr>
          </a:p>
        </p:txBody>
      </p:sp>
      <p:sp>
        <p:nvSpPr>
          <p:cNvPr id="3" name="عنصر نائب للمحتوى 2"/>
          <p:cNvSpPr>
            <a:spLocks noGrp="1"/>
          </p:cNvSpPr>
          <p:nvPr>
            <p:ph idx="1"/>
          </p:nvPr>
        </p:nvSpPr>
        <p:spPr>
          <a:xfrm>
            <a:off x="457200" y="1340768"/>
            <a:ext cx="8229600" cy="4983832"/>
          </a:xfrm>
        </p:spPr>
        <p:txBody>
          <a:bodyPr>
            <a:normAutofit/>
          </a:bodyPr>
          <a:lstStyle/>
          <a:p>
            <a:pPr algn="l" rtl="0"/>
            <a:r>
              <a:rPr lang="en-US" altLang="zh-CN" sz="2800" kern="0" dirty="0">
                <a:solidFill>
                  <a:srgbClr val="000000"/>
                </a:solidFill>
                <a:latin typeface="Arial" pitchFamily="34" charset="0"/>
                <a:ea typeface="宋体" charset="-122"/>
                <a:cs typeface="Arial" pitchFamily="34" charset="0"/>
              </a:rPr>
              <a:t>During the first few hours following delivery, a vitamin k </a:t>
            </a:r>
            <a:r>
              <a:rPr lang="en-US" altLang="zh-CN" sz="2800" kern="0" dirty="0">
                <a:solidFill>
                  <a:srgbClr val="000000"/>
                </a:solidFill>
                <a:latin typeface="Arial" pitchFamily="34" charset="0"/>
                <a:ea typeface="宋体" charset="-122"/>
                <a:cs typeface="Arial" pitchFamily="34" charset="0"/>
                <a:hlinkClick r:id="rId4"/>
              </a:rPr>
              <a:t>single injection 0.5 to 1.0 mg of natural vitamin K</a:t>
            </a:r>
            <a:r>
              <a:rPr lang="en-US" altLang="zh-CN" sz="2800" kern="0" dirty="0">
                <a:solidFill>
                  <a:srgbClr val="000000"/>
                </a:solidFill>
                <a:latin typeface="Arial" pitchFamily="34" charset="0"/>
                <a:ea typeface="宋体" charset="-122"/>
                <a:cs typeface="Arial" pitchFamily="34" charset="0"/>
              </a:rPr>
              <a:t> can help prevent hemorrhage. newborn has a sterile intestine at birth, hence, the newborn does not possess the intestinal bacteria that manufactures vitamin K which is necessary for the formation of clotting factors. This makes the newborn prone to bleeding. As a preventive measure, .5 (preterm) and 1 mg (full term) Vitamin K or </a:t>
            </a:r>
            <a:r>
              <a:rPr lang="en-US" altLang="zh-CN" sz="2800" kern="0" dirty="0" err="1">
                <a:solidFill>
                  <a:srgbClr val="000000"/>
                </a:solidFill>
                <a:latin typeface="Arial" pitchFamily="34" charset="0"/>
                <a:ea typeface="宋体" charset="-122"/>
                <a:cs typeface="Arial" pitchFamily="34" charset="0"/>
              </a:rPr>
              <a:t>aquamephyton</a:t>
            </a:r>
            <a:r>
              <a:rPr lang="en-US" altLang="zh-CN" sz="2800" kern="0" dirty="0">
                <a:solidFill>
                  <a:srgbClr val="000000"/>
                </a:solidFill>
                <a:latin typeface="Arial" pitchFamily="34" charset="0"/>
                <a:ea typeface="宋体" charset="-122"/>
                <a:cs typeface="Arial" pitchFamily="34" charset="0"/>
              </a:rPr>
              <a:t> is injected IM in the newborn in lateral anterior thigh muscle.</a:t>
            </a:r>
            <a:endParaRPr lang="en-US" sz="2800" dirty="0">
              <a:latin typeface="Arial" pitchFamily="34" charset="0"/>
              <a:cs typeface="Arial" pitchFamily="34" charset="0"/>
            </a:endParaRP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59100363"/>
      </p:ext>
    </p:extLst>
  </p:cSld>
  <p:clrMapOvr>
    <a:masterClrMapping/>
  </p:clrMapOvr>
  <mc:AlternateContent xmlns:mc="http://schemas.openxmlformats.org/markup-compatibility/2006">
    <mc:Choice xmlns:p14="http://schemas.microsoft.com/office/powerpoint/2010/main" Requires="p14">
      <p:transition spd="slow" p14:dur="2000" advTm="54848"/>
    </mc:Choice>
    <mc:Fallback>
      <p:transition spd="slow" advTm="54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ANd9GcQmEshQU4mkh06EoTvCEB1TZkBwbVV2F0EmrKsIpGlAwTU9U6bBysFVhEZn">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44114328"/>
      </p:ext>
    </p:extLst>
  </p:cSld>
  <p:clrMapOvr>
    <a:masterClrMapping/>
  </p:clrMapOvr>
  <mc:AlternateContent xmlns:mc="http://schemas.openxmlformats.org/markup-compatibility/2006">
    <mc:Choice xmlns:p14="http://schemas.microsoft.com/office/powerpoint/2010/main" Requires="p14">
      <p:transition spd="slow" p14:dur="2000" advTm="6599"/>
    </mc:Choice>
    <mc:Fallback>
      <p:transition spd="slow" advTm="6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04088"/>
            <a:ext cx="8229600" cy="852704"/>
          </a:xfrm>
        </p:spPr>
        <p:txBody>
          <a:bodyPr>
            <a:noAutofit/>
          </a:bodyPr>
          <a:lstStyle/>
          <a:p>
            <a:r>
              <a:rPr lang="en-US" sz="5400" dirty="0" smtClean="0">
                <a:latin typeface="Arial Black" pitchFamily="34" charset="0"/>
              </a:rPr>
              <a:t>outlines</a:t>
            </a:r>
            <a:endParaRPr lang="en-US" sz="5400" dirty="0">
              <a:latin typeface="Arial Black" pitchFamily="34" charset="0"/>
            </a:endParaRPr>
          </a:p>
        </p:txBody>
      </p:sp>
      <p:sp>
        <p:nvSpPr>
          <p:cNvPr id="3" name="عنصر نائب للمحتوى 2"/>
          <p:cNvSpPr>
            <a:spLocks noGrp="1"/>
          </p:cNvSpPr>
          <p:nvPr>
            <p:ph idx="1"/>
          </p:nvPr>
        </p:nvSpPr>
        <p:spPr>
          <a:xfrm>
            <a:off x="0" y="1600200"/>
            <a:ext cx="9036496" cy="4853136"/>
          </a:xfrm>
        </p:spPr>
        <p:txBody>
          <a:bodyPr>
            <a:normAutofit/>
          </a:bodyPr>
          <a:lstStyle/>
          <a:p>
            <a:pPr algn="l" rtl="0"/>
            <a:r>
              <a:rPr lang="en-US" sz="3200" dirty="0" smtClean="0">
                <a:solidFill>
                  <a:srgbClr val="FF0000"/>
                </a:solidFill>
                <a:latin typeface="Arial Black" pitchFamily="34" charset="0"/>
              </a:rPr>
              <a:t>objective</a:t>
            </a:r>
          </a:p>
          <a:p>
            <a:pPr algn="l" rtl="0"/>
            <a:r>
              <a:rPr lang="en-US" sz="3200" dirty="0" smtClean="0">
                <a:solidFill>
                  <a:srgbClr val="FF0000"/>
                </a:solidFill>
                <a:latin typeface="Arial Black" pitchFamily="34" charset="0"/>
              </a:rPr>
              <a:t>Introduction</a:t>
            </a:r>
          </a:p>
          <a:p>
            <a:pPr algn="l" rtl="0"/>
            <a:r>
              <a:rPr lang="en-US" sz="3200" dirty="0" smtClean="0">
                <a:solidFill>
                  <a:srgbClr val="FF0000"/>
                </a:solidFill>
                <a:latin typeface="Arial Black" pitchFamily="34" charset="0"/>
              </a:rPr>
              <a:t>Definition of immediate newborn care</a:t>
            </a:r>
          </a:p>
          <a:p>
            <a:pPr algn="l" rtl="0"/>
            <a:r>
              <a:rPr lang="en-US" sz="3200" b="1" dirty="0">
                <a:solidFill>
                  <a:srgbClr val="FF0000"/>
                </a:solidFill>
                <a:latin typeface="Arial Black" pitchFamily="34" charset="0"/>
              </a:rPr>
              <a:t>Definition of </a:t>
            </a:r>
            <a:r>
              <a:rPr lang="en-US" sz="3200" dirty="0">
                <a:solidFill>
                  <a:srgbClr val="FF0000"/>
                </a:solidFill>
                <a:latin typeface="Arial Black" pitchFamily="34" charset="0"/>
              </a:rPr>
              <a:t>neonatal </a:t>
            </a:r>
            <a:r>
              <a:rPr lang="en-US" sz="3200" dirty="0" smtClean="0">
                <a:solidFill>
                  <a:srgbClr val="FF0000"/>
                </a:solidFill>
                <a:latin typeface="Arial Black" pitchFamily="34" charset="0"/>
              </a:rPr>
              <a:t>period</a:t>
            </a:r>
          </a:p>
          <a:p>
            <a:pPr algn="l" rtl="0"/>
            <a:r>
              <a:rPr lang="en-US" altLang="zh-CN" sz="3200" b="1" i="1" dirty="0">
                <a:solidFill>
                  <a:srgbClr val="FF0000"/>
                </a:solidFill>
                <a:latin typeface="Arial Black" pitchFamily="34" charset="0"/>
                <a:ea typeface="宋体" charset="-122"/>
              </a:rPr>
              <a:t>Principles of immediate care of </a:t>
            </a:r>
            <a:r>
              <a:rPr lang="en-US" altLang="zh-CN" sz="3200" b="1" i="1" dirty="0" smtClean="0">
                <a:solidFill>
                  <a:srgbClr val="FF0000"/>
                </a:solidFill>
                <a:latin typeface="Arial Black" pitchFamily="34" charset="0"/>
                <a:ea typeface="宋体" charset="-122"/>
              </a:rPr>
              <a:t>newborn</a:t>
            </a:r>
            <a:r>
              <a:rPr lang="en-US" altLang="zh-CN" sz="3200" b="1" i="1" dirty="0">
                <a:solidFill>
                  <a:srgbClr val="FF0000"/>
                </a:solidFill>
                <a:latin typeface="Arial Black" pitchFamily="34" charset="0"/>
                <a:ea typeface="宋体" charset="-122"/>
              </a:rPr>
              <a:t> </a:t>
            </a:r>
            <a:endParaRPr lang="en-US" altLang="zh-CN" sz="3200" b="1" i="1" dirty="0" smtClean="0">
              <a:solidFill>
                <a:srgbClr val="FF0000"/>
              </a:solidFill>
              <a:latin typeface="Arial Black" pitchFamily="34" charset="0"/>
              <a:ea typeface="宋体" charset="-122"/>
            </a:endParaRPr>
          </a:p>
          <a:p>
            <a:pPr algn="l" rtl="0"/>
            <a:r>
              <a:rPr lang="en-US" altLang="zh-CN" sz="3200" b="1" i="1" dirty="0" smtClean="0">
                <a:solidFill>
                  <a:srgbClr val="FF0000"/>
                </a:solidFill>
                <a:latin typeface="Arial Black" pitchFamily="34" charset="0"/>
                <a:ea typeface="宋体" charset="-122"/>
              </a:rPr>
              <a:t>Equipment</a:t>
            </a:r>
            <a:r>
              <a:rPr lang="en-US" altLang="zh-CN" dirty="0">
                <a:solidFill>
                  <a:srgbClr val="FF3300"/>
                </a:solidFill>
                <a:latin typeface="Comic Sans MS" pitchFamily="66" charset="0"/>
                <a:ea typeface="宋体" charset="-122"/>
              </a:rPr>
              <a:t/>
            </a:r>
            <a:br>
              <a:rPr lang="en-US" altLang="zh-CN" dirty="0">
                <a:solidFill>
                  <a:srgbClr val="FF3300"/>
                </a:solidFill>
                <a:latin typeface="Comic Sans MS" pitchFamily="66" charset="0"/>
                <a:ea typeface="宋体" charset="-122"/>
              </a:rPr>
            </a:br>
            <a:endParaRPr lang="en-US" dirty="0" smtClean="0">
              <a:latin typeface="Arial Black" pitchFamily="34" charset="0"/>
            </a:endParaRPr>
          </a:p>
        </p:txBody>
      </p:sp>
      <p:pic>
        <p:nvPicPr>
          <p:cNvPr id="9" name="صوت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0179570"/>
      </p:ext>
    </p:extLst>
  </p:cSld>
  <p:clrMapOvr>
    <a:masterClrMapping/>
  </p:clrMapOvr>
  <mc:AlternateContent xmlns:mc="http://schemas.openxmlformats.org/markup-compatibility/2006">
    <mc:Choice xmlns:p14="http://schemas.microsoft.com/office/powerpoint/2010/main" Requires="p14">
      <p:transition spd="slow" p14:dur="2000" advTm="18966"/>
    </mc:Choice>
    <mc:Fallback>
      <p:transition spd="slow" advTm="18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altLang="zh-CN" b="1" i="1" dirty="0" smtClean="0">
                <a:solidFill>
                  <a:srgbClr val="FF3300"/>
                </a:solidFill>
                <a:latin typeface="Arial Black" pitchFamily="34" charset="0"/>
                <a:ea typeface="宋体" charset="-122"/>
              </a:rPr>
              <a:t>  7-Identification</a:t>
            </a:r>
            <a:r>
              <a:rPr lang="en-US" altLang="zh-CN" b="1" i="1" dirty="0">
                <a:solidFill>
                  <a:srgbClr val="FF3300"/>
                </a:solidFill>
                <a:latin typeface="Arial Black" pitchFamily="34" charset="0"/>
                <a:ea typeface="宋体" charset="-122"/>
              </a:rPr>
              <a:t/>
            </a:r>
            <a:br>
              <a:rPr lang="en-US" altLang="zh-CN" b="1" i="1" dirty="0">
                <a:solidFill>
                  <a:srgbClr val="FF3300"/>
                </a:solidFill>
                <a:latin typeface="Arial Black" pitchFamily="34" charset="0"/>
                <a:ea typeface="宋体" charset="-122"/>
              </a:rPr>
            </a:br>
            <a:r>
              <a:rPr lang="en-US" altLang="zh-CN" b="1" i="1" dirty="0" smtClean="0">
                <a:solidFill>
                  <a:srgbClr val="FF3300"/>
                </a:solidFill>
                <a:latin typeface="Arial Black" pitchFamily="34" charset="0"/>
                <a:ea typeface="宋体" charset="-122"/>
              </a:rPr>
              <a:t> </a:t>
            </a:r>
            <a:endParaRPr lang="en-US" dirty="0">
              <a:latin typeface="Arial Black" pitchFamily="34" charset="0"/>
            </a:endParaRPr>
          </a:p>
        </p:txBody>
      </p:sp>
      <p:sp>
        <p:nvSpPr>
          <p:cNvPr id="3" name="عنصر نائب للمحتوى 2"/>
          <p:cNvSpPr>
            <a:spLocks noGrp="1"/>
          </p:cNvSpPr>
          <p:nvPr>
            <p:ph idx="1"/>
          </p:nvPr>
        </p:nvSpPr>
        <p:spPr>
          <a:xfrm>
            <a:off x="457200" y="1484784"/>
            <a:ext cx="8229600" cy="4839816"/>
          </a:xfrm>
        </p:spPr>
        <p:txBody>
          <a:bodyPr>
            <a:normAutofit/>
          </a:bodyPr>
          <a:lstStyle/>
          <a:p>
            <a:r>
              <a:rPr lang="en-US" altLang="zh-CN" sz="3200" dirty="0">
                <a:latin typeface="Arial" pitchFamily="34" charset="0"/>
                <a:ea typeface="宋体" charset="-122"/>
                <a:cs typeface="Arial" pitchFamily="34" charset="0"/>
              </a:rPr>
              <a:t>It is very important to identify the baby by its sex and its mother name </a:t>
            </a:r>
            <a:r>
              <a:rPr lang="en-US" altLang="zh-CN" sz="3200" dirty="0" err="1">
                <a:latin typeface="Arial" pitchFamily="34" charset="0"/>
                <a:ea typeface="宋体" charset="-122"/>
                <a:cs typeface="Arial" pitchFamily="34" charset="0"/>
              </a:rPr>
              <a:t>Awrist</a:t>
            </a:r>
            <a:r>
              <a:rPr lang="en-US" altLang="zh-CN" sz="3200" dirty="0">
                <a:latin typeface="Arial" pitchFamily="34" charset="0"/>
                <a:ea typeface="宋体" charset="-122"/>
                <a:cs typeface="Arial" pitchFamily="34" charset="0"/>
              </a:rPr>
              <a:t> or ankle band or foot print may be used. Matching band serial numbers ensure infants and parents are properly correlated. Bands made from extra soft plastic with non-irritating snap for comfort 3-part and 4-part styles available - in white, pink or blue</a:t>
            </a:r>
            <a:endParaRPr lang="en-US" sz="3200" dirty="0">
              <a:latin typeface="Arial" pitchFamily="34" charset="0"/>
              <a:cs typeface="Arial" pitchFamily="34" charset="0"/>
            </a:endParaRPr>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61342672"/>
      </p:ext>
    </p:extLst>
  </p:cSld>
  <p:clrMapOvr>
    <a:masterClrMapping/>
  </p:clrMapOvr>
  <mc:AlternateContent xmlns:mc="http://schemas.openxmlformats.org/markup-compatibility/2006">
    <mc:Choice xmlns:p14="http://schemas.microsoft.com/office/powerpoint/2010/main" Requires="p14">
      <p:transition spd="slow" p14:dur="2000" advTm="72751"/>
    </mc:Choice>
    <mc:Fallback>
      <p:transition spd="slow" advTm="72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ANd9GcRoyo4nPiX2FKvebQSdkNewPTKleJyu6ZzHw5_mvWTywZbP93Fhap07wh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692696"/>
            <a:ext cx="4032448" cy="52565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ANd9GcR6mfo2eJNhG27qBuizq9tBS29btDVEA4juh6Z-OUv-S-SCLGWIlkusbB8">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0032" y="836712"/>
            <a:ext cx="3801616" cy="5050223"/>
          </a:xfrm>
          <a:prstGeom prst="rect">
            <a:avLst/>
          </a:prstGeom>
          <a:noFill/>
          <a:extLst>
            <a:ext uri="{909E8E84-426E-40DD-AFC4-6F175D3DCCD1}">
              <a14:hiddenFill xmlns:a14="http://schemas.microsoft.com/office/drawing/2010/main">
                <a:solidFill>
                  <a:srgbClr val="FFFFFF"/>
                </a:solidFill>
              </a14:hiddenFill>
            </a:ext>
          </a:extLst>
        </p:spPr>
      </p:pic>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58896428"/>
      </p:ext>
    </p:extLst>
  </p:cSld>
  <p:clrMapOvr>
    <a:masterClrMapping/>
  </p:clrMapOvr>
  <mc:AlternateContent xmlns:mc="http://schemas.openxmlformats.org/markup-compatibility/2006">
    <mc:Choice xmlns:p14="http://schemas.microsoft.com/office/powerpoint/2010/main" Requires="p14">
      <p:transition spd="slow" p14:dur="2000" advTm="4480"/>
    </mc:Choice>
    <mc:Fallback>
      <p:transition spd="slow" advTm="4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0" y="404664"/>
            <a:ext cx="9144000" cy="5207579"/>
          </a:xfrm>
          <a:prstGeom prst="rect">
            <a:avLst/>
          </a:prstGeom>
        </p:spPr>
        <p:txBody>
          <a:bodyPr wrap="square">
            <a:spAutoFit/>
          </a:bodyPr>
          <a:lstStyle/>
          <a:p>
            <a:pPr algn="l">
              <a:lnSpc>
                <a:spcPct val="80000"/>
              </a:lnSpc>
              <a:buFontTx/>
              <a:buNone/>
            </a:pPr>
            <a:r>
              <a:rPr lang="en-US" altLang="zh-CN" sz="2400" b="1" i="1" dirty="0">
                <a:solidFill>
                  <a:srgbClr val="FF3300"/>
                </a:solidFill>
                <a:latin typeface="Arial" pitchFamily="34" charset="0"/>
                <a:ea typeface="宋体" charset="-122"/>
                <a:cs typeface="Arial" pitchFamily="34" charset="0"/>
              </a:rPr>
              <a:t>Breast-feeding</a:t>
            </a:r>
            <a:endParaRPr lang="en-US" altLang="zh-CN" sz="2400" dirty="0">
              <a:solidFill>
                <a:srgbClr val="FF3300"/>
              </a:solidFill>
              <a:latin typeface="Arial" pitchFamily="34" charset="0"/>
              <a:ea typeface="宋体" charset="-122"/>
              <a:cs typeface="Arial" pitchFamily="34" charset="0"/>
            </a:endParaRPr>
          </a:p>
          <a:p>
            <a:pPr algn="just" rtl="0">
              <a:lnSpc>
                <a:spcPct val="145000"/>
              </a:lnSpc>
              <a:buFontTx/>
              <a:buNone/>
            </a:pPr>
            <a:r>
              <a:rPr lang="en-US" altLang="zh-CN" sz="2400" dirty="0">
                <a:latin typeface="Arial" pitchFamily="34" charset="0"/>
                <a:ea typeface="宋体" charset="-122"/>
                <a:cs typeface="Arial" pitchFamily="34" charset="0"/>
              </a:rPr>
              <a:t>Babies can be breast-fed as soon as the airway is cleared and they are breathing normally. Some babies nurse vigorously while others are not particularly interested in feeding until several hours after birth. It is unwise to try to breast-fed babies with respiratory difficulties until the breathing </a:t>
            </a:r>
            <a:r>
              <a:rPr lang="en-US" altLang="zh-CN" sz="2400" dirty="0" smtClean="0">
                <a:latin typeface="Arial" pitchFamily="34" charset="0"/>
                <a:ea typeface="宋体" charset="-122"/>
                <a:cs typeface="Arial" pitchFamily="34" charset="0"/>
              </a:rPr>
              <a:t>problems</a:t>
            </a:r>
            <a:r>
              <a:rPr lang="en-US" altLang="zh-CN" sz="2400" dirty="0">
                <a:latin typeface="Arial" pitchFamily="34" charset="0"/>
                <a:ea typeface="宋体" charset="-122"/>
                <a:cs typeface="Arial" pitchFamily="34" charset="0"/>
              </a:rPr>
              <a:t> are resolved</a:t>
            </a:r>
            <a:r>
              <a:rPr lang="en-US" altLang="zh-CN" sz="2400" dirty="0" smtClean="0">
                <a:latin typeface="Arial" pitchFamily="34" charset="0"/>
                <a:ea typeface="宋体" charset="-122"/>
                <a:cs typeface="Arial" pitchFamily="34" charset="0"/>
              </a:rPr>
              <a:t>.                                                                Breast-feeding </a:t>
            </a:r>
            <a:r>
              <a:rPr lang="en-US" altLang="zh-CN" sz="2400" dirty="0">
                <a:latin typeface="Arial" pitchFamily="34" charset="0"/>
                <a:ea typeface="宋体" charset="-122"/>
                <a:cs typeface="Arial" pitchFamily="34" charset="0"/>
              </a:rPr>
              <a:t>babies generally make their needs known by crying when they are hungry. They also cry when they are uncomfortable from a wet or soiled diaper. Sometimes, they cry because they need to be picked up and held. </a:t>
            </a:r>
            <a:endParaRPr lang="en-US" sz="2400" dirty="0">
              <a:latin typeface="Arial" pitchFamily="34" charset="0"/>
              <a:cs typeface="Arial" pitchFamily="34" charset="0"/>
            </a:endParaRP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67421571"/>
      </p:ext>
    </p:extLst>
  </p:cSld>
  <p:clrMapOvr>
    <a:masterClrMapping/>
  </p:clrMapOvr>
  <mc:AlternateContent xmlns:mc="http://schemas.openxmlformats.org/markup-compatibility/2006">
    <mc:Choice xmlns:p14="http://schemas.microsoft.com/office/powerpoint/2010/main" Requires="p14">
      <p:transition spd="slow" p14:dur="2000" advTm="10698"/>
    </mc:Choice>
    <mc:Fallback>
      <p:transition spd="slow" advTm="10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0" y="116632"/>
            <a:ext cx="9036496" cy="4647426"/>
          </a:xfrm>
          <a:prstGeom prst="rect">
            <a:avLst/>
          </a:prstGeom>
        </p:spPr>
        <p:txBody>
          <a:bodyPr wrap="square">
            <a:spAutoFit/>
          </a:bodyPr>
          <a:lstStyle/>
          <a:p>
            <a:pPr algn="l">
              <a:buFontTx/>
              <a:buNone/>
            </a:pPr>
            <a:endParaRPr lang="en-US" b="1" i="1" dirty="0" smtClean="0">
              <a:solidFill>
                <a:srgbClr val="FF3300"/>
              </a:solidFill>
            </a:endParaRPr>
          </a:p>
          <a:p>
            <a:pPr algn="l">
              <a:buFontTx/>
              <a:buNone/>
            </a:pPr>
            <a:endParaRPr lang="en-US" b="1" i="1" dirty="0">
              <a:solidFill>
                <a:srgbClr val="FF3300"/>
              </a:solidFill>
            </a:endParaRPr>
          </a:p>
          <a:p>
            <a:pPr algn="l">
              <a:buFontTx/>
              <a:buNone/>
            </a:pPr>
            <a:endParaRPr lang="en-US" b="1" i="1" dirty="0" smtClean="0">
              <a:solidFill>
                <a:srgbClr val="FF3300"/>
              </a:solidFill>
            </a:endParaRPr>
          </a:p>
          <a:p>
            <a:pPr algn="l">
              <a:buFontTx/>
              <a:buNone/>
            </a:pPr>
            <a:r>
              <a:rPr lang="en-US" sz="3200" b="1" i="1" dirty="0" smtClean="0">
                <a:solidFill>
                  <a:srgbClr val="FF3300"/>
                </a:solidFill>
                <a:latin typeface="Arial Black" pitchFamily="34" charset="0"/>
              </a:rPr>
              <a:t>Other information</a:t>
            </a:r>
            <a:r>
              <a:rPr lang="en-US" b="1" i="1" dirty="0" smtClean="0">
                <a:solidFill>
                  <a:srgbClr val="FF3300"/>
                </a:solidFill>
              </a:rPr>
              <a:t/>
            </a:r>
            <a:br>
              <a:rPr lang="en-US" b="1" i="1" dirty="0" smtClean="0">
                <a:solidFill>
                  <a:srgbClr val="FF3300"/>
                </a:solidFill>
              </a:rPr>
            </a:br>
            <a:endParaRPr lang="en-US" b="1" i="1" dirty="0" smtClean="0">
              <a:solidFill>
                <a:srgbClr val="FF3300"/>
              </a:solidFill>
            </a:endParaRPr>
          </a:p>
          <a:p>
            <a:pPr algn="l">
              <a:buFontTx/>
              <a:buNone/>
            </a:pPr>
            <a:r>
              <a:rPr lang="en-US" sz="3200" b="1" i="1" dirty="0" smtClean="0">
                <a:solidFill>
                  <a:srgbClr val="FF3300"/>
                </a:solidFill>
                <a:latin typeface="Arial" pitchFamily="34" charset="0"/>
                <a:cs typeface="Arial" pitchFamily="34" charset="0"/>
              </a:rPr>
              <a:t>Early </a:t>
            </a:r>
            <a:r>
              <a:rPr lang="en-US" sz="3200" b="1" i="1" dirty="0">
                <a:solidFill>
                  <a:srgbClr val="FF3300"/>
                </a:solidFill>
                <a:latin typeface="Arial" pitchFamily="34" charset="0"/>
                <a:cs typeface="Arial" pitchFamily="34" charset="0"/>
              </a:rPr>
              <a:t>skin-to-skin contact for mothers and their healthy newborn </a:t>
            </a:r>
            <a:r>
              <a:rPr lang="en-US" sz="3200" b="1" i="1" dirty="0" smtClean="0">
                <a:solidFill>
                  <a:srgbClr val="FF3300"/>
                </a:solidFill>
                <a:latin typeface="Arial" pitchFamily="34" charset="0"/>
                <a:cs typeface="Arial" pitchFamily="34" charset="0"/>
              </a:rPr>
              <a:t>infants</a:t>
            </a:r>
            <a:endParaRPr lang="en-US" sz="3200" b="1" i="1" dirty="0">
              <a:solidFill>
                <a:srgbClr val="FF3300"/>
              </a:solidFill>
              <a:latin typeface="Arial" pitchFamily="34" charset="0"/>
              <a:cs typeface="Arial" pitchFamily="34" charset="0"/>
            </a:endParaRPr>
          </a:p>
          <a:p>
            <a:pPr algn="just">
              <a:buFontTx/>
              <a:buNone/>
            </a:pPr>
            <a:r>
              <a:rPr lang="en-US" sz="3200" dirty="0">
                <a:latin typeface="Arial" pitchFamily="34" charset="0"/>
                <a:cs typeface="Arial" pitchFamily="34" charset="0"/>
              </a:rPr>
              <a:t>Skin-to-skin contact between mother and baby at birth reduces crying, improves mother-baby interaction, keeps the baby warmer, and helps women breastfeed successfully</a:t>
            </a:r>
            <a:r>
              <a:rPr lang="en-US" dirty="0"/>
              <a:t> </a:t>
            </a:r>
          </a:p>
        </p:txBody>
      </p:sp>
      <p:pic>
        <p:nvPicPr>
          <p:cNvPr id="3" name="Picture 6" descr="ANd9GcR0oQreYNYNva-AD3bInh35rMBPlpS8-wShdsKw7_eqGwIj0M9Tmh3NU2q1">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85042" y="4869160"/>
            <a:ext cx="5256584" cy="1954024"/>
          </a:xfrm>
          <a:prstGeom prst="rect">
            <a:avLst/>
          </a:prstGeom>
          <a:noFill/>
          <a:extLst>
            <a:ext uri="{909E8E84-426E-40DD-AFC4-6F175D3DCCD1}">
              <a14:hiddenFill xmlns:a14="http://schemas.microsoft.com/office/drawing/2010/main">
                <a:solidFill>
                  <a:srgbClr val="FFFFFF"/>
                </a:solidFill>
              </a14:hiddenFill>
            </a:ext>
          </a:extLst>
        </p:spPr>
      </p:pic>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89037680"/>
      </p:ext>
    </p:extLst>
  </p:cSld>
  <p:clrMapOvr>
    <a:masterClrMapping/>
  </p:clrMapOvr>
  <mc:AlternateContent xmlns:mc="http://schemas.openxmlformats.org/markup-compatibility/2006">
    <mc:Choice xmlns:p14="http://schemas.microsoft.com/office/powerpoint/2010/main" Requires="p14">
      <p:transition spd="slow" p14:dur="2000" advTm="17610"/>
    </mc:Choice>
    <mc:Fallback>
      <p:transition spd="slow" advTm="17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755576" y="723644"/>
            <a:ext cx="7992888" cy="5853910"/>
          </a:xfrm>
          <a:prstGeom prst="rect">
            <a:avLst/>
          </a:prstGeom>
        </p:spPr>
        <p:txBody>
          <a:bodyPr wrap="square">
            <a:spAutoFit/>
          </a:bodyPr>
          <a:lstStyle/>
          <a:p>
            <a:pPr algn="l">
              <a:lnSpc>
                <a:spcPct val="80000"/>
              </a:lnSpc>
              <a:buFontTx/>
              <a:buNone/>
            </a:pPr>
            <a:r>
              <a:rPr lang="en-US" sz="2400" b="1" i="1" dirty="0">
                <a:solidFill>
                  <a:srgbClr val="FF3300"/>
                </a:solidFill>
                <a:latin typeface="Arial" pitchFamily="34" charset="0"/>
                <a:cs typeface="Arial" pitchFamily="34" charset="0"/>
              </a:rPr>
              <a:t>Early versus delayed umbilical cord clamping in preterm infants</a:t>
            </a:r>
          </a:p>
          <a:p>
            <a:pPr algn="l">
              <a:lnSpc>
                <a:spcPct val="80000"/>
              </a:lnSpc>
              <a:buFontTx/>
              <a:buNone/>
            </a:pPr>
            <a:endParaRPr lang="en-US" sz="2400" b="1" i="1" dirty="0">
              <a:solidFill>
                <a:srgbClr val="FF3300"/>
              </a:solidFill>
              <a:latin typeface="Arial" pitchFamily="34" charset="0"/>
              <a:cs typeface="Arial" pitchFamily="34" charset="0"/>
            </a:endParaRPr>
          </a:p>
          <a:p>
            <a:pPr algn="just">
              <a:lnSpc>
                <a:spcPct val="120000"/>
              </a:lnSpc>
              <a:buFontTx/>
              <a:buNone/>
            </a:pPr>
            <a:r>
              <a:rPr lang="en-US" sz="2400" dirty="0">
                <a:latin typeface="Arial" pitchFamily="34" charset="0"/>
                <a:cs typeface="Arial" pitchFamily="34" charset="0"/>
              </a:rPr>
              <a:t>Delayed cord clamping for babies born early improves their </a:t>
            </a:r>
            <a:r>
              <a:rPr lang="en-US" sz="2400" dirty="0" err="1">
                <a:latin typeface="Arial" pitchFamily="34" charset="0"/>
                <a:cs typeface="Arial" pitchFamily="34" charset="0"/>
              </a:rPr>
              <a:t>health.In</a:t>
            </a:r>
            <a:r>
              <a:rPr lang="en-US" sz="2400" dirty="0">
                <a:latin typeface="Arial" pitchFamily="34" charset="0"/>
                <a:cs typeface="Arial" pitchFamily="34" charset="0"/>
              </a:rPr>
              <a:t> the womb, blood flows to and from the baby and the placenta bringing oxygen to the baby from the mother's blood. If the cord is left unclamped for a short time after the birth, some of the baby's blood from the placenta passes to the baby to help the flow of blood to the baby's lungs. In the review of studies on babies born prematurely, delaying cord clamping for just a very short time helped the babies to adjust to their new surroundings better. Further studies are needed on longer delays to see whether this brings even more benefits</a:t>
            </a:r>
            <a:r>
              <a:rPr lang="en-US" dirty="0">
                <a:latin typeface="Times New Roman" pitchFamily="18" charset="0"/>
                <a:cs typeface="Times New Roman" pitchFamily="18" charset="0"/>
              </a:rPr>
              <a:t>. </a:t>
            </a:r>
            <a:endParaRPr lang="en-US"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783762507"/>
      </p:ext>
    </p:extLst>
  </p:cSld>
  <p:clrMapOvr>
    <a:masterClrMapping/>
  </p:clrMapOvr>
  <mc:AlternateContent xmlns:mc="http://schemas.openxmlformats.org/markup-compatibility/2006">
    <mc:Choice xmlns:p14="http://schemas.microsoft.com/office/powerpoint/2010/main" Requires="p14">
      <p:transition spd="slow" p14:dur="2000" advTm="43754"/>
    </mc:Choice>
    <mc:Fallback>
      <p:transition spd="slow" advTm="43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r>
              <a:rPr lang="en-US" dirty="0"/>
              <a:t>Immediate Care of the Newborn </a:t>
            </a:r>
            <a:r>
              <a:rPr lang="en-US" dirty="0" smtClean="0"/>
              <a:t>Baby</a:t>
            </a:r>
            <a:r>
              <a:rPr lang="ar-EG" dirty="0" smtClean="0"/>
              <a:t> </a:t>
            </a:r>
            <a:r>
              <a:rPr lang="en-US" smtClean="0"/>
              <a:t>vedio</a:t>
            </a:r>
            <a:endParaRPr lang="en-US" dirty="0"/>
          </a:p>
        </p:txBody>
      </p:sp>
      <p:pic>
        <p:nvPicPr>
          <p:cNvPr id="4" name="Newborn Care Part 1.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669925" y="1935163"/>
            <a:ext cx="7804150" cy="4389437"/>
          </a:xfrm>
        </p:spPr>
      </p:pic>
      <p:pic>
        <p:nvPicPr>
          <p:cNvPr id="5" name="صوت 4">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31545224"/>
      </p:ext>
    </p:extLst>
  </p:cSld>
  <p:clrMapOvr>
    <a:masterClrMapping/>
  </p:clrMapOvr>
  <mc:AlternateContent xmlns:mc="http://schemas.openxmlformats.org/markup-compatibility/2006">
    <mc:Choice xmlns:p14="http://schemas.microsoft.com/office/powerpoint/2010/main" Requires="p14">
      <p:transition spd="slow" p14:dur="2000" advTm="10107"/>
    </mc:Choice>
    <mc:Fallback>
      <p:transition spd="slow" advTm="10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audio isNarration="1">
              <p:cMediaNode vol="80000" showWhenStopped="0">
                <p:cTn id="13"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صورة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7400925"/>
          </a:xfrm>
          <a:prstGeom prst="rect">
            <a:avLst/>
          </a:prstGeom>
        </p:spPr>
      </p:pic>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12358020"/>
      </p:ext>
    </p:extLst>
  </p:cSld>
  <p:clrMapOvr>
    <a:masterClrMapping/>
  </p:clrMapOvr>
  <mc:AlternateContent xmlns:mc="http://schemas.openxmlformats.org/markup-compatibility/2006">
    <mc:Choice xmlns:p14="http://schemas.microsoft.com/office/powerpoint/2010/main" Requires="p14">
      <p:transition spd="slow" p14:dur="2000" advTm="10443"/>
    </mc:Choice>
    <mc:Fallback>
      <p:transition spd="slow" advTm="10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764704"/>
            <a:ext cx="8229600" cy="1296144"/>
          </a:xfrm>
        </p:spPr>
        <p:txBody>
          <a:bodyPr>
            <a:noAutofit/>
          </a:bodyPr>
          <a:lstStyle/>
          <a:p>
            <a:r>
              <a:rPr lang="en-US" altLang="zh-CN" sz="5400" b="1" i="1" dirty="0">
                <a:solidFill>
                  <a:srgbClr val="FF3300"/>
                </a:solidFill>
                <a:latin typeface="Arial Black" pitchFamily="34" charset="0"/>
                <a:ea typeface="宋体" charset="-122"/>
              </a:rPr>
              <a:t>Objectives</a:t>
            </a:r>
            <a:r>
              <a:rPr lang="en-US" altLang="zh-CN" sz="5400" dirty="0">
                <a:solidFill>
                  <a:srgbClr val="FF3300"/>
                </a:solidFill>
                <a:latin typeface="Arial Black" pitchFamily="34" charset="0"/>
                <a:ea typeface="宋体" charset="-122"/>
              </a:rPr>
              <a:t/>
            </a:r>
            <a:br>
              <a:rPr lang="en-US" altLang="zh-CN" sz="5400" dirty="0">
                <a:solidFill>
                  <a:srgbClr val="FF3300"/>
                </a:solidFill>
                <a:latin typeface="Arial Black" pitchFamily="34" charset="0"/>
                <a:ea typeface="宋体" charset="-122"/>
              </a:rPr>
            </a:br>
            <a:endParaRPr lang="en-US" sz="5400" dirty="0">
              <a:latin typeface="Arial Black" pitchFamily="34" charset="0"/>
            </a:endParaRPr>
          </a:p>
        </p:txBody>
      </p:sp>
      <p:sp>
        <p:nvSpPr>
          <p:cNvPr id="3" name="عنصر نائب للمحتوى 2"/>
          <p:cNvSpPr>
            <a:spLocks noGrp="1"/>
          </p:cNvSpPr>
          <p:nvPr>
            <p:ph idx="1"/>
          </p:nvPr>
        </p:nvSpPr>
        <p:spPr>
          <a:xfrm>
            <a:off x="457200" y="1556792"/>
            <a:ext cx="8229600" cy="4767808"/>
          </a:xfrm>
        </p:spPr>
        <p:txBody>
          <a:bodyPr>
            <a:normAutofit fontScale="92500" lnSpcReduction="10000"/>
          </a:bodyPr>
          <a:lstStyle/>
          <a:p>
            <a:pPr algn="l">
              <a:lnSpc>
                <a:spcPct val="120000"/>
              </a:lnSpc>
              <a:buFontTx/>
              <a:buNone/>
            </a:pPr>
            <a:r>
              <a:rPr lang="en-US" altLang="zh-CN" dirty="0" smtClean="0">
                <a:latin typeface="Times New Roman" pitchFamily="18" charset="0"/>
                <a:ea typeface="宋体" charset="-122"/>
                <a:cs typeface="Times New Roman" pitchFamily="18" charset="0"/>
              </a:rPr>
              <a:t>*</a:t>
            </a:r>
            <a:r>
              <a:rPr lang="en-US" altLang="zh-CN" sz="3200" dirty="0">
                <a:latin typeface="Arial" pitchFamily="34" charset="0"/>
                <a:ea typeface="宋体" charset="-122"/>
                <a:cs typeface="Arial" pitchFamily="34" charset="0"/>
              </a:rPr>
              <a:t>To establish and maintain respiratory function</a:t>
            </a:r>
          </a:p>
          <a:p>
            <a:pPr algn="l">
              <a:lnSpc>
                <a:spcPct val="120000"/>
              </a:lnSpc>
              <a:buFontTx/>
              <a:buNone/>
            </a:pPr>
            <a:r>
              <a:rPr lang="en-US" altLang="zh-CN" sz="3200" dirty="0">
                <a:latin typeface="Arial" pitchFamily="34" charset="0"/>
                <a:ea typeface="宋体" charset="-122"/>
                <a:cs typeface="Arial" pitchFamily="34" charset="0"/>
              </a:rPr>
              <a:t>*To provide warmth and prevent hypothermia</a:t>
            </a:r>
          </a:p>
          <a:p>
            <a:pPr algn="l">
              <a:lnSpc>
                <a:spcPct val="120000"/>
              </a:lnSpc>
              <a:buFontTx/>
              <a:buNone/>
            </a:pPr>
            <a:r>
              <a:rPr lang="en-US" altLang="zh-CN" sz="3200" dirty="0">
                <a:latin typeface="Arial" pitchFamily="34" charset="0"/>
                <a:ea typeface="宋体" charset="-122"/>
                <a:cs typeface="Arial" pitchFamily="34" charset="0"/>
              </a:rPr>
              <a:t>*To observe and assist newborn in adaptation to extra uterine life</a:t>
            </a:r>
          </a:p>
          <a:p>
            <a:pPr algn="l">
              <a:lnSpc>
                <a:spcPct val="120000"/>
              </a:lnSpc>
              <a:buFontTx/>
              <a:buNone/>
            </a:pPr>
            <a:r>
              <a:rPr lang="en-US" altLang="zh-CN" sz="3200" dirty="0">
                <a:latin typeface="Arial" pitchFamily="34" charset="0"/>
                <a:ea typeface="宋体" charset="-122"/>
                <a:cs typeface="Arial" pitchFamily="34" charset="0"/>
              </a:rPr>
              <a:t>*To ensure safety from injury and infection</a:t>
            </a:r>
          </a:p>
          <a:p>
            <a:pPr algn="l">
              <a:lnSpc>
                <a:spcPct val="120000"/>
              </a:lnSpc>
              <a:buFontTx/>
              <a:buNone/>
            </a:pPr>
            <a:r>
              <a:rPr lang="en-US" altLang="zh-CN" sz="3200" dirty="0">
                <a:latin typeface="Arial" pitchFamily="34" charset="0"/>
                <a:ea typeface="宋体" charset="-122"/>
                <a:cs typeface="Arial" pitchFamily="34" charset="0"/>
              </a:rPr>
              <a:t>*To identify actual and potential problems that might require immediate action</a:t>
            </a:r>
          </a:p>
          <a:p>
            <a:pPr algn="l">
              <a:lnSpc>
                <a:spcPct val="120000"/>
              </a:lnSpc>
              <a:buFontTx/>
              <a:buNone/>
            </a:pPr>
            <a:r>
              <a:rPr lang="en-US" altLang="zh-CN" sz="3200" dirty="0">
                <a:latin typeface="Arial" pitchFamily="34" charset="0"/>
                <a:ea typeface="宋体" charset="-122"/>
                <a:cs typeface="Arial" pitchFamily="34" charset="0"/>
              </a:rPr>
              <a:t>*To initiate chosen method of breast feeding</a:t>
            </a:r>
            <a:endParaRPr lang="en-US" sz="3200" dirty="0">
              <a:latin typeface="Arial" pitchFamily="34" charset="0"/>
              <a:cs typeface="Arial" pitchFamily="34" charset="0"/>
            </a:endParaRPr>
          </a:p>
          <a:p>
            <a:endParaRPr lang="en-US" dirty="0"/>
          </a:p>
        </p:txBody>
      </p:sp>
      <p:pic>
        <p:nvPicPr>
          <p:cNvPr id="8" name="صو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58749426"/>
      </p:ext>
    </p:extLst>
  </p:cSld>
  <p:clrMapOvr>
    <a:masterClrMapping/>
  </p:clrMapOvr>
  <mc:AlternateContent xmlns:mc="http://schemas.openxmlformats.org/markup-compatibility/2006">
    <mc:Choice xmlns:p14="http://schemas.microsoft.com/office/powerpoint/2010/main" Requires="p14">
      <p:transition spd="slow" p14:dur="2000" advTm="70783"/>
    </mc:Choice>
    <mc:Fallback>
      <p:transition spd="slow" advTm="707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smtClean="0"/>
              <a:t>introduction</a:t>
            </a:r>
            <a:endParaRPr lang="en-US" dirty="0"/>
          </a:p>
        </p:txBody>
      </p:sp>
      <p:pic>
        <p:nvPicPr>
          <p:cNvPr id="307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809625" y="1935163"/>
            <a:ext cx="7524749" cy="438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صو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38145051"/>
      </p:ext>
    </p:extLst>
  </p:cSld>
  <p:clrMapOvr>
    <a:masterClrMapping/>
  </p:clrMapOvr>
  <mc:AlternateContent xmlns:mc="http://schemas.openxmlformats.org/markup-compatibility/2006">
    <mc:Choice xmlns:p14="http://schemas.microsoft.com/office/powerpoint/2010/main" Requires="p14">
      <p:transition spd="slow" p14:dur="2000" advTm="1315"/>
    </mc:Choice>
    <mc:Fallback>
      <p:transition spd="slow" advTm="1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p:cNvSpPr/>
          <p:nvPr/>
        </p:nvSpPr>
        <p:spPr>
          <a:xfrm>
            <a:off x="0" y="116632"/>
            <a:ext cx="9144000" cy="6740307"/>
          </a:xfrm>
          <a:prstGeom prst="rect">
            <a:avLst/>
          </a:prstGeom>
        </p:spPr>
        <p:txBody>
          <a:bodyPr wrap="square">
            <a:spAutoFit/>
          </a:bodyPr>
          <a:lstStyle/>
          <a:p>
            <a:pPr lvl="1" algn="l" rtl="0">
              <a:lnSpc>
                <a:spcPct val="150000"/>
              </a:lnSpc>
            </a:pPr>
            <a:r>
              <a:rPr lang="en-US" sz="3200" dirty="0">
                <a:latin typeface="Arial" pitchFamily="34" charset="0"/>
                <a:cs typeface="Arial" pitchFamily="34" charset="0"/>
              </a:rPr>
              <a:t>Of the 3.1 million newborn deaths that occurred in 2010, a quarter to half of them occurred within the first 24 </a:t>
            </a:r>
            <a:r>
              <a:rPr lang="en-US" sz="3200" dirty="0" smtClean="0">
                <a:latin typeface="Arial" pitchFamily="34" charset="0"/>
                <a:cs typeface="Arial" pitchFamily="34" charset="0"/>
              </a:rPr>
              <a:t>hours</a:t>
            </a:r>
            <a:r>
              <a:rPr lang="en-US" sz="3200" dirty="0">
                <a:latin typeface="Arial" pitchFamily="34" charset="0"/>
                <a:cs typeface="Arial" pitchFamily="34" charset="0"/>
              </a:rPr>
              <a:t> after birth</a:t>
            </a:r>
            <a:endParaRPr lang="en-US" sz="3200" dirty="0" smtClean="0">
              <a:latin typeface="Arial" pitchFamily="34" charset="0"/>
              <a:cs typeface="Arial" pitchFamily="34" charset="0"/>
            </a:endParaRPr>
          </a:p>
          <a:p>
            <a:pPr lvl="1" algn="l" rtl="0">
              <a:lnSpc>
                <a:spcPct val="150000"/>
              </a:lnSpc>
            </a:pPr>
            <a:r>
              <a:rPr lang="en-US" sz="3200" dirty="0" smtClean="0">
                <a:latin typeface="Arial" pitchFamily="34" charset="0"/>
                <a:cs typeface="Arial" pitchFamily="34" charset="0"/>
              </a:rPr>
              <a:t>. Many of these deaths occurred in babies born too early and too small, babies with infections, or babies asphyxiated around the time of delivery. </a:t>
            </a:r>
            <a:r>
              <a:rPr lang="en-US" sz="3200" dirty="0" err="1" smtClean="0">
                <a:latin typeface="Arial" pitchFamily="34" charset="0"/>
                <a:cs typeface="Arial" pitchFamily="34" charset="0"/>
              </a:rPr>
              <a:t>Labour</a:t>
            </a:r>
            <a:r>
              <a:rPr lang="en-US" sz="3200" dirty="0" smtClean="0">
                <a:latin typeface="Arial" pitchFamily="34" charset="0"/>
                <a:cs typeface="Arial" pitchFamily="34" charset="0"/>
              </a:rPr>
              <a:t>, birth and the immediate postnatal period are the most critical for newborn and maternal survival</a:t>
            </a:r>
            <a:r>
              <a:rPr lang="en-US" sz="2800" dirty="0" smtClean="0">
                <a:latin typeface="Arial Black" pitchFamily="34" charset="0"/>
              </a:rPr>
              <a:t>.. </a:t>
            </a:r>
            <a:endParaRPr lang="en-US" sz="2800" dirty="0">
              <a:latin typeface="Arial Black" pitchFamily="34" charset="0"/>
            </a:endParaRPr>
          </a:p>
        </p:txBody>
      </p:sp>
      <p:pic>
        <p:nvPicPr>
          <p:cNvPr id="7" name="صو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49597630"/>
      </p:ext>
    </p:extLst>
  </p:cSld>
  <p:clrMapOvr>
    <a:masterClrMapping/>
  </p:clrMapOvr>
  <mc:AlternateContent xmlns:mc="http://schemas.openxmlformats.org/markup-compatibility/2006">
    <mc:Choice xmlns:p14="http://schemas.microsoft.com/office/powerpoint/2010/main" Requires="p14">
      <p:transition spd="slow" p14:dur="2000" advTm="39811"/>
    </mc:Choice>
    <mc:Fallback>
      <p:transition spd="slow" advTm="39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p:cNvSpPr/>
          <p:nvPr/>
        </p:nvSpPr>
        <p:spPr>
          <a:xfrm>
            <a:off x="24617" y="188640"/>
            <a:ext cx="9133594" cy="6740307"/>
          </a:xfrm>
          <a:prstGeom prst="rect">
            <a:avLst/>
          </a:prstGeom>
        </p:spPr>
        <p:txBody>
          <a:bodyPr wrap="square">
            <a:spAutoFit/>
          </a:bodyPr>
          <a:lstStyle/>
          <a:p>
            <a:pPr algn="l" rtl="0">
              <a:lnSpc>
                <a:spcPct val="150000"/>
              </a:lnSpc>
            </a:pPr>
            <a:r>
              <a:rPr lang="en-US" sz="3200" dirty="0">
                <a:latin typeface="Arial" pitchFamily="34" charset="0"/>
                <a:cs typeface="Arial" pitchFamily="34" charset="0"/>
              </a:rPr>
              <a:t>Care of all newborns includes immediate and thorough drying, skin to skin contact of the newborn with the mother, cord clamping and cutting after the first minutes after birth, early initiation of breastfeeding, and exclusive breastfeeding. Newborns who do not start breathing on their own by one minute after birth should receive positive pressure ventilation with room air by a self-inflating bag and mask. </a:t>
            </a:r>
          </a:p>
        </p:txBody>
      </p:sp>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52585259"/>
      </p:ext>
    </p:extLst>
  </p:cSld>
  <p:clrMapOvr>
    <a:masterClrMapping/>
  </p:clrMapOvr>
  <mc:AlternateContent xmlns:mc="http://schemas.openxmlformats.org/markup-compatibility/2006">
    <mc:Choice xmlns:p14="http://schemas.microsoft.com/office/powerpoint/2010/main" Requires="p14">
      <p:transition spd="slow" p14:dur="2000" advTm="56224"/>
    </mc:Choice>
    <mc:Fallback>
      <p:transition spd="slow" advTm="56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fontScale="90000"/>
          </a:bodyPr>
          <a:lstStyle/>
          <a:p>
            <a:pPr lvl="0"/>
            <a:r>
              <a:rPr lang="en-US" altLang="zh-CN" b="1" i="1" kern="0" dirty="0" smtClean="0">
                <a:solidFill>
                  <a:srgbClr val="FF3300"/>
                </a:solidFill>
                <a:latin typeface="Arial Black" pitchFamily="34" charset="0"/>
                <a:ea typeface="宋体" charset="-122"/>
                <a:cs typeface="Arial"/>
              </a:rPr>
              <a:t>Definition</a:t>
            </a:r>
            <a:r>
              <a:rPr lang="en-US" altLang="zh-CN" kern="0" dirty="0">
                <a:solidFill>
                  <a:srgbClr val="FF3300"/>
                </a:solidFill>
                <a:latin typeface="Arial Black" pitchFamily="34" charset="0"/>
                <a:ea typeface="宋体" charset="-122"/>
                <a:cs typeface="Arial"/>
              </a:rPr>
              <a:t/>
            </a:r>
            <a:br>
              <a:rPr lang="en-US" altLang="zh-CN" kern="0" dirty="0">
                <a:solidFill>
                  <a:srgbClr val="FF3300"/>
                </a:solidFill>
                <a:latin typeface="Arial Black" pitchFamily="34" charset="0"/>
                <a:ea typeface="宋体" charset="-122"/>
                <a:cs typeface="Arial"/>
              </a:rPr>
            </a:br>
            <a:r>
              <a:rPr lang="en-US" altLang="zh-CN" kern="0" dirty="0" smtClean="0">
                <a:solidFill>
                  <a:srgbClr val="FF3300"/>
                </a:solidFill>
                <a:latin typeface="Arial Black" pitchFamily="34" charset="0"/>
                <a:ea typeface="宋体" charset="-122"/>
                <a:cs typeface="Arial"/>
              </a:rPr>
              <a:t>immediate new born care</a:t>
            </a:r>
            <a:endParaRPr lang="en-US" dirty="0">
              <a:latin typeface="Arial Black" pitchFamily="34" charset="0"/>
            </a:endParaRPr>
          </a:p>
        </p:txBody>
      </p:sp>
      <p:sp>
        <p:nvSpPr>
          <p:cNvPr id="3" name="عنصر نائب للمحتوى 2"/>
          <p:cNvSpPr>
            <a:spLocks noGrp="1"/>
          </p:cNvSpPr>
          <p:nvPr>
            <p:ph idx="1"/>
          </p:nvPr>
        </p:nvSpPr>
        <p:spPr>
          <a:xfrm>
            <a:off x="0" y="1988840"/>
            <a:ext cx="9036496" cy="4191744"/>
          </a:xfrm>
        </p:spPr>
        <p:txBody>
          <a:bodyPr/>
          <a:lstStyle/>
          <a:p>
            <a:pPr lvl="0" algn="l" fontAlgn="base">
              <a:spcAft>
                <a:spcPct val="0"/>
              </a:spcAft>
              <a:buNone/>
            </a:pPr>
            <a:endParaRPr lang="en-US" altLang="zh-CN" kern="0" dirty="0" smtClean="0">
              <a:solidFill>
                <a:srgbClr val="000000"/>
              </a:solidFill>
              <a:latin typeface="Georgia" pitchFamily="18" charset="0"/>
              <a:ea typeface="宋体" charset="-122"/>
              <a:cs typeface="Arial"/>
            </a:endParaRPr>
          </a:p>
          <a:p>
            <a:pPr lvl="0" algn="l" fontAlgn="base">
              <a:spcAft>
                <a:spcPct val="0"/>
              </a:spcAft>
              <a:buNone/>
            </a:pPr>
            <a:r>
              <a:rPr lang="en-US" altLang="zh-CN" sz="2800" kern="0" dirty="0" smtClean="0">
                <a:solidFill>
                  <a:srgbClr val="000000"/>
                </a:solidFill>
                <a:latin typeface="Arial" pitchFamily="34" charset="0"/>
                <a:ea typeface="宋体" charset="-122"/>
                <a:cs typeface="Arial" pitchFamily="34" charset="0"/>
              </a:rPr>
              <a:t>Care </a:t>
            </a:r>
            <a:r>
              <a:rPr lang="en-US" altLang="zh-CN" sz="2800" kern="0" dirty="0">
                <a:solidFill>
                  <a:srgbClr val="000000"/>
                </a:solidFill>
                <a:latin typeface="Arial" pitchFamily="34" charset="0"/>
                <a:ea typeface="宋体" charset="-122"/>
                <a:cs typeface="Arial" pitchFamily="34" charset="0"/>
              </a:rPr>
              <a:t>of </a:t>
            </a:r>
            <a:r>
              <a:rPr lang="en-US" altLang="zh-CN" sz="2800" kern="0" dirty="0" smtClean="0">
                <a:solidFill>
                  <a:srgbClr val="000000"/>
                </a:solidFill>
                <a:latin typeface="Arial" pitchFamily="34" charset="0"/>
                <a:ea typeface="宋体" charset="-122"/>
                <a:cs typeface="Arial" pitchFamily="34" charset="0"/>
              </a:rPr>
              <a:t>newborn  immediately </a:t>
            </a:r>
            <a:r>
              <a:rPr lang="en-US" altLang="zh-CN" sz="2800" kern="0" dirty="0">
                <a:solidFill>
                  <a:srgbClr val="000000"/>
                </a:solidFill>
                <a:latin typeface="Arial" pitchFamily="34" charset="0"/>
                <a:ea typeface="宋体" charset="-122"/>
                <a:cs typeface="Arial" pitchFamily="34" charset="0"/>
              </a:rPr>
              <a:t>following </a:t>
            </a:r>
            <a:r>
              <a:rPr lang="en-US" altLang="zh-CN" sz="2800" kern="0" dirty="0" smtClean="0">
                <a:solidFill>
                  <a:srgbClr val="000000"/>
                </a:solidFill>
                <a:latin typeface="Arial" pitchFamily="34" charset="0"/>
                <a:ea typeface="宋体" charset="-122"/>
                <a:cs typeface="Arial" pitchFamily="34" charset="0"/>
              </a:rPr>
              <a:t>birth.</a:t>
            </a:r>
            <a:endParaRPr lang="en-US" altLang="zh-CN" sz="2800" kern="0" dirty="0">
              <a:solidFill>
                <a:srgbClr val="000000"/>
              </a:solidFill>
              <a:latin typeface="Arial" pitchFamily="34" charset="0"/>
              <a:ea typeface="宋体" charset="-122"/>
              <a:cs typeface="Arial" pitchFamily="34" charset="0"/>
            </a:endParaRPr>
          </a:p>
          <a:p>
            <a:pPr lvl="0" algn="l" fontAlgn="base">
              <a:spcAft>
                <a:spcPct val="0"/>
              </a:spcAft>
              <a:buNone/>
            </a:pPr>
            <a:endParaRPr lang="en-US" kern="0" dirty="0">
              <a:solidFill>
                <a:srgbClr val="000000"/>
              </a:solidFill>
              <a:latin typeface="Georgia" pitchFamily="18" charset="0"/>
              <a:cs typeface="Arial"/>
            </a:endParaRPr>
          </a:p>
          <a:p>
            <a:endParaRPr lang="en-US" dirty="0"/>
          </a:p>
        </p:txBody>
      </p:sp>
      <p:pic>
        <p:nvPicPr>
          <p:cNvPr id="4" name="Picture 7" descr="bab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24944"/>
            <a:ext cx="9144000" cy="3933056"/>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27553719"/>
      </p:ext>
    </p:extLst>
  </p:cSld>
  <p:clrMapOvr>
    <a:masterClrMapping/>
  </p:clrMapOvr>
  <mc:AlternateContent xmlns:mc="http://schemas.openxmlformats.org/markup-compatibility/2006">
    <mc:Choice xmlns:p14="http://schemas.microsoft.com/office/powerpoint/2010/main" Requires="p14">
      <p:transition spd="slow" p14:dur="2000" advTm="41601"/>
    </mc:Choice>
    <mc:Fallback>
      <p:transition spd="slow" advTm="41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Autofit/>
          </a:bodyPr>
          <a:lstStyle/>
          <a:p>
            <a:r>
              <a:rPr lang="en-US" sz="3600" dirty="0">
                <a:latin typeface="Arial Black" pitchFamily="34" charset="0"/>
              </a:rPr>
              <a:t>• </a:t>
            </a:r>
            <a:r>
              <a:rPr lang="en-US" sz="3600" b="1" dirty="0">
                <a:latin typeface="Arial Black" pitchFamily="34" charset="0"/>
              </a:rPr>
              <a:t>Definition of </a:t>
            </a:r>
            <a:r>
              <a:rPr lang="en-US" sz="3600" dirty="0">
                <a:latin typeface="Arial Black" pitchFamily="34" charset="0"/>
              </a:rPr>
              <a:t>neonatal period</a:t>
            </a:r>
            <a:r>
              <a:rPr lang="en-US" sz="3600" b="1" dirty="0">
                <a:latin typeface="Arial Black" pitchFamily="34" charset="0"/>
              </a:rPr>
              <a:t>:</a:t>
            </a:r>
            <a:r>
              <a:rPr lang="en-US" sz="3600" dirty="0">
                <a:latin typeface="Arial Black" pitchFamily="34" charset="0"/>
              </a:rPr>
              <a:t> </a:t>
            </a:r>
            <a:br>
              <a:rPr lang="en-US" sz="3600" dirty="0">
                <a:latin typeface="Arial Black" pitchFamily="34" charset="0"/>
              </a:rPr>
            </a:br>
            <a:endParaRPr lang="en-US" sz="3600" dirty="0"/>
          </a:p>
        </p:txBody>
      </p:sp>
      <p:sp>
        <p:nvSpPr>
          <p:cNvPr id="3" name="عنصر نائب للمحتوى 2"/>
          <p:cNvSpPr>
            <a:spLocks noGrp="1"/>
          </p:cNvSpPr>
          <p:nvPr>
            <p:ph idx="1"/>
          </p:nvPr>
        </p:nvSpPr>
        <p:spPr/>
        <p:txBody>
          <a:bodyPr/>
          <a:lstStyle/>
          <a:p>
            <a:pPr algn="l" rtl="0"/>
            <a:r>
              <a:rPr lang="en-US" sz="3200" dirty="0">
                <a:latin typeface="Arial" pitchFamily="34" charset="0"/>
                <a:cs typeface="Arial" pitchFamily="34" charset="0"/>
              </a:rPr>
              <a:t>The time from birth though the twenty eight day of life.  </a:t>
            </a:r>
          </a:p>
          <a:p>
            <a:pPr algn="l" rtl="0"/>
            <a:r>
              <a:rPr lang="en-US" sz="3200" dirty="0">
                <a:latin typeface="Arial" pitchFamily="34" charset="0"/>
                <a:cs typeface="Arial" pitchFamily="34" charset="0"/>
              </a:rPr>
              <a:t>During this time the neonate must make many adjustments to extra uterine life</a:t>
            </a:r>
          </a:p>
          <a:p>
            <a:pPr algn="l" rtl="0"/>
            <a:endParaRPr lang="en-US" dirty="0"/>
          </a:p>
        </p:txBody>
      </p:sp>
      <p:pic>
        <p:nvPicPr>
          <p:cNvPr id="4" name="Picture 7" descr="newborn-bab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4005064"/>
            <a:ext cx="6372200" cy="2852935"/>
          </a:xfrm>
          <a:prstGeom prst="rect">
            <a:avLst/>
          </a:prstGeom>
          <a:noFill/>
          <a:extLst>
            <a:ext uri="{909E8E84-426E-40DD-AFC4-6F175D3DCCD1}">
              <a14:hiddenFill xmlns:a14="http://schemas.microsoft.com/office/drawing/2010/main">
                <a:solidFill>
                  <a:srgbClr val="FFFFFF"/>
                </a:solidFill>
              </a14:hiddenFill>
            </a:ext>
          </a:extLst>
        </p:spPr>
      </p:pic>
      <p:pic>
        <p:nvPicPr>
          <p:cNvPr id="8" name="صو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42523973"/>
      </p:ext>
    </p:extLst>
  </p:cSld>
  <p:clrMapOvr>
    <a:masterClrMapping/>
  </p:clrMapOvr>
  <mc:AlternateContent xmlns:mc="http://schemas.openxmlformats.org/markup-compatibility/2006">
    <mc:Choice xmlns:p14="http://schemas.microsoft.com/office/powerpoint/2010/main" Requires="p14">
      <p:transition spd="slow" p14:dur="2000" advTm="35075"/>
    </mc:Choice>
    <mc:Fallback>
      <p:transition spd="slow" advTm="35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تدفق">
  <a:themeElements>
    <a:clrScheme name="تدفق">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تدفق">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تدفق">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272</TotalTime>
  <Words>1525</Words>
  <Application>Microsoft Office PowerPoint</Application>
  <PresentationFormat>عرض على الشاشة (3:4)‏</PresentationFormat>
  <Paragraphs>160</Paragraphs>
  <Slides>36</Slides>
  <Notes>2</Notes>
  <HiddenSlides>0</HiddenSlides>
  <MMClips>37</MMClips>
  <ScaleCrop>false</ScaleCrop>
  <HeadingPairs>
    <vt:vector size="4" baseType="variant">
      <vt:variant>
        <vt:lpstr>نسق</vt:lpstr>
      </vt:variant>
      <vt:variant>
        <vt:i4>1</vt:i4>
      </vt:variant>
      <vt:variant>
        <vt:lpstr>عناوين الشرائح</vt:lpstr>
      </vt:variant>
      <vt:variant>
        <vt:i4>36</vt:i4>
      </vt:variant>
    </vt:vector>
  </HeadingPairs>
  <TitlesOfParts>
    <vt:vector size="37" baseType="lpstr">
      <vt:lpstr>تدفق</vt:lpstr>
      <vt:lpstr>Immediate Care of the Newborn Baby</vt:lpstr>
      <vt:lpstr>Out lines: </vt:lpstr>
      <vt:lpstr>outlines</vt:lpstr>
      <vt:lpstr>Objectives </vt:lpstr>
      <vt:lpstr>introduction</vt:lpstr>
      <vt:lpstr>عرض تقديمي في PowerPoint</vt:lpstr>
      <vt:lpstr>عرض تقديمي في PowerPoint</vt:lpstr>
      <vt:lpstr>Definition immediate new born care</vt:lpstr>
      <vt:lpstr>• Definition of neonatal period:  </vt:lpstr>
      <vt:lpstr>عرض تقديمي في PowerPoint</vt:lpstr>
      <vt:lpstr>Principles of immediate care of newborn </vt:lpstr>
      <vt:lpstr>Equipment </vt:lpstr>
      <vt:lpstr>عرض تقديمي في PowerPoint</vt:lpstr>
      <vt:lpstr>Suction the Airway </vt:lpstr>
      <vt:lpstr>عرض تقديمي في PowerPoint</vt:lpstr>
      <vt:lpstr>عرض تقديمي في PowerPoint</vt:lpstr>
      <vt:lpstr>عرض تقديمي في PowerPoint</vt:lpstr>
      <vt:lpstr>-Replace the Wet Towels </vt:lpstr>
      <vt:lpstr>-Keep the Baby Warm</vt:lpstr>
      <vt:lpstr>Causes and prevention of heat loss in delivery room </vt:lpstr>
      <vt:lpstr>عرض تقديمي في PowerPoint</vt:lpstr>
      <vt:lpstr>عرض تقديمي في PowerPoint</vt:lpstr>
      <vt:lpstr>3-Assessment of baby's condition using Apgar score : </vt:lpstr>
      <vt:lpstr>Apgar score </vt:lpstr>
      <vt:lpstr>4-Care of the cord </vt:lpstr>
      <vt:lpstr>  5-Eye Prophylaxis </vt:lpstr>
      <vt:lpstr>عرض تقديمي في PowerPoint</vt:lpstr>
      <vt:lpstr>   6-Vitamin K </vt:lpstr>
      <vt:lpstr>عرض تقديمي في PowerPoint</vt:lpstr>
      <vt:lpstr>  7-Identification  </vt:lpstr>
      <vt:lpstr>عرض تقديمي في PowerPoint</vt:lpstr>
      <vt:lpstr>عرض تقديمي في PowerPoint</vt:lpstr>
      <vt:lpstr>عرض تقديمي في PowerPoint</vt:lpstr>
      <vt:lpstr>عرض تقديمي في PowerPoint</vt:lpstr>
      <vt:lpstr>Immediate Care of the Newborn Baby vedio</vt:lpstr>
      <vt:lpstr>عرض تقديمي في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Immediate Care of the Newborn Baby</dc:title>
  <dc:creator>sanaa ali</dc:creator>
  <cp:lastModifiedBy>sanaa ali</cp:lastModifiedBy>
  <cp:revision>29</cp:revision>
  <dcterms:created xsi:type="dcterms:W3CDTF">2020-02-21T17:43:07Z</dcterms:created>
  <dcterms:modified xsi:type="dcterms:W3CDTF">2020-03-27T20:33:47Z</dcterms:modified>
</cp:coreProperties>
</file>