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notesMasterIdLst>
    <p:notesMasterId r:id="rId21"/>
  </p:notesMasterIdLst>
  <p:sldIdLst>
    <p:sldId id="281" r:id="rId2"/>
    <p:sldId id="258" r:id="rId3"/>
    <p:sldId id="259" r:id="rId4"/>
    <p:sldId id="260" r:id="rId5"/>
    <p:sldId id="261" r:id="rId6"/>
    <p:sldId id="287" r:id="rId7"/>
    <p:sldId id="288" r:id="rId8"/>
    <p:sldId id="263" r:id="rId9"/>
    <p:sldId id="278" r:id="rId10"/>
    <p:sldId id="264" r:id="rId11"/>
    <p:sldId id="282" r:id="rId12"/>
    <p:sldId id="265" r:id="rId13"/>
    <p:sldId id="286" r:id="rId14"/>
    <p:sldId id="266" r:id="rId15"/>
    <p:sldId id="284" r:id="rId16"/>
    <p:sldId id="285" r:id="rId17"/>
    <p:sldId id="267" r:id="rId18"/>
    <p:sldId id="268" r:id="rId19"/>
    <p:sldId id="275" r:id="rId2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300"/>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91164CA-BE5F-4A45-B6E7-0378AA7F29CA}" type="datetimeFigureOut">
              <a:rPr lang="ar-EG" smtClean="0"/>
              <a:t>01/08/1441</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8A5FB965-3911-411B-B5DB-98A7FDCC5EAA}" type="slidenum">
              <a:rPr lang="ar-EG" smtClean="0"/>
              <a:t>‹#›</a:t>
            </a:fld>
            <a:endParaRPr lang="ar-EG"/>
          </a:p>
        </p:txBody>
      </p:sp>
    </p:spTree>
    <p:extLst>
      <p:ext uri="{BB962C8B-B14F-4D97-AF65-F5344CB8AC3E}">
        <p14:creationId xmlns:p14="http://schemas.microsoft.com/office/powerpoint/2010/main" val="56943842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8A5FB965-3911-411B-B5DB-98A7FDCC5EAA}" type="slidenum">
              <a:rPr lang="ar-EG" smtClean="0"/>
              <a:t>2</a:t>
            </a:fld>
            <a:endParaRPr lang="ar-EG"/>
          </a:p>
        </p:txBody>
      </p:sp>
    </p:spTree>
    <p:extLst>
      <p:ext uri="{BB962C8B-B14F-4D97-AF65-F5344CB8AC3E}">
        <p14:creationId xmlns:p14="http://schemas.microsoft.com/office/powerpoint/2010/main" val="2967465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3865D73-972B-44DC-8A11-EE177B288C06}" type="datetimeFigureOut">
              <a:rPr lang="ar-EG" smtClean="0"/>
              <a:t>01/08/1441</a:t>
            </a:fld>
            <a:endParaRPr lang="ar-EG"/>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ar-EG"/>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0355E1C-EECA-4F6A-94DA-6C95DEABD5E2}" type="slidenum">
              <a:rPr lang="ar-EG" smtClean="0"/>
              <a:t>‹#›</a:t>
            </a:fld>
            <a:endParaRPr lang="ar-EG"/>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65D73-972B-44DC-8A11-EE177B288C06}"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65D73-972B-44DC-8A11-EE177B288C06}"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865D73-972B-44DC-8A11-EE177B288C06}"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865D73-972B-44DC-8A11-EE177B288C06}" type="datetimeFigureOut">
              <a:rPr lang="ar-EG" smtClean="0"/>
              <a:t>01/08/1441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3865D73-972B-44DC-8A11-EE177B288C06}" type="datetimeFigureOut">
              <a:rPr lang="ar-EG" smtClean="0"/>
              <a:t>01/08/1441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0355E1C-EECA-4F6A-94DA-6C95DEABD5E2}" type="slidenum">
              <a:rPr lang="ar-EG" smtClean="0"/>
              <a:t>‹#›</a:t>
            </a:fld>
            <a:endParaRPr lang="ar-EG"/>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865D73-972B-44DC-8A11-EE177B288C06}" type="datetimeFigureOut">
              <a:rPr lang="ar-EG" smtClean="0"/>
              <a:t>01/08/1441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865D73-972B-44DC-8A11-EE177B288C06}" type="datetimeFigureOut">
              <a:rPr lang="ar-EG" smtClean="0"/>
              <a:t>01/08/1441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865D73-972B-44DC-8A11-EE177B288C06}" type="datetimeFigureOut">
              <a:rPr lang="ar-EG" smtClean="0"/>
              <a:t>01/08/1441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3865D73-972B-44DC-8A11-EE177B288C06}" type="datetimeFigureOut">
              <a:rPr lang="ar-EG" smtClean="0"/>
              <a:t>01/08/1441</a:t>
            </a:fld>
            <a:endParaRPr lang="ar-EG"/>
          </a:p>
        </p:txBody>
      </p:sp>
      <p:sp>
        <p:nvSpPr>
          <p:cNvPr id="7" name="Slide Number Placeholder 6"/>
          <p:cNvSpPr>
            <a:spLocks noGrp="1"/>
          </p:cNvSpPr>
          <p:nvPr>
            <p:ph type="sldNum" sz="quarter" idx="12"/>
          </p:nvPr>
        </p:nvSpPr>
        <p:spPr/>
        <p:txBody>
          <a:bodyPr/>
          <a:lstStyle/>
          <a:p>
            <a:fld id="{70355E1C-EECA-4F6A-94DA-6C95DEABD5E2}" type="slidenum">
              <a:rPr lang="ar-EG" smtClean="0"/>
              <a:t>‹#›</a:t>
            </a:fld>
            <a:endParaRPr lang="ar-EG"/>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EG"/>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865D73-972B-44DC-8A11-EE177B288C06}" type="datetimeFigureOut">
              <a:rPr lang="ar-EG" smtClean="0"/>
              <a:t>01/08/1441</a:t>
            </a:fld>
            <a:endParaRPr lang="ar-EG"/>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ar-EG"/>
          </a:p>
        </p:txBody>
      </p:sp>
      <p:sp>
        <p:nvSpPr>
          <p:cNvPr id="7" name="Slide Number Placeholder 6"/>
          <p:cNvSpPr>
            <a:spLocks noGrp="1"/>
          </p:cNvSpPr>
          <p:nvPr>
            <p:ph type="sldNum" sz="quarter" idx="12"/>
          </p:nvPr>
        </p:nvSpPr>
        <p:spPr/>
        <p:txBody>
          <a:bodyPr/>
          <a:lstStyle/>
          <a:p>
            <a:fld id="{70355E1C-EECA-4F6A-94DA-6C95DEABD5E2}" type="slidenum">
              <a:rPr lang="ar-EG" smtClean="0"/>
              <a:t>‹#›</a:t>
            </a:fld>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3865D73-972B-44DC-8A11-EE177B288C06}" type="datetimeFigureOut">
              <a:rPr lang="ar-EG" smtClean="0"/>
              <a:t>01/08/1441</a:t>
            </a:fld>
            <a:endParaRPr lang="ar-EG"/>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ar-EG"/>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0355E1C-EECA-4F6A-94DA-6C95DEABD5E2}" type="slidenum">
              <a:rPr lang="ar-EG" smtClean="0"/>
              <a:t>‹#›</a:t>
            </a:fld>
            <a:endParaRPr lang="ar-EG"/>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av"/><Relationship Id="rId1" Type="http://schemas.microsoft.com/office/2007/relationships/media" Target="../media/media15.wav"/><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av"/><Relationship Id="rId1" Type="http://schemas.microsoft.com/office/2007/relationships/media" Target="../media/media16.wav"/><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av"/><Relationship Id="rId1" Type="http://schemas.microsoft.com/office/2007/relationships/media" Target="../media/media17.wav"/><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av"/><Relationship Id="rId1" Type="http://schemas.microsoft.com/office/2007/relationships/media" Target="../media/media18.wav"/><Relationship Id="rId5" Type="http://schemas.openxmlformats.org/officeDocument/2006/relationships/image" Target="../media/image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4716016" y="3573016"/>
            <a:ext cx="3313355" cy="1702160"/>
          </a:xfrm>
        </p:spPr>
        <p:txBody>
          <a:bodyPr>
            <a:normAutofit fontScale="90000"/>
          </a:bodyPr>
          <a:lstStyle/>
          <a:p>
            <a:pPr lvl="0" algn="ctr">
              <a:spcBef>
                <a:spcPct val="20000"/>
              </a:spcBef>
              <a:spcAft>
                <a:spcPts val="600"/>
              </a:spcAft>
            </a:pPr>
            <a:r>
              <a:rPr lang="en-US" sz="6000" b="1" dirty="0" smtClean="0">
                <a:ln w="11430"/>
                <a:solidFill>
                  <a:srgbClr val="FF0000"/>
                </a:solidFill>
                <a:effectLst>
                  <a:outerShdw blurRad="50800" dist="39000" dir="5460000" algn="tl">
                    <a:srgbClr val="000000">
                      <a:alpha val="38000"/>
                    </a:srgbClr>
                  </a:outerShdw>
                </a:effectLst>
                <a:latin typeface="Arial Narrow"/>
                <a:ea typeface="+mn-ea"/>
                <a:cs typeface="+mn-cs"/>
              </a:rPr>
              <a:t>second </a:t>
            </a:r>
            <a:r>
              <a:rPr lang="en-US" sz="6000" b="1" dirty="0">
                <a:ln w="11430"/>
                <a:solidFill>
                  <a:srgbClr val="FF0000"/>
                </a:solidFill>
                <a:effectLst>
                  <a:outerShdw blurRad="50800" dist="39000" dir="5460000" algn="tl">
                    <a:srgbClr val="000000">
                      <a:alpha val="38000"/>
                    </a:srgbClr>
                  </a:outerShdw>
                </a:effectLst>
                <a:latin typeface="Arial Narrow"/>
                <a:ea typeface="+mn-ea"/>
                <a:cs typeface="+mn-cs"/>
              </a:rPr>
              <a:t>year</a:t>
            </a:r>
            <a:br>
              <a:rPr lang="en-US" sz="6000" b="1" dirty="0">
                <a:ln w="11430"/>
                <a:solidFill>
                  <a:srgbClr val="FF0000"/>
                </a:solidFill>
                <a:effectLst>
                  <a:outerShdw blurRad="50800" dist="39000" dir="5460000" algn="tl">
                    <a:srgbClr val="000000">
                      <a:alpha val="38000"/>
                    </a:srgbClr>
                  </a:outerShdw>
                </a:effectLst>
                <a:latin typeface="Arial Narrow"/>
                <a:ea typeface="+mn-ea"/>
                <a:cs typeface="+mn-cs"/>
              </a:rPr>
            </a:br>
            <a:r>
              <a:rPr lang="en-US" sz="6000" b="1" dirty="0" smtClean="0">
                <a:ln w="11430"/>
                <a:solidFill>
                  <a:srgbClr val="FF0000"/>
                </a:solidFill>
                <a:effectLst>
                  <a:outerShdw blurRad="50800" dist="39000" dir="5460000" algn="tl">
                    <a:srgbClr val="000000">
                      <a:alpha val="38000"/>
                    </a:srgbClr>
                  </a:outerShdw>
                </a:effectLst>
                <a:latin typeface="Arial Narrow"/>
                <a:ea typeface="+mn-ea"/>
                <a:cs typeface="+mn-cs"/>
              </a:rPr>
              <a:t/>
            </a:r>
            <a:br>
              <a:rPr lang="en-US" sz="6000" b="1" dirty="0" smtClean="0">
                <a:ln w="11430"/>
                <a:solidFill>
                  <a:srgbClr val="FF0000"/>
                </a:solidFill>
                <a:effectLst>
                  <a:outerShdw blurRad="50800" dist="39000" dir="5460000" algn="tl">
                    <a:srgbClr val="000000">
                      <a:alpha val="38000"/>
                    </a:srgbClr>
                  </a:outerShdw>
                </a:effectLst>
                <a:latin typeface="Arial Narrow"/>
                <a:ea typeface="+mn-ea"/>
                <a:cs typeface="+mn-cs"/>
              </a:rPr>
            </a:br>
            <a:r>
              <a:rPr lang="en-US" sz="5200" b="1" dirty="0" smtClean="0">
                <a:ln w="11430"/>
                <a:solidFill>
                  <a:srgbClr val="FF0000"/>
                </a:solidFill>
                <a:effectLst>
                  <a:outerShdw blurRad="50800" dist="39000" dir="5460000" algn="tl">
                    <a:srgbClr val="000000">
                      <a:alpha val="38000"/>
                    </a:srgbClr>
                  </a:outerShdw>
                </a:effectLst>
                <a:latin typeface="Arial Narrow"/>
                <a:ea typeface="+mn-ea"/>
                <a:cs typeface="+mn-cs"/>
              </a:rPr>
              <a:t>Adult </a:t>
            </a:r>
            <a:r>
              <a:rPr lang="en-US" sz="5200" b="1" dirty="0">
                <a:ln w="11430"/>
                <a:solidFill>
                  <a:srgbClr val="FF0000"/>
                </a:solidFill>
                <a:effectLst>
                  <a:outerShdw blurRad="50800" dist="39000" dir="5460000" algn="tl">
                    <a:srgbClr val="000000">
                      <a:alpha val="38000"/>
                    </a:srgbClr>
                  </a:outerShdw>
                </a:effectLst>
                <a:latin typeface="Arial Narrow"/>
                <a:ea typeface="+mn-ea"/>
                <a:cs typeface="+mn-cs"/>
              </a:rPr>
              <a:t>Nursing Department</a:t>
            </a:r>
            <a:r>
              <a:rPr lang="ar-EG" sz="5200" b="1" dirty="0">
                <a:ln w="11430"/>
                <a:solidFill>
                  <a:srgbClr val="FF0000"/>
                </a:solidFill>
                <a:effectLst>
                  <a:outerShdw blurRad="50800" dist="39000" dir="5460000" algn="tl">
                    <a:srgbClr val="000000">
                      <a:alpha val="38000"/>
                    </a:srgbClr>
                  </a:outerShdw>
                </a:effectLst>
                <a:latin typeface="Arial Narrow"/>
                <a:ea typeface="+mn-ea"/>
                <a:cs typeface="Arial"/>
              </a:rPr>
              <a:t/>
            </a:r>
            <a:br>
              <a:rPr lang="ar-EG" sz="5200" b="1" dirty="0">
                <a:ln w="11430"/>
                <a:solidFill>
                  <a:srgbClr val="FF0000"/>
                </a:solidFill>
                <a:effectLst>
                  <a:outerShdw blurRad="50800" dist="39000" dir="5460000" algn="tl">
                    <a:srgbClr val="000000">
                      <a:alpha val="38000"/>
                    </a:srgbClr>
                  </a:outerShdw>
                </a:effectLst>
                <a:latin typeface="Arial Narrow"/>
                <a:ea typeface="+mn-ea"/>
                <a:cs typeface="Arial"/>
              </a:rPr>
            </a:br>
            <a:endParaRPr lang="ar-EG"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9510" y="332656"/>
            <a:ext cx="781050"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332656"/>
            <a:ext cx="963613"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ستطيل 3"/>
          <p:cNvSpPr/>
          <p:nvPr/>
        </p:nvSpPr>
        <p:spPr>
          <a:xfrm>
            <a:off x="635887" y="1988840"/>
            <a:ext cx="3330143" cy="2090316"/>
          </a:xfrm>
          <a:prstGeom prst="rect">
            <a:avLst/>
          </a:prstGeom>
        </p:spPr>
        <p:txBody>
          <a:bodyPr wrap="none">
            <a:spAutoFit/>
          </a:bodyPr>
          <a:lstStyle/>
          <a:p>
            <a:pPr marL="457200" algn="ctr" rtl="0">
              <a:lnSpc>
                <a:spcPct val="150000"/>
              </a:lnSpc>
              <a:spcAft>
                <a:spcPts val="1000"/>
              </a:spcAft>
              <a:tabLst>
                <a:tab pos="180340" algn="l"/>
              </a:tabLst>
            </a:pPr>
            <a:r>
              <a:rPr lang="en-US" sz="3300" b="1" dirty="0">
                <a:solidFill>
                  <a:srgbClr val="242852"/>
                </a:solidFill>
                <a:latin typeface="Times New Roman"/>
                <a:ea typeface="Calibri"/>
                <a:cs typeface="Arial"/>
              </a:rPr>
              <a:t>Hydrotherapy </a:t>
            </a:r>
            <a:endParaRPr lang="en-US" sz="3300" b="1" dirty="0" smtClean="0">
              <a:solidFill>
                <a:srgbClr val="242852"/>
              </a:solidFill>
              <a:latin typeface="Times New Roman"/>
              <a:ea typeface="Calibri"/>
              <a:cs typeface="Arial"/>
            </a:endParaRPr>
          </a:p>
          <a:p>
            <a:pPr marL="457200" algn="ctr" rtl="0">
              <a:lnSpc>
                <a:spcPct val="150000"/>
              </a:lnSpc>
              <a:spcAft>
                <a:spcPts val="1000"/>
              </a:spcAft>
              <a:tabLst>
                <a:tab pos="180340" algn="l"/>
              </a:tabLst>
            </a:pPr>
            <a:r>
              <a:rPr lang="ar-EG" sz="4800" b="1" u="sng" dirty="0" smtClean="0">
                <a:latin typeface="Arabic Typesetting" pitchFamily="66" charset="-78"/>
                <a:ea typeface="DFKai-SB" pitchFamily="65" charset="-120"/>
                <a:cs typeface="Arabic Typesetting" pitchFamily="66" charset="-78"/>
              </a:rPr>
              <a:t>م/مروة حمدي احمد</a:t>
            </a:r>
            <a:endParaRPr lang="en-US" sz="4400" b="1" u="sng" dirty="0">
              <a:latin typeface="Arabic Typesetting" pitchFamily="66" charset="-78"/>
              <a:ea typeface="DFKai-SB" pitchFamily="65" charset="-120"/>
              <a:cs typeface="Arabic Typesetting" pitchFamily="66" charset="-78"/>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6416" y="6248400"/>
            <a:ext cx="609600" cy="609600"/>
          </a:xfrm>
          <a:prstGeom prst="rect">
            <a:avLst/>
          </a:prstGeom>
        </p:spPr>
      </p:pic>
    </p:spTree>
    <p:extLst>
      <p:ext uri="{BB962C8B-B14F-4D97-AF65-F5344CB8AC3E}">
        <p14:creationId xmlns:p14="http://schemas.microsoft.com/office/powerpoint/2010/main" val="3384068246"/>
      </p:ext>
    </p:extLst>
  </p:cSld>
  <p:clrMapOvr>
    <a:masterClrMapping/>
  </p:clrMapOvr>
  <mc:AlternateContent xmlns:mc="http://schemas.openxmlformats.org/markup-compatibility/2006" xmlns:p14="http://schemas.microsoft.com/office/powerpoint/2010/main">
    <mc:Choice Requires="p14">
      <p:transition spd="slow" p14:dur="2000" advTm="10591"/>
    </mc:Choice>
    <mc:Fallback xmlns="">
      <p:transition spd="slow" advTm="1059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85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632848" cy="5400600"/>
          </a:xfrm>
        </p:spPr>
        <p:txBody>
          <a:bodyPr>
            <a:normAutofit fontScale="85000" lnSpcReduction="20000"/>
          </a:bodyPr>
          <a:lstStyle/>
          <a:p>
            <a:pPr algn="just" rtl="0">
              <a:lnSpc>
                <a:spcPct val="115000"/>
              </a:lnSpc>
              <a:spcAft>
                <a:spcPts val="1000"/>
              </a:spcAft>
            </a:pPr>
            <a:r>
              <a:rPr lang="en-US" sz="3200" b="1" dirty="0">
                <a:latin typeface="Times New Roman"/>
                <a:ea typeface="Calibri"/>
                <a:cs typeface="Arial"/>
              </a:rPr>
              <a:t>Step 9: </a:t>
            </a:r>
            <a:r>
              <a:rPr lang="en-US" sz="3200" dirty="0">
                <a:latin typeface="Times New Roman"/>
                <a:ea typeface="Calibri"/>
                <a:cs typeface="Arial"/>
              </a:rPr>
              <a:t>Apply face mask, overhead, </a:t>
            </a:r>
            <a:r>
              <a:rPr lang="en-US" sz="3200" dirty="0" smtClean="0">
                <a:latin typeface="Times New Roman"/>
                <a:ea typeface="Calibri"/>
                <a:cs typeface="Arial"/>
              </a:rPr>
              <a:t>and </a:t>
            </a:r>
            <a:r>
              <a:rPr lang="en-US" sz="3200" dirty="0">
                <a:latin typeface="Times New Roman"/>
                <a:ea typeface="Calibri"/>
                <a:cs typeface="Arial"/>
              </a:rPr>
              <a:t>wash hands.</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To reduce transmission of microorganisms.</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10: </a:t>
            </a:r>
            <a:r>
              <a:rPr lang="en-US" sz="3200" dirty="0">
                <a:latin typeface="Times New Roman"/>
                <a:ea typeface="Calibri"/>
                <a:cs typeface="Arial"/>
              </a:rPr>
              <a:t>Assist patient to comfort position.</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Provide for comfort.</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11: </a:t>
            </a:r>
            <a:r>
              <a:rPr lang="en-US" sz="3200" dirty="0">
                <a:latin typeface="Times New Roman"/>
                <a:ea typeface="Calibri"/>
                <a:cs typeface="Arial"/>
              </a:rPr>
              <a:t>Place opened cuffed disposal plastic bag near working area.</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Place soiled dressing without contaminating outside surfaces of bag.</a:t>
            </a:r>
            <a:endParaRPr lang="en-US" sz="3200" dirty="0">
              <a:latin typeface="Calibri"/>
              <a:ea typeface="Calibri"/>
              <a:cs typeface="Arial"/>
            </a:endParaRPr>
          </a:p>
          <a:p>
            <a:pPr algn="l" rtl="0">
              <a:lnSpc>
                <a:spcPct val="200000"/>
              </a:lnSpc>
            </a:pPr>
            <a:endParaRPr lang="en-US" sz="3200" dirty="0">
              <a:latin typeface="Times New Roman" pitchFamily="18" charset="0"/>
              <a:cs typeface="Times New Roman" pitchFamily="18" charset="0"/>
            </a:endParaRPr>
          </a:p>
          <a:p>
            <a:pPr algn="l" rtl="0">
              <a:lnSpc>
                <a:spcPct val="200000"/>
              </a:lnSpc>
            </a:pPr>
            <a:endParaRPr lang="ar-EG" sz="3200" dirty="0">
              <a:latin typeface="Times New Roman" pitchFamily="18" charset="0"/>
              <a:cs typeface="Times New Roman" pitchFamily="18"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12360" y="5733256"/>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75273"/>
    </mc:Choice>
    <mc:Fallback xmlns="">
      <p:transition spd="slow" advTm="7527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74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827584" y="1124744"/>
            <a:ext cx="7200900" cy="4751387"/>
          </a:xfrm>
        </p:spPr>
        <p:txBody>
          <a:bodyPr/>
          <a:lstStyle/>
          <a:p>
            <a:pPr algn="just" rtl="0">
              <a:lnSpc>
                <a:spcPct val="115000"/>
              </a:lnSpc>
              <a:spcAft>
                <a:spcPts val="1000"/>
              </a:spcAft>
            </a:pPr>
            <a:r>
              <a:rPr lang="en-US" b="1" dirty="0">
                <a:latin typeface="Times New Roman"/>
                <a:ea typeface="Calibri"/>
                <a:cs typeface="Arial"/>
              </a:rPr>
              <a:t>Step 12: </a:t>
            </a:r>
            <a:r>
              <a:rPr lang="en-US" dirty="0">
                <a:latin typeface="Times New Roman"/>
                <a:ea typeface="Calibri"/>
                <a:cs typeface="Arial"/>
              </a:rPr>
              <a:t>Don Clean disposable gloves and remove soiled dressing in a clean to less clean direction.</a:t>
            </a:r>
            <a:endParaRPr lang="en-US" sz="1800" dirty="0">
              <a:latin typeface="Calibri"/>
              <a:ea typeface="Calibri"/>
              <a:cs typeface="Arial"/>
            </a:endParaRPr>
          </a:p>
          <a:p>
            <a:pPr algn="just" rtl="0">
              <a:lnSpc>
                <a:spcPct val="115000"/>
              </a:lnSpc>
              <a:spcAft>
                <a:spcPts val="1000"/>
              </a:spcAft>
            </a:pPr>
            <a:r>
              <a:rPr lang="en-US" b="1" dirty="0">
                <a:latin typeface="Times New Roman"/>
                <a:ea typeface="Calibri"/>
                <a:cs typeface="Arial"/>
              </a:rPr>
              <a:t>Rationale: </a:t>
            </a:r>
            <a:r>
              <a:rPr lang="en-US" dirty="0">
                <a:latin typeface="Times New Roman"/>
                <a:ea typeface="Calibri"/>
                <a:cs typeface="Arial"/>
              </a:rPr>
              <a:t>Protect the nurse from handing contaminated dressing.</a:t>
            </a:r>
            <a:endParaRPr lang="en-US" sz="1800" dirty="0">
              <a:latin typeface="Calibri"/>
              <a:ea typeface="Calibri"/>
              <a:cs typeface="Arial"/>
            </a:endParaRPr>
          </a:p>
          <a:p>
            <a:pPr algn="just" rtl="0">
              <a:lnSpc>
                <a:spcPct val="115000"/>
              </a:lnSpc>
              <a:spcAft>
                <a:spcPts val="1000"/>
              </a:spcAft>
            </a:pPr>
            <a:r>
              <a:rPr lang="en-US" b="1" dirty="0">
                <a:latin typeface="Times New Roman"/>
                <a:ea typeface="Calibri"/>
                <a:cs typeface="Arial"/>
              </a:rPr>
              <a:t>Step 13: </a:t>
            </a:r>
            <a:r>
              <a:rPr lang="en-US" dirty="0">
                <a:latin typeface="Times New Roman"/>
                <a:ea typeface="Calibri"/>
                <a:cs typeface="Arial"/>
              </a:rPr>
              <a:t>Administer patient narcotics and short –acting as order.</a:t>
            </a:r>
            <a:endParaRPr lang="en-US" sz="1800" dirty="0">
              <a:latin typeface="Calibri"/>
              <a:ea typeface="Calibri"/>
              <a:cs typeface="Arial"/>
            </a:endParaRPr>
          </a:p>
          <a:p>
            <a:pPr algn="just" rtl="0">
              <a:lnSpc>
                <a:spcPct val="115000"/>
              </a:lnSpc>
              <a:spcAft>
                <a:spcPts val="1000"/>
              </a:spcAft>
            </a:pPr>
            <a:r>
              <a:rPr lang="en-US" b="1" dirty="0">
                <a:latin typeface="Times New Roman"/>
                <a:ea typeface="Calibri"/>
                <a:cs typeface="Arial"/>
              </a:rPr>
              <a:t>Rationale: </a:t>
            </a:r>
            <a:r>
              <a:rPr lang="en-US" dirty="0">
                <a:latin typeface="Times New Roman"/>
                <a:ea typeface="Calibri"/>
                <a:cs typeface="Arial"/>
              </a:rPr>
              <a:t>To relive patient pain.</a:t>
            </a:r>
            <a:endParaRPr lang="en-US" sz="1800" dirty="0">
              <a:latin typeface="Calibri"/>
              <a:ea typeface="Calibri"/>
              <a:cs typeface="Arial"/>
            </a:endParaRPr>
          </a:p>
          <a:p>
            <a:pPr marL="68580" lvl="0" indent="0" algn="l" rtl="0">
              <a:lnSpc>
                <a:spcPct val="200000"/>
              </a:lnSpc>
              <a:buClr>
                <a:srgbClr val="94C600"/>
              </a:buClr>
              <a:buNone/>
            </a:pPr>
            <a:endParaRPr lang="ar-EG"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661248"/>
            <a:ext cx="609600" cy="609600"/>
          </a:xfrm>
          <a:prstGeom prst="rect">
            <a:avLst/>
          </a:prstGeom>
        </p:spPr>
      </p:pic>
    </p:spTree>
    <p:extLst>
      <p:ext uri="{BB962C8B-B14F-4D97-AF65-F5344CB8AC3E}">
        <p14:creationId xmlns:p14="http://schemas.microsoft.com/office/powerpoint/2010/main" val="593609481"/>
      </p:ext>
    </p:extLst>
  </p:cSld>
  <p:clrMapOvr>
    <a:masterClrMapping/>
  </p:clrMapOvr>
  <mc:AlternateContent xmlns:mc="http://schemas.openxmlformats.org/markup-compatibility/2006" xmlns:p14="http://schemas.microsoft.com/office/powerpoint/2010/main">
    <mc:Choice Requires="p14">
      <p:transition spd="slow" p14:dur="2000" advTm="29626"/>
    </mc:Choice>
    <mc:Fallback xmlns="">
      <p:transition spd="slow" advTm="2962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55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632848" cy="5400600"/>
          </a:xfrm>
        </p:spPr>
        <p:txBody>
          <a:bodyPr>
            <a:normAutofit fontScale="92500" lnSpcReduction="10000"/>
          </a:bodyPr>
          <a:lstStyle/>
          <a:p>
            <a:pPr algn="just" rtl="0">
              <a:lnSpc>
                <a:spcPct val="115000"/>
              </a:lnSpc>
              <a:spcAft>
                <a:spcPts val="1000"/>
              </a:spcAft>
            </a:pPr>
            <a:r>
              <a:rPr lang="en-US" sz="3200" b="1" dirty="0">
                <a:latin typeface="Times New Roman"/>
                <a:ea typeface="Calibri"/>
                <a:cs typeface="Arial"/>
              </a:rPr>
              <a:t> Step 14: </a:t>
            </a:r>
            <a:r>
              <a:rPr lang="en-US" sz="3200" dirty="0">
                <a:latin typeface="Times New Roman"/>
                <a:ea typeface="Calibri"/>
                <a:cs typeface="Arial"/>
              </a:rPr>
              <a:t>Use warm water for socking the patient body from (10-20 min).</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Help to assess wound condition and document if there is infection.</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15: </a:t>
            </a:r>
            <a:r>
              <a:rPr lang="en-US" sz="3200" dirty="0">
                <a:latin typeface="Times New Roman"/>
                <a:ea typeface="Calibri"/>
                <a:cs typeface="Arial"/>
              </a:rPr>
              <a:t>Expose, clean, and rewrap less infected areas first. Discard dressing in plastic bag. Pull off glove and drop it in the bag.</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Prevent spread of microorganisms by contaminated dressing.</a:t>
            </a:r>
            <a:endParaRPr lang="en-US" sz="3200" dirty="0">
              <a:effectLst/>
              <a:latin typeface="Calibri"/>
              <a:ea typeface="Calibri"/>
              <a:cs typeface="Arial"/>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661248"/>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63356"/>
    </mc:Choice>
    <mc:Fallback xmlns="">
      <p:transition spd="slow" advTm="6335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113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980728"/>
            <a:ext cx="7272808" cy="4441216"/>
          </a:xfrm>
          <a:prstGeom prst="rect">
            <a:avLst/>
          </a:prstGeom>
        </p:spPr>
        <p:txBody>
          <a:bodyPr wrap="square">
            <a:spAutoFit/>
          </a:bodyPr>
          <a:lstStyle/>
          <a:p>
            <a:pPr algn="just" rtl="0">
              <a:lnSpc>
                <a:spcPct val="115000"/>
              </a:lnSpc>
              <a:spcAft>
                <a:spcPts val="1000"/>
              </a:spcAft>
            </a:pPr>
            <a:r>
              <a:rPr lang="en-US" sz="2800" b="1" dirty="0">
                <a:latin typeface="Times New Roman"/>
                <a:ea typeface="Calibri"/>
                <a:cs typeface="Arial"/>
              </a:rPr>
              <a:t>Step 16:</a:t>
            </a:r>
            <a:r>
              <a:rPr lang="en-US" sz="2800" dirty="0">
                <a:latin typeface="Times New Roman"/>
                <a:ea typeface="Calibri"/>
                <a:cs typeface="Arial"/>
              </a:rPr>
              <a:t> Gently debridement of the wound died tissue, and permit for rang of motion for all affective joint.</a:t>
            </a:r>
            <a:endParaRPr lang="en-US" sz="2800" dirty="0">
              <a:latin typeface="Calibri"/>
              <a:ea typeface="Calibri"/>
              <a:cs typeface="Arial"/>
            </a:endParaRPr>
          </a:p>
          <a:p>
            <a:pPr algn="just" rtl="0">
              <a:lnSpc>
                <a:spcPct val="115000"/>
              </a:lnSpc>
              <a:spcAft>
                <a:spcPts val="1000"/>
              </a:spcAft>
            </a:pPr>
            <a:r>
              <a:rPr lang="en-US" sz="2800" b="1" dirty="0">
                <a:latin typeface="Times New Roman"/>
                <a:ea typeface="Calibri"/>
                <a:cs typeface="Arial"/>
              </a:rPr>
              <a:t>Rationale: </a:t>
            </a:r>
            <a:r>
              <a:rPr lang="en-US" sz="2800" dirty="0">
                <a:latin typeface="Times New Roman"/>
                <a:ea typeface="Calibri"/>
                <a:cs typeface="Arial"/>
              </a:rPr>
              <a:t>To promote healing and good blood supply.</a:t>
            </a:r>
            <a:endParaRPr lang="en-US" sz="2800" dirty="0">
              <a:latin typeface="Calibri"/>
              <a:ea typeface="Calibri"/>
              <a:cs typeface="Arial"/>
            </a:endParaRPr>
          </a:p>
          <a:p>
            <a:pPr algn="just" rtl="0">
              <a:lnSpc>
                <a:spcPct val="115000"/>
              </a:lnSpc>
              <a:spcAft>
                <a:spcPts val="1000"/>
              </a:spcAft>
            </a:pPr>
            <a:r>
              <a:rPr lang="en-US" sz="2800" b="1" dirty="0">
                <a:latin typeface="Times New Roman"/>
                <a:ea typeface="Calibri"/>
                <a:cs typeface="Arial"/>
              </a:rPr>
              <a:t>Step 17: </a:t>
            </a:r>
            <a:r>
              <a:rPr lang="en-US" sz="2800" dirty="0">
                <a:latin typeface="Times New Roman"/>
                <a:ea typeface="Calibri"/>
                <a:cs typeface="Arial"/>
              </a:rPr>
              <a:t>Assist the patient to transfer from the hydrotherapy set to the site of dressing.</a:t>
            </a:r>
            <a:endParaRPr lang="en-US" sz="2800" dirty="0">
              <a:latin typeface="Calibri"/>
              <a:ea typeface="Calibri"/>
              <a:cs typeface="Arial"/>
            </a:endParaRPr>
          </a:p>
          <a:p>
            <a:pPr algn="just" rtl="0">
              <a:lnSpc>
                <a:spcPct val="115000"/>
              </a:lnSpc>
              <a:spcAft>
                <a:spcPts val="1000"/>
              </a:spcAft>
            </a:pPr>
            <a:r>
              <a:rPr lang="en-US" sz="2800" b="1" dirty="0">
                <a:latin typeface="Times New Roman"/>
                <a:ea typeface="Calibri"/>
                <a:cs typeface="Arial"/>
              </a:rPr>
              <a:t>Rationale: </a:t>
            </a:r>
            <a:r>
              <a:rPr lang="en-US" sz="2800" dirty="0">
                <a:latin typeface="Times New Roman"/>
                <a:ea typeface="Calibri"/>
                <a:cs typeface="Arial"/>
              </a:rPr>
              <a:t>To complete the dressing procedure.</a:t>
            </a:r>
            <a:endParaRPr lang="en-US" sz="2800" dirty="0">
              <a:effectLst/>
              <a:latin typeface="Calibri"/>
              <a:ea typeface="Calibri"/>
              <a:cs typeface="Arial"/>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14478" y="5733256"/>
            <a:ext cx="609600" cy="609600"/>
          </a:xfrm>
          <a:prstGeom prst="rect">
            <a:avLst/>
          </a:prstGeom>
        </p:spPr>
      </p:pic>
    </p:spTree>
    <p:extLst>
      <p:ext uri="{BB962C8B-B14F-4D97-AF65-F5344CB8AC3E}">
        <p14:creationId xmlns:p14="http://schemas.microsoft.com/office/powerpoint/2010/main" val="793484265"/>
      </p:ext>
    </p:extLst>
  </p:cSld>
  <p:clrMapOvr>
    <a:masterClrMapping/>
  </p:clrMapOvr>
  <mc:AlternateContent xmlns:mc="http://schemas.openxmlformats.org/markup-compatibility/2006" xmlns:p14="http://schemas.microsoft.com/office/powerpoint/2010/main">
    <mc:Choice Requires="p14">
      <p:transition spd="slow" p14:dur="2000" advTm="23456"/>
    </mc:Choice>
    <mc:Fallback xmlns="">
      <p:transition spd="slow" advTm="23456"/>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408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99592" y="936700"/>
            <a:ext cx="7632848" cy="5400600"/>
          </a:xfrm>
        </p:spPr>
        <p:txBody>
          <a:bodyPr>
            <a:normAutofit fontScale="77500" lnSpcReduction="20000"/>
          </a:bodyPr>
          <a:lstStyle/>
          <a:p>
            <a:pPr algn="just" rtl="0">
              <a:lnSpc>
                <a:spcPct val="115000"/>
              </a:lnSpc>
              <a:spcAft>
                <a:spcPts val="1000"/>
              </a:spcAft>
            </a:pPr>
            <a:r>
              <a:rPr lang="en-US" sz="3200" b="1" dirty="0">
                <a:latin typeface="Times New Roman"/>
                <a:ea typeface="Calibri"/>
                <a:cs typeface="Arial"/>
              </a:rPr>
              <a:t>Step 18: </a:t>
            </a:r>
            <a:r>
              <a:rPr lang="en-US" sz="3200" dirty="0">
                <a:latin typeface="Times New Roman"/>
                <a:ea typeface="Calibri"/>
                <a:cs typeface="Arial"/>
              </a:rPr>
              <a:t>Pour antiseptic solution over gauze sponges or over sponges placed in sterile iodine bowel.</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Maintain sterility of dressing and solution. </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19: </a:t>
            </a:r>
            <a:r>
              <a:rPr lang="en-US" sz="3200" dirty="0">
                <a:latin typeface="Times New Roman"/>
                <a:ea typeface="Calibri"/>
                <a:cs typeface="Arial"/>
              </a:rPr>
              <a:t>Don sterile gloves.</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Maintain surgical asepsis.</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20: </a:t>
            </a:r>
            <a:r>
              <a:rPr lang="en-US" sz="3200" dirty="0">
                <a:latin typeface="Times New Roman"/>
                <a:ea typeface="Calibri"/>
                <a:cs typeface="Arial"/>
              </a:rPr>
              <a:t>Dry wound using gauze sponge move from least contaminated area to most contaminated area.</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Move from least contaminated area to most contaminated area.</a:t>
            </a:r>
            <a:endParaRPr lang="en-US" sz="3200" dirty="0">
              <a:latin typeface="Calibri"/>
              <a:ea typeface="Calibri"/>
              <a:cs typeface="Arial"/>
            </a:endParaRPr>
          </a:p>
          <a:p>
            <a:pPr marL="68580" indent="0" algn="l" rtl="0">
              <a:lnSpc>
                <a:spcPct val="200000"/>
              </a:lnSpc>
              <a:buNone/>
            </a:pPr>
            <a:endParaRPr lang="ar-EG" sz="3200" dirty="0">
              <a:latin typeface="Times New Roman" pitchFamily="18" charset="0"/>
              <a:cs typeface="Times New Roman"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733256"/>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66663"/>
    </mc:Choice>
    <mc:Fallback xmlns="">
      <p:transition spd="slow" advTm="6666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3743"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1043608" y="1340768"/>
            <a:ext cx="7274892" cy="4491707"/>
          </a:xfrm>
        </p:spPr>
        <p:txBody>
          <a:bodyPr>
            <a:normAutofit lnSpcReduction="10000"/>
          </a:bodyPr>
          <a:lstStyle/>
          <a:p>
            <a:pPr algn="just" rtl="0">
              <a:lnSpc>
                <a:spcPct val="115000"/>
              </a:lnSpc>
              <a:spcAft>
                <a:spcPts val="1000"/>
              </a:spcAft>
            </a:pPr>
            <a:r>
              <a:rPr lang="en-US" b="1" dirty="0">
                <a:latin typeface="Times New Roman"/>
                <a:ea typeface="Calibri"/>
                <a:cs typeface="Arial"/>
              </a:rPr>
              <a:t>Step 21: </a:t>
            </a:r>
            <a:r>
              <a:rPr lang="en-US" dirty="0">
                <a:latin typeface="Times New Roman"/>
                <a:ea typeface="Calibri"/>
                <a:cs typeface="Arial"/>
              </a:rPr>
              <a:t>Apply antiseptic ointment if ordered. Ointment is applied to dressing if direct application of dressing causes discomfort.</a:t>
            </a:r>
            <a:endParaRPr lang="en-US" sz="1800" dirty="0">
              <a:latin typeface="Calibri"/>
              <a:ea typeface="Calibri"/>
              <a:cs typeface="Arial"/>
            </a:endParaRPr>
          </a:p>
          <a:p>
            <a:pPr algn="just" rtl="0">
              <a:lnSpc>
                <a:spcPct val="115000"/>
              </a:lnSpc>
              <a:spcAft>
                <a:spcPts val="1000"/>
              </a:spcAft>
            </a:pPr>
            <a:r>
              <a:rPr lang="en-US" b="1" dirty="0">
                <a:latin typeface="Times New Roman"/>
                <a:ea typeface="Calibri"/>
                <a:cs typeface="Arial"/>
              </a:rPr>
              <a:t>Rationale: </a:t>
            </a:r>
            <a:r>
              <a:rPr lang="en-US" dirty="0">
                <a:latin typeface="Times New Roman"/>
                <a:ea typeface="Calibri"/>
                <a:cs typeface="Arial"/>
              </a:rPr>
              <a:t>Helps to reduce growth of microorganisms and improve healing process.</a:t>
            </a:r>
            <a:endParaRPr lang="en-US" sz="1800" dirty="0">
              <a:latin typeface="Calibri"/>
              <a:ea typeface="Calibri"/>
              <a:cs typeface="Arial"/>
            </a:endParaRPr>
          </a:p>
          <a:p>
            <a:pPr algn="just" rtl="0">
              <a:lnSpc>
                <a:spcPct val="115000"/>
              </a:lnSpc>
              <a:spcAft>
                <a:spcPts val="1000"/>
              </a:spcAft>
            </a:pPr>
            <a:r>
              <a:rPr lang="en-US" b="1" dirty="0">
                <a:latin typeface="Times New Roman"/>
                <a:ea typeface="Calibri"/>
                <a:cs typeface="Arial"/>
              </a:rPr>
              <a:t>Step 22: </a:t>
            </a:r>
            <a:r>
              <a:rPr lang="en-US" dirty="0">
                <a:latin typeface="Times New Roman"/>
                <a:ea typeface="Calibri"/>
                <a:cs typeface="Arial"/>
              </a:rPr>
              <a:t>Apply a layer of dry sterile gauze over wound (as a contact layer).</a:t>
            </a:r>
            <a:endParaRPr lang="en-US" sz="1800" dirty="0">
              <a:latin typeface="Calibri"/>
              <a:ea typeface="Calibri"/>
              <a:cs typeface="Arial"/>
            </a:endParaRPr>
          </a:p>
          <a:p>
            <a:pPr algn="just" rtl="0">
              <a:lnSpc>
                <a:spcPct val="115000"/>
              </a:lnSpc>
              <a:spcAft>
                <a:spcPts val="1000"/>
              </a:spcAft>
            </a:pPr>
            <a:r>
              <a:rPr lang="en-US" b="1" dirty="0">
                <a:latin typeface="Times New Roman"/>
                <a:ea typeface="Calibri"/>
                <a:cs typeface="Arial"/>
              </a:rPr>
              <a:t>Rationale: </a:t>
            </a:r>
            <a:r>
              <a:rPr lang="en-US" dirty="0">
                <a:latin typeface="Times New Roman"/>
                <a:ea typeface="Calibri"/>
                <a:cs typeface="Arial"/>
              </a:rPr>
              <a:t>Primary dressing serves as a wick for drainage.</a:t>
            </a:r>
            <a:endParaRPr lang="en-US" sz="1800" dirty="0">
              <a:latin typeface="Calibri"/>
              <a:ea typeface="Calibri"/>
              <a:cs typeface="Arial"/>
            </a:endParaRPr>
          </a:p>
          <a:p>
            <a:pPr algn="l"/>
            <a:endParaRPr lang="ar-EG"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805264"/>
            <a:ext cx="609600" cy="609600"/>
          </a:xfrm>
          <a:prstGeom prst="rect">
            <a:avLst/>
          </a:prstGeom>
        </p:spPr>
      </p:pic>
    </p:spTree>
    <p:extLst>
      <p:ext uri="{BB962C8B-B14F-4D97-AF65-F5344CB8AC3E}">
        <p14:creationId xmlns:p14="http://schemas.microsoft.com/office/powerpoint/2010/main" val="3681629731"/>
      </p:ext>
    </p:extLst>
  </p:cSld>
  <p:clrMapOvr>
    <a:masterClrMapping/>
  </p:clrMapOvr>
  <mc:AlternateContent xmlns:mc="http://schemas.openxmlformats.org/markup-compatibility/2006" xmlns:p14="http://schemas.microsoft.com/office/powerpoint/2010/main">
    <mc:Choice Requires="p14">
      <p:transition spd="slow" p14:dur="2000" advTm="16431"/>
    </mc:Choice>
    <mc:Fallback xmlns="">
      <p:transition spd="slow" advTm="1643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15"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83568" y="1052736"/>
            <a:ext cx="7939732" cy="4680520"/>
          </a:xfrm>
        </p:spPr>
        <p:txBody>
          <a:bodyPr>
            <a:normAutofit fontScale="77500" lnSpcReduction="20000"/>
          </a:bodyPr>
          <a:lstStyle/>
          <a:p>
            <a:pPr algn="just" rtl="0">
              <a:lnSpc>
                <a:spcPct val="115000"/>
              </a:lnSpc>
              <a:spcAft>
                <a:spcPts val="1000"/>
              </a:spcAft>
            </a:pPr>
            <a:r>
              <a:rPr lang="en-US" sz="3200" b="1" dirty="0">
                <a:latin typeface="Times New Roman"/>
                <a:ea typeface="Calibri"/>
                <a:cs typeface="Arial"/>
              </a:rPr>
              <a:t>Step 23: </a:t>
            </a:r>
            <a:r>
              <a:rPr lang="en-US" sz="3200" dirty="0">
                <a:latin typeface="Times New Roman"/>
                <a:ea typeface="Calibri"/>
                <a:cs typeface="Arial"/>
              </a:rPr>
              <a:t>Apply second layer of gauze to wound.</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Provides for increased absorption of drainage.</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24: </a:t>
            </a:r>
            <a:r>
              <a:rPr lang="en-US" sz="3200" dirty="0">
                <a:latin typeface="Times New Roman"/>
                <a:ea typeface="Calibri"/>
                <a:cs typeface="Arial"/>
              </a:rPr>
              <a:t>Place pad dressing over wound as outer layer.</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Protects wound from external environment.</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25: </a:t>
            </a:r>
            <a:r>
              <a:rPr lang="en-US" sz="3200" dirty="0">
                <a:latin typeface="Times New Roman"/>
                <a:ea typeface="Calibri"/>
                <a:cs typeface="Arial"/>
              </a:rPr>
              <a:t> Remove gloves from inside out and discard it in plastic bag.</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Reduces transmission of microorganisms.</a:t>
            </a:r>
            <a:endParaRPr lang="en-US" sz="3200" dirty="0">
              <a:latin typeface="Calibri"/>
              <a:ea typeface="Calibri"/>
              <a:cs typeface="Arial"/>
            </a:endParaRPr>
          </a:p>
          <a:p>
            <a:endParaRPr lang="ar-EG"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68344" y="5589240"/>
            <a:ext cx="609600" cy="609600"/>
          </a:xfrm>
          <a:prstGeom prst="rect">
            <a:avLst/>
          </a:prstGeom>
        </p:spPr>
      </p:pic>
    </p:spTree>
    <p:extLst>
      <p:ext uri="{BB962C8B-B14F-4D97-AF65-F5344CB8AC3E}">
        <p14:creationId xmlns:p14="http://schemas.microsoft.com/office/powerpoint/2010/main" val="2363359484"/>
      </p:ext>
    </p:extLst>
  </p:cSld>
  <p:clrMapOvr>
    <a:masterClrMapping/>
  </p:clrMapOvr>
  <mc:AlternateContent xmlns:mc="http://schemas.openxmlformats.org/markup-compatibility/2006" xmlns:p14="http://schemas.microsoft.com/office/powerpoint/2010/main">
    <mc:Choice Requires="p14">
      <p:transition spd="slow" p14:dur="2000" advTm="29657"/>
    </mc:Choice>
    <mc:Fallback xmlns="">
      <p:transition spd="slow" advTm="29657"/>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87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0">
              <a:lnSpc>
                <a:spcPct val="115000"/>
              </a:lnSpc>
              <a:spcAft>
                <a:spcPts val="1000"/>
              </a:spcAft>
            </a:pPr>
            <a:r>
              <a:rPr lang="en-US" b="1" dirty="0">
                <a:latin typeface="Times New Roman"/>
                <a:ea typeface="Calibri"/>
                <a:cs typeface="Arial"/>
              </a:rPr>
              <a:t>Excepted out comes:</a:t>
            </a:r>
            <a:r>
              <a:rPr lang="en-US" sz="3200" dirty="0">
                <a:latin typeface="Calibri"/>
                <a:ea typeface="Calibri"/>
                <a:cs typeface="Arial"/>
              </a:rPr>
              <a:t/>
            </a:r>
            <a:br>
              <a:rPr lang="en-US" sz="3200" dirty="0">
                <a:latin typeface="Calibri"/>
                <a:ea typeface="Calibri"/>
                <a:cs typeface="Arial"/>
              </a:rPr>
            </a:br>
            <a:endParaRPr lang="ar-EG" dirty="0"/>
          </a:p>
        </p:txBody>
      </p:sp>
      <p:sp>
        <p:nvSpPr>
          <p:cNvPr id="3" name="عنصر نائب للمحتوى 2"/>
          <p:cNvSpPr>
            <a:spLocks noGrp="1"/>
          </p:cNvSpPr>
          <p:nvPr>
            <p:ph idx="1"/>
          </p:nvPr>
        </p:nvSpPr>
        <p:spPr/>
        <p:txBody>
          <a:bodyPr>
            <a:normAutofit/>
          </a:bodyPr>
          <a:lstStyle/>
          <a:p>
            <a:pPr algn="just" rtl="0">
              <a:lnSpc>
                <a:spcPct val="115000"/>
              </a:lnSpc>
              <a:spcAft>
                <a:spcPts val="1000"/>
              </a:spcAft>
            </a:pPr>
            <a:r>
              <a:rPr lang="en-US" sz="2800" b="1" dirty="0">
                <a:latin typeface="Times New Roman"/>
                <a:ea typeface="Calibri"/>
                <a:cs typeface="Arial"/>
              </a:rPr>
              <a:t>Step 28: </a:t>
            </a:r>
            <a:r>
              <a:rPr lang="en-US" sz="2800" dirty="0">
                <a:latin typeface="Times New Roman"/>
                <a:ea typeface="Calibri"/>
                <a:cs typeface="Arial"/>
              </a:rPr>
              <a:t>The wound heal and the skin is intact and the wound is free from infection.</a:t>
            </a:r>
            <a:endParaRPr lang="en-US" sz="2000" dirty="0">
              <a:latin typeface="Calibri"/>
              <a:ea typeface="Calibri"/>
              <a:cs typeface="Arial"/>
            </a:endParaRPr>
          </a:p>
          <a:p>
            <a:pPr marL="68580" indent="0" algn="just" rtl="0">
              <a:lnSpc>
                <a:spcPct val="115000"/>
              </a:lnSpc>
              <a:spcAft>
                <a:spcPts val="1000"/>
              </a:spcAft>
              <a:buNone/>
            </a:pPr>
            <a:endParaRPr lang="en-US" sz="2800" dirty="0">
              <a:effectLst/>
              <a:latin typeface="Calibri"/>
              <a:ea typeface="Calibri"/>
              <a:cs typeface="Aria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805264"/>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134123"/>
    </mc:Choice>
    <mc:Fallback xmlns="">
      <p:transition spd="slow" advTm="13412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64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solidFill>
                  <a:srgbClr val="242852"/>
                </a:solidFill>
                <a:latin typeface="Times New Roman"/>
                <a:ea typeface="Calibri"/>
                <a:cs typeface="Arial"/>
              </a:rPr>
              <a:t>Documentation</a:t>
            </a:r>
            <a:endParaRPr lang="ar-EG" dirty="0"/>
          </a:p>
        </p:txBody>
      </p:sp>
      <p:sp>
        <p:nvSpPr>
          <p:cNvPr id="3" name="عنصر نائب للمحتوى 2"/>
          <p:cNvSpPr>
            <a:spLocks noGrp="1"/>
          </p:cNvSpPr>
          <p:nvPr>
            <p:ph idx="1"/>
          </p:nvPr>
        </p:nvSpPr>
        <p:spPr/>
        <p:txBody>
          <a:bodyPr>
            <a:normAutofit/>
          </a:bodyPr>
          <a:lstStyle/>
          <a:p>
            <a:pPr marL="68580" indent="0" algn="just" rtl="0">
              <a:lnSpc>
                <a:spcPct val="115000"/>
              </a:lnSpc>
              <a:spcAft>
                <a:spcPts val="1000"/>
              </a:spcAft>
              <a:buNone/>
            </a:pPr>
            <a:endParaRPr lang="en-US"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29: </a:t>
            </a:r>
            <a:r>
              <a:rPr lang="en-US" sz="3200" dirty="0">
                <a:latin typeface="Times New Roman"/>
                <a:ea typeface="Calibri"/>
                <a:cs typeface="Arial"/>
              </a:rPr>
              <a:t>Report bright red bleeding or evidence of wound complications</a:t>
            </a:r>
            <a:r>
              <a:rPr lang="en-US" sz="3200" dirty="0" smtClean="0">
                <a:latin typeface="Times New Roman"/>
                <a:ea typeface="Calibri"/>
                <a:cs typeface="Arial"/>
              </a:rPr>
              <a:t>.</a:t>
            </a:r>
            <a:endParaRPr lang="en-US" dirty="0">
              <a:latin typeface="Calibri"/>
              <a:ea typeface="Calibri"/>
              <a:cs typeface="Arial"/>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373216"/>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40821"/>
    </mc:Choice>
    <mc:Fallback xmlns="">
      <p:transition spd="slow" advTm="4082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30"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052736"/>
            <a:ext cx="6108972" cy="4980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0392" y="5728343"/>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32169"/>
    </mc:Choice>
    <mc:Fallback xmlns="">
      <p:transition spd="slow" advTm="3216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848872" cy="5400600"/>
          </a:xfrm>
        </p:spPr>
        <p:txBody>
          <a:bodyPr>
            <a:normAutofit fontScale="92500" lnSpcReduction="10000"/>
          </a:bodyPr>
          <a:lstStyle/>
          <a:p>
            <a:pPr marL="457200" algn="l" rtl="0">
              <a:lnSpc>
                <a:spcPct val="150000"/>
              </a:lnSpc>
              <a:spcAft>
                <a:spcPts val="0"/>
              </a:spcAft>
              <a:tabLst>
                <a:tab pos="180340" algn="r"/>
                <a:tab pos="270510" algn="r"/>
              </a:tabLst>
            </a:pPr>
            <a:r>
              <a:rPr lang="en-US" sz="3600" b="1" spc="-50" dirty="0">
                <a:latin typeface="Times New Roman"/>
                <a:ea typeface="Calibri"/>
                <a:cs typeface="Arial"/>
              </a:rPr>
              <a:t>Definition:</a:t>
            </a:r>
            <a:endParaRPr lang="en-US" sz="3600" dirty="0">
              <a:latin typeface="Calibri"/>
              <a:ea typeface="Calibri"/>
              <a:cs typeface="Arial"/>
            </a:endParaRPr>
          </a:p>
          <a:p>
            <a:pPr marL="68580" indent="0" algn="just" rtl="0">
              <a:lnSpc>
                <a:spcPct val="150000"/>
              </a:lnSpc>
              <a:spcAft>
                <a:spcPts val="1000"/>
              </a:spcAft>
              <a:buNone/>
            </a:pPr>
            <a:r>
              <a:rPr lang="en-US" sz="3600" dirty="0">
                <a:latin typeface="Times New Roman"/>
                <a:ea typeface="Calibri"/>
                <a:cs typeface="Arial"/>
              </a:rPr>
              <a:t>Hydrotherapy or water therapy defined as the use of water, in any of its forms (hot, cold, steam, or ice), for the maintenance of health or the treatment of disease or to relieve dis comfort and promote physical well-being.</a:t>
            </a:r>
            <a:endParaRPr lang="en-US" sz="2800" dirty="0">
              <a:latin typeface="Calibri"/>
              <a:ea typeface="Calibri"/>
              <a:cs typeface="Arial"/>
            </a:endParaRPr>
          </a:p>
          <a:p>
            <a:pPr algn="just" rtl="0">
              <a:lnSpc>
                <a:spcPct val="150000"/>
              </a:lnSpc>
            </a:pPr>
            <a:endParaRPr lang="ar-EG" sz="3600" dirty="0">
              <a:latin typeface="Times New Roman" pitchFamily="18" charset="0"/>
              <a:cs typeface="Times New Roman" pitchFamily="18" charset="0"/>
            </a:endParaRP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6376" y="5589240"/>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39235"/>
    </mc:Choice>
    <mc:Fallback xmlns="">
      <p:transition spd="slow" advTm="3923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31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611560" y="764704"/>
            <a:ext cx="7920880" cy="5400600"/>
          </a:xfrm>
        </p:spPr>
        <p:txBody>
          <a:bodyPr>
            <a:normAutofit fontScale="92500" lnSpcReduction="20000"/>
          </a:bodyPr>
          <a:lstStyle/>
          <a:p>
            <a:pPr algn="just" rtl="0">
              <a:lnSpc>
                <a:spcPct val="150000"/>
              </a:lnSpc>
              <a:spcAft>
                <a:spcPts val="1000"/>
              </a:spcAft>
            </a:pPr>
            <a:r>
              <a:rPr lang="en-US" sz="3200" b="1" dirty="0">
                <a:latin typeface="Times New Roman"/>
                <a:ea typeface="Calibri"/>
                <a:cs typeface="Arial"/>
              </a:rPr>
              <a:t>Purposes:</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To clean the wound.</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Promote the healing by debriding the wound.</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Hydrotherapy can stimulate the circulatory system and improve the immune system.</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To assess and evaluate the healing process.</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To provide comfort for the patient.</a:t>
            </a:r>
            <a:endParaRPr lang="en-US" sz="3200" dirty="0">
              <a:latin typeface="Calibri"/>
              <a:ea typeface="Calibri"/>
              <a:cs typeface="Arial"/>
            </a:endParaRPr>
          </a:p>
          <a:p>
            <a:pPr algn="l" rtl="0">
              <a:lnSpc>
                <a:spcPct val="200000"/>
              </a:lnSpc>
            </a:pPr>
            <a:endParaRPr lang="ar-EG" sz="3200" dirty="0">
              <a:latin typeface="Times New Roman" pitchFamily="18" charset="0"/>
              <a:cs typeface="Times New Roman"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84368" y="5589240"/>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57273"/>
    </mc:Choice>
    <mc:Fallback xmlns="">
      <p:transition spd="slow" advTm="57273"/>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3079"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632848" cy="5400600"/>
          </a:xfrm>
        </p:spPr>
        <p:txBody>
          <a:bodyPr>
            <a:normAutofit/>
          </a:bodyPr>
          <a:lstStyle/>
          <a:p>
            <a:pPr marL="457200" algn="l" rtl="0">
              <a:lnSpc>
                <a:spcPct val="115000"/>
              </a:lnSpc>
              <a:spcAft>
                <a:spcPts val="0"/>
              </a:spcAft>
              <a:tabLst>
                <a:tab pos="180340" algn="r"/>
                <a:tab pos="270510" algn="r"/>
              </a:tabLst>
            </a:pPr>
            <a:r>
              <a:rPr lang="en-US" sz="3200" b="1" spc="-50" dirty="0">
                <a:latin typeface="Times New Roman"/>
                <a:ea typeface="Calibri"/>
                <a:cs typeface="Arial"/>
              </a:rPr>
              <a:t>Assessment:</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Assess patient vital sings (respiration, blood pressure, pulse, temperature).</a:t>
            </a:r>
            <a:endParaRPr lang="en-US" sz="28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Assess patient level of comfort and if require pain medication.</a:t>
            </a:r>
            <a:endParaRPr lang="en-US" sz="28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Assess patient level of anxiety.</a:t>
            </a:r>
            <a:endParaRPr lang="en-US" sz="2800" dirty="0">
              <a:latin typeface="Calibri"/>
              <a:ea typeface="Calibri"/>
              <a:cs typeface="Arial"/>
            </a:endParaRPr>
          </a:p>
          <a:p>
            <a:pPr algn="l" rtl="0">
              <a:lnSpc>
                <a:spcPct val="200000"/>
              </a:lnSpc>
            </a:pPr>
            <a:endParaRPr lang="ar-EG" sz="3200" dirty="0">
              <a:latin typeface="Times New Roman" pitchFamily="18" charset="0"/>
              <a:cs typeface="Times New Roman"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flipV="1">
            <a:off x="7884368" y="5589240"/>
            <a:ext cx="609600" cy="642654"/>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218268"/>
    </mc:Choice>
    <mc:Fallback xmlns="">
      <p:transition spd="slow" advTm="218268"/>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64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632848" cy="5400600"/>
          </a:xfrm>
        </p:spPr>
        <p:txBody>
          <a:bodyPr>
            <a:normAutofit lnSpcReduction="10000"/>
          </a:bodyPr>
          <a:lstStyle/>
          <a:p>
            <a:pPr marL="457200" algn="l" rtl="0">
              <a:lnSpc>
                <a:spcPct val="200000"/>
              </a:lnSpc>
              <a:spcAft>
                <a:spcPts val="0"/>
              </a:spcAft>
              <a:tabLst>
                <a:tab pos="180340" algn="r"/>
                <a:tab pos="270510" algn="r"/>
              </a:tabLst>
            </a:pPr>
            <a:r>
              <a:rPr lang="en-US" sz="3200" b="1" spc="-50" dirty="0">
                <a:latin typeface="Times New Roman"/>
                <a:ea typeface="Calibri"/>
                <a:cs typeface="Arial"/>
              </a:rPr>
              <a:t>Equipment </a:t>
            </a:r>
            <a:r>
              <a:rPr lang="en-US" sz="3200" b="1" spc="-50" dirty="0" smtClean="0">
                <a:latin typeface="Times New Roman"/>
                <a:ea typeface="Calibri"/>
                <a:cs typeface="Arial"/>
              </a:rPr>
              <a:t>needed:</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Sterile gloves.</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Sterile dressing set containing scissors &amp; forceps.</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Clean, disposable gloves.</a:t>
            </a:r>
            <a:endParaRPr lang="en-US" sz="3200" dirty="0">
              <a:latin typeface="Calibri"/>
              <a:ea typeface="Calibri"/>
              <a:cs typeface="Arial"/>
            </a:endParaRPr>
          </a:p>
          <a:p>
            <a:pPr lvl="0" indent="-342900" algn="just" rtl="0">
              <a:lnSpc>
                <a:spcPct val="150000"/>
              </a:lnSpc>
              <a:spcAft>
                <a:spcPts val="800"/>
              </a:spcAft>
              <a:buFont typeface="+mj-lt"/>
              <a:buAutoNum type="arabicPeriod"/>
              <a:tabLst>
                <a:tab pos="180340" algn="r"/>
              </a:tabLst>
            </a:pPr>
            <a:r>
              <a:rPr lang="en-US" sz="3200" dirty="0">
                <a:latin typeface="Times New Roman"/>
                <a:ea typeface="Calibri"/>
                <a:cs typeface="Arial"/>
              </a:rPr>
              <a:t>Antiseptic solution.</a:t>
            </a:r>
            <a:endParaRPr lang="en-US" sz="3200" dirty="0">
              <a:latin typeface="Calibri"/>
              <a:ea typeface="Calibri"/>
              <a:cs typeface="Arial"/>
            </a:endParaRPr>
          </a:p>
          <a:p>
            <a:pPr algn="l" rtl="0">
              <a:lnSpc>
                <a:spcPct val="200000"/>
              </a:lnSpc>
            </a:pPr>
            <a:endParaRPr lang="ar-EG" sz="3200" dirty="0">
              <a:latin typeface="Times New Roman" pitchFamily="18" charset="0"/>
              <a:cs typeface="Times New Roman" pitchFamily="18"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805264"/>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29575"/>
    </mc:Choice>
    <mc:Fallback xmlns="">
      <p:transition spd="slow" advTm="29575"/>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55"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11560" y="1268760"/>
            <a:ext cx="7632848" cy="4563715"/>
          </a:xfrm>
        </p:spPr>
        <p:txBody>
          <a:bodyPr>
            <a:normAutofit/>
          </a:bodyPr>
          <a:lstStyle/>
          <a:p>
            <a:pPr marL="457200" lvl="0" indent="-457200" algn="just" rtl="0">
              <a:lnSpc>
                <a:spcPct val="150000"/>
              </a:lnSpc>
              <a:spcAft>
                <a:spcPts val="800"/>
              </a:spcAft>
              <a:buFont typeface="+mj-lt"/>
              <a:buAutoNum type="arabicPeriod" startAt="5"/>
              <a:tabLst>
                <a:tab pos="180340" algn="r"/>
              </a:tabLst>
            </a:pPr>
            <a:r>
              <a:rPr lang="en-US" dirty="0">
                <a:latin typeface="Times New Roman"/>
                <a:ea typeface="Calibri"/>
                <a:cs typeface="Arial"/>
              </a:rPr>
              <a:t>Variety of gauze dressings and pads.</a:t>
            </a:r>
            <a:endParaRPr lang="en-US" sz="1800" dirty="0">
              <a:latin typeface="Calibri"/>
              <a:ea typeface="Calibri"/>
              <a:cs typeface="Arial"/>
            </a:endParaRPr>
          </a:p>
          <a:p>
            <a:pPr lvl="0" indent="-342900" algn="just" rtl="0">
              <a:lnSpc>
                <a:spcPct val="150000"/>
              </a:lnSpc>
              <a:spcAft>
                <a:spcPts val="800"/>
              </a:spcAft>
              <a:buFont typeface="+mj-lt"/>
              <a:buAutoNum type="arabicPeriod" startAt="5"/>
              <a:tabLst>
                <a:tab pos="180340" algn="r"/>
              </a:tabLst>
            </a:pPr>
            <a:r>
              <a:rPr lang="en-US" dirty="0">
                <a:latin typeface="Times New Roman"/>
                <a:ea typeface="Calibri"/>
                <a:cs typeface="Arial"/>
              </a:rPr>
              <a:t>Sterile basin, sit bath, warm water baths.</a:t>
            </a:r>
            <a:endParaRPr lang="en-US" sz="1800" dirty="0">
              <a:latin typeface="Calibri"/>
              <a:ea typeface="Calibri"/>
              <a:cs typeface="Arial"/>
            </a:endParaRPr>
          </a:p>
          <a:p>
            <a:pPr lvl="0" indent="-342900" algn="just" rtl="0">
              <a:lnSpc>
                <a:spcPct val="150000"/>
              </a:lnSpc>
              <a:spcAft>
                <a:spcPts val="800"/>
              </a:spcAft>
              <a:buFont typeface="+mj-lt"/>
              <a:buAutoNum type="arabicPeriod" startAt="5"/>
              <a:tabLst>
                <a:tab pos="180340" algn="r"/>
              </a:tabLst>
            </a:pPr>
            <a:r>
              <a:rPr lang="en-US" dirty="0">
                <a:latin typeface="Times New Roman"/>
                <a:ea typeface="Calibri"/>
                <a:cs typeface="Arial"/>
              </a:rPr>
              <a:t>Sterile solution.</a:t>
            </a:r>
            <a:endParaRPr lang="en-US" sz="1800" dirty="0">
              <a:latin typeface="Calibri"/>
              <a:ea typeface="Calibri"/>
              <a:cs typeface="Arial"/>
            </a:endParaRPr>
          </a:p>
          <a:p>
            <a:pPr lvl="0" indent="-342900" algn="just" rtl="0">
              <a:lnSpc>
                <a:spcPct val="150000"/>
              </a:lnSpc>
              <a:spcAft>
                <a:spcPts val="800"/>
              </a:spcAft>
              <a:buFont typeface="+mj-lt"/>
              <a:buAutoNum type="arabicPeriod" startAt="5"/>
              <a:tabLst>
                <a:tab pos="180340" algn="r"/>
              </a:tabLst>
            </a:pPr>
            <a:r>
              <a:rPr lang="en-US" dirty="0">
                <a:latin typeface="Times New Roman"/>
                <a:ea typeface="Calibri"/>
                <a:cs typeface="Arial"/>
              </a:rPr>
              <a:t>Antiseptic ointment.</a:t>
            </a:r>
            <a:endParaRPr lang="en-US" sz="1800" dirty="0">
              <a:latin typeface="Calibri"/>
              <a:ea typeface="Calibri"/>
              <a:cs typeface="Arial"/>
            </a:endParaRPr>
          </a:p>
          <a:p>
            <a:pPr lvl="0" indent="-342900" algn="just" rtl="0">
              <a:lnSpc>
                <a:spcPct val="150000"/>
              </a:lnSpc>
              <a:spcAft>
                <a:spcPts val="800"/>
              </a:spcAft>
              <a:buFont typeface="+mj-lt"/>
              <a:buAutoNum type="arabicPeriod" startAt="5"/>
              <a:tabLst>
                <a:tab pos="180340" algn="r"/>
              </a:tabLst>
            </a:pPr>
            <a:r>
              <a:rPr lang="en-US" dirty="0">
                <a:latin typeface="Times New Roman"/>
                <a:ea typeface="Calibri"/>
                <a:cs typeface="Arial"/>
              </a:rPr>
              <a:t>Disposable mask.</a:t>
            </a:r>
            <a:endParaRPr lang="en-US" sz="1800" dirty="0">
              <a:latin typeface="Calibri"/>
              <a:ea typeface="Calibri"/>
              <a:cs typeface="Arial"/>
            </a:endParaRPr>
          </a:p>
          <a:p>
            <a:endParaRPr lang="ar-EG"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2924944"/>
            <a:ext cx="3816425" cy="3232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6376" y="5733256"/>
            <a:ext cx="609600" cy="609600"/>
          </a:xfrm>
          <a:prstGeom prst="rect">
            <a:avLst/>
          </a:prstGeom>
        </p:spPr>
      </p:pic>
    </p:spTree>
    <p:extLst>
      <p:ext uri="{BB962C8B-B14F-4D97-AF65-F5344CB8AC3E}">
        <p14:creationId xmlns:p14="http://schemas.microsoft.com/office/powerpoint/2010/main" val="3573669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616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889000"/>
            <a:ext cx="6350000" cy="5080000"/>
          </a:xfrm>
          <a:prstGeom prst="rect">
            <a:avLst/>
          </a:prstGeom>
        </p:spPr>
      </p:pic>
    </p:spTree>
    <p:extLst>
      <p:ext uri="{BB962C8B-B14F-4D97-AF65-F5344CB8AC3E}">
        <p14:creationId xmlns:p14="http://schemas.microsoft.com/office/powerpoint/2010/main" val="2302795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55576" y="764704"/>
            <a:ext cx="7632848" cy="5400600"/>
          </a:xfrm>
        </p:spPr>
        <p:txBody>
          <a:bodyPr>
            <a:normAutofit fontScale="85000" lnSpcReduction="10000"/>
          </a:bodyPr>
          <a:lstStyle/>
          <a:p>
            <a:pPr marL="182880" lvl="0" indent="0" algn="l" rtl="0">
              <a:lnSpc>
                <a:spcPct val="115000"/>
              </a:lnSpc>
              <a:spcAft>
                <a:spcPts val="1000"/>
              </a:spcAft>
              <a:buClr>
                <a:srgbClr val="94C600"/>
              </a:buClr>
              <a:buNone/>
              <a:tabLst>
                <a:tab pos="180340" algn="r"/>
                <a:tab pos="270510" algn="r"/>
              </a:tabLst>
            </a:pPr>
            <a:r>
              <a:rPr lang="en-US" sz="3200" b="1" dirty="0" smtClean="0">
                <a:latin typeface="Times New Roman"/>
                <a:ea typeface="Calibri"/>
              </a:rPr>
              <a:t>Implementation:</a:t>
            </a:r>
          </a:p>
          <a:p>
            <a:pPr algn="just" rtl="0">
              <a:lnSpc>
                <a:spcPct val="115000"/>
              </a:lnSpc>
              <a:spcAft>
                <a:spcPts val="1000"/>
              </a:spcAft>
            </a:pPr>
            <a:r>
              <a:rPr lang="en-US" sz="3200" b="1" dirty="0">
                <a:latin typeface="Times New Roman"/>
                <a:ea typeface="Calibri"/>
                <a:cs typeface="Arial"/>
              </a:rPr>
              <a:t>Step 1: </a:t>
            </a:r>
            <a:r>
              <a:rPr lang="en-US" sz="3200" dirty="0">
                <a:latin typeface="Times New Roman"/>
                <a:ea typeface="Calibri"/>
                <a:cs typeface="Arial"/>
              </a:rPr>
              <a:t>Hand washing.</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To reduce infection</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2: </a:t>
            </a:r>
            <a:r>
              <a:rPr lang="en-US" sz="3200" dirty="0">
                <a:latin typeface="Times New Roman"/>
                <a:ea typeface="Calibri"/>
                <a:cs typeface="Arial"/>
              </a:rPr>
              <a:t>prepare equipment.</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3</a:t>
            </a:r>
            <a:r>
              <a:rPr lang="en-US" sz="3200" dirty="0">
                <a:latin typeface="Times New Roman"/>
                <a:ea typeface="Calibri"/>
                <a:cs typeface="Arial"/>
              </a:rPr>
              <a:t>: Identify the patient and introduce self to patient.</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Rationale: </a:t>
            </a:r>
            <a:r>
              <a:rPr lang="en-US" sz="3200" dirty="0">
                <a:latin typeface="Times New Roman"/>
                <a:ea typeface="Calibri"/>
                <a:cs typeface="Arial"/>
              </a:rPr>
              <a:t>To gain their cooperation and for reassurance.</a:t>
            </a:r>
            <a:endParaRPr lang="en-US" sz="3200" dirty="0">
              <a:latin typeface="Calibri"/>
              <a:ea typeface="Calibri"/>
              <a:cs typeface="Arial"/>
            </a:endParaRPr>
          </a:p>
          <a:p>
            <a:pPr algn="just" rtl="0">
              <a:lnSpc>
                <a:spcPct val="115000"/>
              </a:lnSpc>
              <a:spcAft>
                <a:spcPts val="1000"/>
              </a:spcAft>
            </a:pPr>
            <a:r>
              <a:rPr lang="en-US" sz="3200" b="1" dirty="0">
                <a:latin typeface="Times New Roman"/>
                <a:ea typeface="Calibri"/>
                <a:cs typeface="Arial"/>
              </a:rPr>
              <a:t>Step 4: </a:t>
            </a:r>
            <a:r>
              <a:rPr lang="en-US" sz="3200" dirty="0">
                <a:latin typeface="Times New Roman"/>
                <a:ea typeface="Calibri"/>
                <a:cs typeface="Arial"/>
              </a:rPr>
              <a:t>Maintain body mechanics.</a:t>
            </a:r>
            <a:endParaRPr lang="en-US" sz="3200" dirty="0">
              <a:latin typeface="Calibri"/>
              <a:ea typeface="Calibri"/>
              <a:cs typeface="Arial"/>
            </a:endParaRPr>
          </a:p>
          <a:p>
            <a:pPr marL="182880" lvl="0" indent="0" algn="l" rtl="0">
              <a:lnSpc>
                <a:spcPct val="115000"/>
              </a:lnSpc>
              <a:spcAft>
                <a:spcPts val="1000"/>
              </a:spcAft>
              <a:buClr>
                <a:srgbClr val="94C600"/>
              </a:buClr>
              <a:buNone/>
              <a:tabLst>
                <a:tab pos="180340" algn="r"/>
                <a:tab pos="270510" algn="r"/>
              </a:tabLst>
            </a:pPr>
            <a:endParaRPr lang="en-US" sz="3200" dirty="0">
              <a:latin typeface="Calibri"/>
              <a:ea typeface="Calibri"/>
              <a:cs typeface="Arial"/>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740352" y="5661248"/>
            <a:ext cx="609600" cy="609600"/>
          </a:xfrm>
          <a:prstGeom prst="rect">
            <a:avLst/>
          </a:prstGeom>
        </p:spPr>
      </p:pic>
    </p:spTree>
    <p:extLst>
      <p:ext uri="{BB962C8B-B14F-4D97-AF65-F5344CB8AC3E}">
        <p14:creationId xmlns:p14="http://schemas.microsoft.com/office/powerpoint/2010/main" val="2111490581"/>
      </p:ext>
    </p:extLst>
  </p:cSld>
  <p:clrMapOvr>
    <a:masterClrMapping/>
  </p:clrMapOvr>
  <mc:AlternateContent xmlns:mc="http://schemas.openxmlformats.org/markup-compatibility/2006" xmlns:p14="http://schemas.microsoft.com/office/powerpoint/2010/main">
    <mc:Choice Requires="p14">
      <p:transition spd="slow" p14:dur="2000" advTm="92081"/>
    </mc:Choice>
    <mc:Fallback xmlns="">
      <p:transition spd="slow" advTm="92081"/>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3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4294967295"/>
          </p:nvPr>
        </p:nvSpPr>
        <p:spPr>
          <a:xfrm>
            <a:off x="683568" y="1412776"/>
            <a:ext cx="7200800" cy="4419699"/>
          </a:xfrm>
        </p:spPr>
        <p:txBody>
          <a:bodyPr>
            <a:normAutofit/>
          </a:bodyPr>
          <a:lstStyle/>
          <a:p>
            <a:pPr lvl="0" algn="just" rtl="0">
              <a:lnSpc>
                <a:spcPct val="115000"/>
              </a:lnSpc>
              <a:spcAft>
                <a:spcPts val="1000"/>
              </a:spcAft>
              <a:buClr>
                <a:srgbClr val="629DD1"/>
              </a:buClr>
            </a:pPr>
            <a:r>
              <a:rPr lang="en-US" sz="2500" b="1" dirty="0">
                <a:solidFill>
                  <a:srgbClr val="242852"/>
                </a:solidFill>
                <a:latin typeface="Times New Roman"/>
                <a:ea typeface="Calibri"/>
                <a:cs typeface="Arial"/>
              </a:rPr>
              <a:t>Step 5: </a:t>
            </a:r>
            <a:r>
              <a:rPr lang="en-US" sz="2500" dirty="0">
                <a:solidFill>
                  <a:srgbClr val="242852"/>
                </a:solidFill>
                <a:latin typeface="Times New Roman"/>
                <a:ea typeface="Calibri"/>
                <a:cs typeface="Arial"/>
              </a:rPr>
              <a:t>Explain procedure to patient and its purposes</a:t>
            </a:r>
            <a:r>
              <a:rPr lang="en-US" sz="2500" dirty="0" smtClean="0">
                <a:solidFill>
                  <a:srgbClr val="242852"/>
                </a:solidFill>
                <a:latin typeface="Times New Roman"/>
                <a:ea typeface="Calibri"/>
                <a:cs typeface="Arial"/>
              </a:rPr>
              <a:t>.</a:t>
            </a:r>
          </a:p>
          <a:p>
            <a:pPr algn="just" rtl="0">
              <a:lnSpc>
                <a:spcPct val="115000"/>
              </a:lnSpc>
              <a:spcAft>
                <a:spcPts val="1000"/>
              </a:spcAft>
            </a:pPr>
            <a:r>
              <a:rPr lang="en-US" sz="2800" b="1" dirty="0">
                <a:latin typeface="Times New Roman"/>
                <a:ea typeface="Calibri"/>
                <a:cs typeface="Arial"/>
              </a:rPr>
              <a:t>Step 6: </a:t>
            </a:r>
            <a:r>
              <a:rPr lang="en-US" sz="2800" dirty="0">
                <a:latin typeface="Times New Roman"/>
                <a:ea typeface="Calibri"/>
                <a:cs typeface="Arial"/>
              </a:rPr>
              <a:t>Review the physician’s order to determine the need for hydrotherapy, particular antiseptic solution.</a:t>
            </a:r>
            <a:endParaRPr lang="en-US" sz="2000" dirty="0">
              <a:latin typeface="Calibri"/>
              <a:ea typeface="Calibri"/>
              <a:cs typeface="Arial"/>
            </a:endParaRPr>
          </a:p>
          <a:p>
            <a:pPr algn="just" rtl="0">
              <a:lnSpc>
                <a:spcPct val="115000"/>
              </a:lnSpc>
              <a:spcAft>
                <a:spcPts val="1000"/>
              </a:spcAft>
            </a:pPr>
            <a:r>
              <a:rPr lang="en-US" sz="2800" b="1" dirty="0">
                <a:latin typeface="Times New Roman"/>
                <a:ea typeface="Calibri"/>
                <a:cs typeface="Arial"/>
              </a:rPr>
              <a:t>Step 7: </a:t>
            </a:r>
            <a:r>
              <a:rPr lang="en-US" sz="2800" dirty="0">
                <a:latin typeface="Times New Roman"/>
                <a:ea typeface="Calibri"/>
                <a:cs typeface="Arial"/>
              </a:rPr>
              <a:t>Maintain patient privacy.</a:t>
            </a:r>
            <a:endParaRPr lang="en-US" sz="2000" dirty="0">
              <a:latin typeface="Calibri"/>
              <a:ea typeface="Calibri"/>
              <a:cs typeface="Arial"/>
            </a:endParaRPr>
          </a:p>
          <a:p>
            <a:pPr algn="just" rtl="0">
              <a:lnSpc>
                <a:spcPct val="115000"/>
              </a:lnSpc>
              <a:spcAft>
                <a:spcPts val="1000"/>
              </a:spcAft>
            </a:pPr>
            <a:r>
              <a:rPr lang="en-US" sz="2800" b="1" dirty="0">
                <a:latin typeface="Times New Roman"/>
                <a:ea typeface="Calibri"/>
                <a:cs typeface="Arial"/>
              </a:rPr>
              <a:t>Step 8: </a:t>
            </a:r>
            <a:r>
              <a:rPr lang="en-US" sz="2800" dirty="0">
                <a:latin typeface="Times New Roman"/>
                <a:ea typeface="Calibri"/>
                <a:cs typeface="Arial"/>
              </a:rPr>
              <a:t>Place supply within easily reach.</a:t>
            </a:r>
            <a:endParaRPr lang="en-US" sz="2000" dirty="0">
              <a:latin typeface="Calibri"/>
              <a:ea typeface="Calibri"/>
              <a:cs typeface="Arial"/>
            </a:endParaRPr>
          </a:p>
          <a:p>
            <a:pPr lvl="0" algn="just" rtl="0">
              <a:lnSpc>
                <a:spcPct val="115000"/>
              </a:lnSpc>
              <a:spcAft>
                <a:spcPts val="1000"/>
              </a:spcAft>
              <a:buClr>
                <a:srgbClr val="629DD1"/>
              </a:buClr>
            </a:pPr>
            <a:endParaRPr lang="en-US" sz="2500" dirty="0" smtClean="0">
              <a:solidFill>
                <a:srgbClr val="242852"/>
              </a:solidFill>
              <a:latin typeface="Calibri"/>
              <a:ea typeface="Calibri"/>
              <a:cs typeface="Arial"/>
            </a:endParaRPr>
          </a:p>
          <a:p>
            <a:endParaRPr lang="ar-EG" dirty="0"/>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812360" y="5661248"/>
            <a:ext cx="609600" cy="609600"/>
          </a:xfrm>
          <a:prstGeom prst="rect">
            <a:avLst/>
          </a:prstGeom>
        </p:spPr>
      </p:pic>
    </p:spTree>
    <p:extLst>
      <p:ext uri="{BB962C8B-B14F-4D97-AF65-F5344CB8AC3E}">
        <p14:creationId xmlns:p14="http://schemas.microsoft.com/office/powerpoint/2010/main" val="1617030852"/>
      </p:ext>
    </p:extLst>
  </p:cSld>
  <p:clrMapOvr>
    <a:masterClrMapping/>
  </p:clrMapOvr>
  <mc:AlternateContent xmlns:mc="http://schemas.openxmlformats.org/markup-compatibility/2006" xmlns:p14="http://schemas.microsoft.com/office/powerpoint/2010/main">
    <mc:Choice Requires="p14">
      <p:transition spd="slow" p14:dur="2000" advTm="13969"/>
    </mc:Choice>
    <mc:Fallback xmlns="">
      <p:transition spd="slow" advTm="13969"/>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860"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628</TotalTime>
  <Words>743</Words>
  <Application>Microsoft Office PowerPoint</Application>
  <PresentationFormat>On-screen Show (4:3)</PresentationFormat>
  <Paragraphs>76</Paragraphs>
  <Slides>19</Slides>
  <Notes>1</Notes>
  <HiddenSlides>0</HiddenSlides>
  <MMClips>18</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Austin</vt:lpstr>
      <vt:lpstr>second year  Adult Nursing Department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Excepted out comes: </vt:lpstr>
      <vt:lpstr>Documentation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Windows 7</dc:creator>
  <cp:lastModifiedBy>Dr.Marwa</cp:lastModifiedBy>
  <cp:revision>52</cp:revision>
  <dcterms:created xsi:type="dcterms:W3CDTF">2020-03-18T18:26:57Z</dcterms:created>
  <dcterms:modified xsi:type="dcterms:W3CDTF">2020-03-25T09:36:37Z</dcterms:modified>
</cp:coreProperties>
</file>