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3/21/2020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3/21/2020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3/21/2020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3/21/2020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3/21/2020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3/21/2020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3/21/2020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9.m4a" /><Relationship Id="rId1" Type="http://schemas.microsoft.com/office/2007/relationships/media" Target="../media/media9.m4a" /><Relationship Id="rId4" Type="http://schemas.openxmlformats.org/officeDocument/2006/relationships/image" Target="../media/image2.png" /></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0.m4a" /><Relationship Id="rId1" Type="http://schemas.microsoft.com/office/2007/relationships/media" Target="../media/media10.m4a" /><Relationship Id="rId4" Type="http://schemas.openxmlformats.org/officeDocument/2006/relationships/image" Target="../media/image2.png" /></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1.m4a" /><Relationship Id="rId1" Type="http://schemas.microsoft.com/office/2007/relationships/media" Target="../media/media11.m4a"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2.m4a" /><Relationship Id="rId1" Type="http://schemas.microsoft.com/office/2007/relationships/media" Target="../media/media12.m4a" /><Relationship Id="rId4" Type="http://schemas.openxmlformats.org/officeDocument/2006/relationships/image" Target="../media/image2.png" /></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3.m4a" /><Relationship Id="rId1" Type="http://schemas.microsoft.com/office/2007/relationships/media" Target="../media/media13.m4a" /><Relationship Id="rId4" Type="http://schemas.openxmlformats.org/officeDocument/2006/relationships/image" Target="../media/image2.png" /></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4.m4a" /><Relationship Id="rId1" Type="http://schemas.microsoft.com/office/2007/relationships/media" Target="../media/media14.m4a" /><Relationship Id="rId4" Type="http://schemas.openxmlformats.org/officeDocument/2006/relationships/image" Target="../media/image2.png" /></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5.m4a" /><Relationship Id="rId1" Type="http://schemas.microsoft.com/office/2007/relationships/media" Target="../media/media15.m4a" /><Relationship Id="rId4" Type="http://schemas.openxmlformats.org/officeDocument/2006/relationships/image" Target="../media/image2.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1.m4a" /><Relationship Id="rId1" Type="http://schemas.microsoft.com/office/2007/relationships/media" Target="../media/media1.m4a" /><Relationship Id="rId4" Type="http://schemas.openxmlformats.org/officeDocument/2006/relationships/image" Target="../media/image2.png" /></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2.m4a" /><Relationship Id="rId1" Type="http://schemas.microsoft.com/office/2007/relationships/media" Target="../media/media2.m4a" /><Relationship Id="rId4" Type="http://schemas.openxmlformats.org/officeDocument/2006/relationships/image" Target="../media/image2.png" /></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3.m4a" /><Relationship Id="rId1" Type="http://schemas.microsoft.com/office/2007/relationships/media" Target="../media/media3.m4a"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4.m4a" /><Relationship Id="rId1" Type="http://schemas.microsoft.com/office/2007/relationships/media" Target="../media/media4.m4a"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5.m4a" /><Relationship Id="rId1" Type="http://schemas.microsoft.com/office/2007/relationships/media" Target="../media/media5.m4a" /><Relationship Id="rId4" Type="http://schemas.openxmlformats.org/officeDocument/2006/relationships/image" Target="../media/image2.png"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6.m4a" /><Relationship Id="rId1" Type="http://schemas.microsoft.com/office/2007/relationships/media" Target="../media/media6.m4a" /><Relationship Id="rId4" Type="http://schemas.openxmlformats.org/officeDocument/2006/relationships/image" Target="../media/image2.png" /></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7.m4a" /><Relationship Id="rId1" Type="http://schemas.microsoft.com/office/2007/relationships/media" Target="../media/media7.m4a" /><Relationship Id="rId4" Type="http://schemas.openxmlformats.org/officeDocument/2006/relationships/image" Target="../media/image2.png" /></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audio" Target="../media/media8.m4a" /><Relationship Id="rId1" Type="http://schemas.microsoft.com/office/2007/relationships/media" Target="../media/media8.m4a"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533400"/>
            <a:ext cx="6172200" cy="1894362"/>
          </a:xfrm>
        </p:spPr>
        <p:txBody>
          <a:bodyPr>
            <a:normAutofit/>
          </a:bodyPr>
          <a:lstStyle/>
          <a:p>
            <a:r>
              <a:rPr lang="en-US" sz="4800" dirty="0">
                <a:solidFill>
                  <a:schemeClr val="tx1"/>
                </a:solidFill>
              </a:rPr>
              <a:t>Human Relations</a:t>
            </a:r>
            <a:endParaRPr lang="ar-EG" sz="4800" dirty="0">
              <a:solidFill>
                <a:schemeClr val="tx1"/>
              </a:solidFill>
            </a:endParaRPr>
          </a:p>
        </p:txBody>
      </p:sp>
      <p:sp>
        <p:nvSpPr>
          <p:cNvPr id="3" name="Subtitle 2"/>
          <p:cNvSpPr>
            <a:spLocks noGrp="1"/>
          </p:cNvSpPr>
          <p:nvPr>
            <p:ph type="subTitle" idx="1"/>
          </p:nvPr>
        </p:nvSpPr>
        <p:spPr>
          <a:xfrm>
            <a:off x="1524000" y="3657600"/>
            <a:ext cx="6172200" cy="1371600"/>
          </a:xfrm>
        </p:spPr>
        <p:txBody>
          <a:bodyPr>
            <a:normAutofit/>
          </a:bodyPr>
          <a:lstStyle/>
          <a:p>
            <a:pPr algn="ctr"/>
            <a:r>
              <a:rPr lang="en-US" sz="2400" dirty="0" err="1">
                <a:solidFill>
                  <a:schemeClr val="accent5">
                    <a:lumMod val="50000"/>
                  </a:schemeClr>
                </a:solidFill>
              </a:rPr>
              <a:t>Dr</a:t>
            </a:r>
            <a:r>
              <a:rPr lang="en-US" sz="2400" dirty="0">
                <a:solidFill>
                  <a:schemeClr val="accent5">
                    <a:lumMod val="50000"/>
                  </a:schemeClr>
                </a:solidFill>
              </a:rPr>
              <a:t>/ </a:t>
            </a:r>
            <a:r>
              <a:rPr lang="en-US" sz="2400" dirty="0" err="1">
                <a:solidFill>
                  <a:schemeClr val="accent5">
                    <a:lumMod val="50000"/>
                  </a:schemeClr>
                </a:solidFill>
              </a:rPr>
              <a:t>nagwa</a:t>
            </a:r>
            <a:r>
              <a:rPr lang="en-US" sz="2400" dirty="0">
                <a:solidFill>
                  <a:schemeClr val="accent5">
                    <a:lumMod val="50000"/>
                  </a:schemeClr>
                </a:solidFill>
              </a:rPr>
              <a:t> </a:t>
            </a:r>
            <a:r>
              <a:rPr lang="en-US" sz="2400" dirty="0" err="1">
                <a:solidFill>
                  <a:schemeClr val="accent5">
                    <a:lumMod val="50000"/>
                  </a:schemeClr>
                </a:solidFill>
              </a:rPr>
              <a:t>souilm</a:t>
            </a:r>
            <a:endParaRPr lang="ar-EG" sz="2400" dirty="0">
              <a:solidFill>
                <a:schemeClr val="accent5">
                  <a:lumMod val="50000"/>
                </a:schemeClr>
              </a:solidFill>
            </a:endParaRPr>
          </a:p>
        </p:txBody>
      </p:sp>
    </p:spTree>
    <p:extLst>
      <p:ext uri="{BB962C8B-B14F-4D97-AF65-F5344CB8AC3E}">
        <p14:creationId xmlns:p14="http://schemas.microsoft.com/office/powerpoint/2010/main" val="414100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rtl="0">
              <a:buNone/>
            </a:pPr>
            <a:r>
              <a:rPr lang="en-US" sz="3200" dirty="0"/>
              <a:t>2.Take risks</a:t>
            </a:r>
            <a:r>
              <a:rPr lang="en-US" dirty="0"/>
              <a:t>. </a:t>
            </a:r>
          </a:p>
          <a:p>
            <a:pPr marL="0" indent="0" algn="l" rtl="0">
              <a:buNone/>
            </a:pPr>
            <a:endParaRPr lang="ar-EG" dirty="0"/>
          </a:p>
        </p:txBody>
      </p:sp>
      <p:pic>
        <p:nvPicPr>
          <p:cNvPr id="4" name="10.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4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rtl="0">
              <a:buNone/>
            </a:pPr>
            <a:r>
              <a:rPr lang="en-US" sz="3600" dirty="0"/>
              <a:t>3.Accomplish</a:t>
            </a:r>
            <a:r>
              <a:rPr lang="en-US" dirty="0"/>
              <a:t>. </a:t>
            </a:r>
          </a:p>
          <a:p>
            <a:pPr marL="0" indent="0" algn="l" rtl="0">
              <a:buNone/>
            </a:pPr>
            <a:endParaRPr lang="ar-EG" dirty="0"/>
          </a:p>
        </p:txBody>
      </p:sp>
      <p:pic>
        <p:nvPicPr>
          <p:cNvPr id="4" name="1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6483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rtl="0">
              <a:lnSpc>
                <a:spcPct val="150000"/>
              </a:lnSpc>
              <a:buNone/>
            </a:pPr>
            <a:r>
              <a:rPr lang="en-US" sz="3600" dirty="0"/>
              <a:t>4.Know your strengths and weaknesses. </a:t>
            </a:r>
          </a:p>
          <a:p>
            <a:pPr marL="0" indent="0" algn="l" rtl="0">
              <a:buNone/>
            </a:pPr>
            <a:endParaRPr lang="ar-EG" dirty="0"/>
          </a:p>
        </p:txBody>
      </p:sp>
      <p:pic>
        <p:nvPicPr>
          <p:cNvPr id="4" name="1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43400" y="3733800"/>
            <a:ext cx="609600" cy="609600"/>
          </a:xfrm>
          <a:prstGeom prst="rect">
            <a:avLst/>
          </a:prstGeom>
        </p:spPr>
      </p:pic>
    </p:spTree>
    <p:extLst>
      <p:ext uri="{BB962C8B-B14F-4D97-AF65-F5344CB8AC3E}">
        <p14:creationId xmlns:p14="http://schemas.microsoft.com/office/powerpoint/2010/main" val="335490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0">
              <a:lnSpc>
                <a:spcPct val="150000"/>
              </a:lnSpc>
              <a:buNone/>
            </a:pPr>
            <a:r>
              <a:rPr lang="en-US" sz="3200" dirty="0"/>
              <a:t>5.Choose to spend time with people who boost your self-esteem. </a:t>
            </a:r>
          </a:p>
          <a:p>
            <a:pPr marL="0" indent="0" algn="ctr" rtl="0">
              <a:lnSpc>
                <a:spcPct val="150000"/>
              </a:lnSpc>
              <a:buNone/>
            </a:pPr>
            <a:endParaRPr lang="ar-EG" sz="3200" dirty="0"/>
          </a:p>
        </p:txBody>
      </p:sp>
      <p:pic>
        <p:nvPicPr>
          <p:cNvPr id="4" name="1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962400"/>
            <a:ext cx="609600" cy="609600"/>
          </a:xfrm>
          <a:prstGeom prst="rect">
            <a:avLst/>
          </a:prstGeom>
        </p:spPr>
      </p:pic>
    </p:spTree>
    <p:extLst>
      <p:ext uri="{BB962C8B-B14F-4D97-AF65-F5344CB8AC3E}">
        <p14:creationId xmlns:p14="http://schemas.microsoft.com/office/powerpoint/2010/main" val="13203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0">
              <a:lnSpc>
                <a:spcPct val="150000"/>
              </a:lnSpc>
              <a:buNone/>
            </a:pPr>
            <a:r>
              <a:rPr lang="en-US" sz="3200" dirty="0"/>
              <a:t>The Johari window was created in 1955 by </a:t>
            </a:r>
            <a:r>
              <a:rPr lang="en-US" sz="3200" dirty="0" err="1"/>
              <a:t>Josephy</a:t>
            </a:r>
            <a:r>
              <a:rPr lang="en-US" sz="3200" dirty="0"/>
              <a:t> </a:t>
            </a:r>
            <a:r>
              <a:rPr lang="en-US" sz="3200" dirty="0" err="1"/>
              <a:t>Luft</a:t>
            </a:r>
            <a:r>
              <a:rPr lang="en-US" sz="3200" dirty="0"/>
              <a:t> and Harry Ingham. </a:t>
            </a:r>
            <a:endParaRPr lang="ar-EG" sz="3200" dirty="0"/>
          </a:p>
        </p:txBody>
      </p:sp>
      <p:pic>
        <p:nvPicPr>
          <p:cNvPr id="4" name="1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39771" y="4114800"/>
            <a:ext cx="609600" cy="609600"/>
          </a:xfrm>
          <a:prstGeom prst="rect">
            <a:avLst/>
          </a:prstGeom>
        </p:spPr>
      </p:pic>
    </p:spTree>
    <p:extLst>
      <p:ext uri="{BB962C8B-B14F-4D97-AF65-F5344CB8AC3E}">
        <p14:creationId xmlns:p14="http://schemas.microsoft.com/office/powerpoint/2010/main" val="33668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3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0">
              <a:buNone/>
            </a:pPr>
            <a:r>
              <a:rPr lang="en-US" sz="3200" dirty="0"/>
              <a:t>The grid consists of four windows</a:t>
            </a:r>
            <a:endParaRPr lang="ar-EG" sz="3200" dirty="0"/>
          </a:p>
        </p:txBody>
      </p:sp>
      <p:pic>
        <p:nvPicPr>
          <p:cNvPr id="4" name="1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9635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3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8001000" cy="5483352"/>
          </a:xfrm>
        </p:spPr>
        <p:txBody>
          <a:bodyPr/>
          <a:lstStyle/>
          <a:p>
            <a:pPr marL="0" indent="0" algn="just" rtl="0">
              <a:lnSpc>
                <a:spcPct val="150000"/>
              </a:lnSpc>
              <a:buNone/>
            </a:pPr>
            <a:r>
              <a:rPr lang="en-US" dirty="0"/>
              <a:t>Having higher self-esteem and higher self-confidence can improve our projection, meaning we can better accept criticism, learn from our mistakes, and communicate more effectively. This can result in better human relations at work and, ultimately, higher productivity and higher profitability.</a:t>
            </a:r>
            <a:endParaRPr lang="ar-EG" dirty="0"/>
          </a:p>
        </p:txBody>
      </p:sp>
      <p:pic>
        <p:nvPicPr>
          <p:cNvPr id="4" name="1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23657" y="4572000"/>
            <a:ext cx="609600" cy="609600"/>
          </a:xfrm>
          <a:prstGeom prst="rect">
            <a:avLst/>
          </a:prstGeom>
        </p:spPr>
      </p:pic>
    </p:spTree>
    <p:extLst>
      <p:ext uri="{BB962C8B-B14F-4D97-AF65-F5344CB8AC3E}">
        <p14:creationId xmlns:p14="http://schemas.microsoft.com/office/powerpoint/2010/main" val="131312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0">
              <a:lnSpc>
                <a:spcPct val="150000"/>
              </a:lnSpc>
              <a:buNone/>
            </a:pPr>
            <a:r>
              <a:rPr lang="en-US" sz="2800" b="1" dirty="0"/>
              <a:t>Questions</a:t>
            </a:r>
          </a:p>
          <a:p>
            <a:pPr marL="0" indent="0" algn="ctr" rtl="0">
              <a:lnSpc>
                <a:spcPct val="150000"/>
              </a:lnSpc>
              <a:buNone/>
            </a:pPr>
            <a:r>
              <a:rPr lang="en-US" sz="2800" b="1" dirty="0"/>
              <a:t>Thank you</a:t>
            </a:r>
            <a:endParaRPr lang="ar-EG" sz="2800" b="1" dirty="0"/>
          </a:p>
        </p:txBody>
      </p:sp>
    </p:spTree>
    <p:extLst>
      <p:ext uri="{BB962C8B-B14F-4D97-AF65-F5344CB8AC3E}">
        <p14:creationId xmlns:p14="http://schemas.microsoft.com/office/powerpoint/2010/main" val="24624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a:solidFill>
                  <a:schemeClr val="tx1"/>
                </a:solidFill>
              </a:rPr>
              <a:t>Human Relations: Self-Esteem and Self-Confidence Effects</a:t>
            </a:r>
            <a:endParaRPr lang="ar-EG" b="1" dirty="0">
              <a:solidFill>
                <a:schemeClr val="tx1"/>
              </a:solidFill>
            </a:endParaRPr>
          </a:p>
        </p:txBody>
      </p:sp>
      <p:sp>
        <p:nvSpPr>
          <p:cNvPr id="3" name="Content Placeholder 2"/>
          <p:cNvSpPr>
            <a:spLocks noGrp="1"/>
          </p:cNvSpPr>
          <p:nvPr>
            <p:ph sz="quarter" idx="1"/>
          </p:nvPr>
        </p:nvSpPr>
        <p:spPr>
          <a:xfrm>
            <a:off x="457200" y="1905000"/>
            <a:ext cx="7467600" cy="4568952"/>
          </a:xfrm>
        </p:spPr>
        <p:txBody>
          <a:bodyPr/>
          <a:lstStyle/>
          <a:p>
            <a:pPr marL="0" indent="0" algn="l" rtl="0">
              <a:buNone/>
            </a:pPr>
            <a:r>
              <a:rPr lang="en-US" b="1" dirty="0">
                <a:solidFill>
                  <a:schemeClr val="accent5">
                    <a:lumMod val="50000"/>
                  </a:schemeClr>
                </a:solidFill>
              </a:rPr>
              <a:t>LEARNING OBJECTIV</a:t>
            </a:r>
            <a:r>
              <a:rPr lang="en-US" dirty="0">
                <a:solidFill>
                  <a:schemeClr val="accent5">
                    <a:lumMod val="50000"/>
                  </a:schemeClr>
                </a:solidFill>
              </a:rPr>
              <a:t>ES:</a:t>
            </a:r>
          </a:p>
          <a:p>
            <a:pPr marL="0" indent="0" algn="l" rtl="0">
              <a:buNone/>
            </a:pPr>
            <a:endParaRPr lang="en-US" dirty="0">
              <a:solidFill>
                <a:schemeClr val="accent5">
                  <a:lumMod val="50000"/>
                </a:schemeClr>
              </a:solidFill>
            </a:endParaRPr>
          </a:p>
          <a:p>
            <a:pPr algn="l" rtl="0">
              <a:lnSpc>
                <a:spcPct val="150000"/>
              </a:lnSpc>
            </a:pPr>
            <a:r>
              <a:rPr lang="en-US" dirty="0"/>
              <a:t>Be able to define and explain the importance of self-esteem in your career.</a:t>
            </a:r>
          </a:p>
          <a:p>
            <a:pPr algn="l" rtl="0">
              <a:lnSpc>
                <a:spcPct val="150000"/>
              </a:lnSpc>
            </a:pPr>
            <a:r>
              <a:rPr lang="en-US" dirty="0"/>
              <a:t>Define and use the Johari window as a tool for self-discovery.</a:t>
            </a:r>
          </a:p>
          <a:p>
            <a:pPr algn="l" rtl="0">
              <a:lnSpc>
                <a:spcPct val="150000"/>
              </a:lnSpc>
            </a:pPr>
            <a:endParaRPr lang="ar-EG" dirty="0"/>
          </a:p>
        </p:txBody>
      </p:sp>
      <p:pic>
        <p:nvPicPr>
          <p:cNvPr id="4" name="1.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5105400"/>
            <a:ext cx="609600" cy="609600"/>
          </a:xfrm>
          <a:prstGeom prst="rect">
            <a:avLst/>
          </a:prstGeom>
        </p:spPr>
      </p:pic>
    </p:spTree>
    <p:extLst>
      <p:ext uri="{BB962C8B-B14F-4D97-AF65-F5344CB8AC3E}">
        <p14:creationId xmlns:p14="http://schemas.microsoft.com/office/powerpoint/2010/main" val="186967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0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just" rtl="0">
              <a:lnSpc>
                <a:spcPct val="150000"/>
              </a:lnSpc>
              <a:buNone/>
            </a:pPr>
            <a:r>
              <a:rPr lang="en-US" sz="4000" b="1" dirty="0">
                <a:solidFill>
                  <a:schemeClr val="accent5">
                    <a:lumMod val="50000"/>
                  </a:schemeClr>
                </a:solidFill>
              </a:rPr>
              <a:t>What Is Self-Esteem, Self-Image, and Projection?</a:t>
            </a:r>
            <a:endParaRPr lang="ar-EG" sz="4000" b="1" dirty="0">
              <a:solidFill>
                <a:schemeClr val="accent5">
                  <a:lumMod val="50000"/>
                </a:schemeClr>
              </a:solidFill>
            </a:endParaRPr>
          </a:p>
        </p:txBody>
      </p:sp>
      <p:pic>
        <p:nvPicPr>
          <p:cNvPr id="4" name="2.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30914" y="4267200"/>
            <a:ext cx="609600" cy="609600"/>
          </a:xfrm>
          <a:prstGeom prst="rect">
            <a:avLst/>
          </a:prstGeom>
        </p:spPr>
      </p:pic>
    </p:spTree>
    <p:extLst>
      <p:ext uri="{BB962C8B-B14F-4D97-AF65-F5344CB8AC3E}">
        <p14:creationId xmlns:p14="http://schemas.microsoft.com/office/powerpoint/2010/main" val="5183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5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just" rtl="0">
              <a:lnSpc>
                <a:spcPct val="150000"/>
              </a:lnSpc>
              <a:buNone/>
            </a:pPr>
            <a:r>
              <a:rPr lang="en-US" sz="3200" dirty="0"/>
              <a:t>Both self-esteem and self-confidence can translate to positive human relations</a:t>
            </a:r>
            <a:endParaRPr lang="ar-EG" sz="3200" dirty="0"/>
          </a:p>
        </p:txBody>
      </p:sp>
      <p:pic>
        <p:nvPicPr>
          <p:cNvPr id="4" name="3.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962400"/>
            <a:ext cx="609600" cy="609600"/>
          </a:xfrm>
          <a:prstGeom prst="rect">
            <a:avLst/>
          </a:prstGeom>
        </p:spPr>
      </p:pic>
    </p:spTree>
    <p:extLst>
      <p:ext uri="{BB962C8B-B14F-4D97-AF65-F5344CB8AC3E}">
        <p14:creationId xmlns:p14="http://schemas.microsoft.com/office/powerpoint/2010/main" val="25740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609600"/>
            <a:ext cx="7467600" cy="1066800"/>
          </a:xfrm>
        </p:spPr>
        <p:txBody>
          <a:bodyPr>
            <a:noAutofit/>
          </a:bodyPr>
          <a:lstStyle/>
          <a:p>
            <a:pPr marL="0" indent="0" algn="just" rtl="0">
              <a:lnSpc>
                <a:spcPct val="150000"/>
              </a:lnSpc>
              <a:buNone/>
            </a:pPr>
            <a:r>
              <a:rPr lang="en-US" sz="2800" b="1" dirty="0"/>
              <a:t>Self-confidence can come from several sources:</a:t>
            </a:r>
            <a:endParaRPr lang="ar-EG" sz="2800" b="1" dirty="0"/>
          </a:p>
        </p:txBody>
      </p:sp>
      <p:sp>
        <p:nvSpPr>
          <p:cNvPr id="4" name="Rectangle 3"/>
          <p:cNvSpPr/>
          <p:nvPr/>
        </p:nvSpPr>
        <p:spPr>
          <a:xfrm>
            <a:off x="689429" y="1676400"/>
            <a:ext cx="7391399" cy="7294305"/>
          </a:xfrm>
          <a:prstGeom prst="rect">
            <a:avLst/>
          </a:prstGeom>
        </p:spPr>
        <p:txBody>
          <a:bodyPr wrap="square">
            <a:spAutoFit/>
          </a:bodyPr>
          <a:lstStyle/>
          <a:p>
            <a:pPr marL="342900" indent="-342900">
              <a:lnSpc>
                <a:spcPct val="150000"/>
              </a:lnSpc>
              <a:buAutoNum type="arabicPeriod"/>
            </a:pPr>
            <a:endParaRPr lang="en-US" sz="2400" dirty="0"/>
          </a:p>
          <a:p>
            <a:pPr marL="342900" indent="-342900">
              <a:lnSpc>
                <a:spcPct val="150000"/>
              </a:lnSpc>
              <a:buAutoNum type="arabicPeriod"/>
            </a:pPr>
            <a:r>
              <a:rPr lang="en-US" sz="2400" dirty="0"/>
              <a:t>Actual experience.</a:t>
            </a:r>
          </a:p>
          <a:p>
            <a:pPr marL="342900" indent="-342900">
              <a:lnSpc>
                <a:spcPct val="150000"/>
              </a:lnSpc>
              <a:buAutoNum type="arabicPeriod"/>
            </a:pPr>
            <a:r>
              <a:rPr lang="en-US" sz="2400" dirty="0"/>
              <a:t>Experiences of others.</a:t>
            </a:r>
          </a:p>
          <a:p>
            <a:pPr marL="342900" indent="-342900">
              <a:lnSpc>
                <a:spcPct val="150000"/>
              </a:lnSpc>
              <a:buAutoNum type="arabicPeriod"/>
            </a:pPr>
            <a:r>
              <a:rPr lang="en-US" sz="2400" dirty="0"/>
              <a:t>Social comparison.</a:t>
            </a:r>
          </a:p>
          <a:p>
            <a:pPr marL="342900" indent="-342900">
              <a:lnSpc>
                <a:spcPct val="150000"/>
              </a:lnSpc>
              <a:buAutoNum type="arabicPeriod"/>
            </a:pPr>
            <a:r>
              <a:rPr lang="en-US" sz="2400" dirty="0"/>
              <a:t>Social persuasion. </a:t>
            </a:r>
          </a:p>
          <a:p>
            <a:pPr marL="342900" indent="-342900">
              <a:lnSpc>
                <a:spcPct val="150000"/>
              </a:lnSpc>
              <a:buAutoNum type="arabicPeriod"/>
            </a:pPr>
            <a:r>
              <a:rPr lang="en-US" sz="2400" dirty="0"/>
              <a:t>Emotional arousal. </a:t>
            </a:r>
          </a:p>
          <a:p>
            <a:pPr marL="342900" indent="-342900">
              <a:lnSpc>
                <a:spcPct val="150000"/>
              </a:lnSpc>
              <a:buAutoNum type="arabicPeriod"/>
            </a:pPr>
            <a:endParaRPr lang="en-US" sz="2400"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r>
              <a:rPr lang="en-US" dirty="0"/>
              <a:t> </a:t>
            </a:r>
            <a:endParaRPr lang="ar-EG" dirty="0"/>
          </a:p>
        </p:txBody>
      </p:sp>
      <p:pic>
        <p:nvPicPr>
          <p:cNvPr id="5" name="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59086" y="5181600"/>
            <a:ext cx="609600" cy="609600"/>
          </a:xfrm>
          <a:prstGeom prst="rect">
            <a:avLst/>
          </a:prstGeom>
        </p:spPr>
      </p:pic>
    </p:spTree>
    <p:extLst>
      <p:ext uri="{BB962C8B-B14F-4D97-AF65-F5344CB8AC3E}">
        <p14:creationId xmlns:p14="http://schemas.microsoft.com/office/powerpoint/2010/main" val="389911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1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rtl="0">
              <a:lnSpc>
                <a:spcPct val="150000"/>
              </a:lnSpc>
              <a:buNone/>
            </a:pPr>
            <a:r>
              <a:rPr lang="en-US" sz="2800" dirty="0"/>
              <a:t>Self-efficacy is the confidence you have to carry out a specific task. </a:t>
            </a:r>
            <a:endParaRPr lang="ar-EG" dirty="0"/>
          </a:p>
        </p:txBody>
      </p:sp>
      <p:pic>
        <p:nvPicPr>
          <p:cNvPr id="5" name="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816919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0">
              <a:lnSpc>
                <a:spcPct val="150000"/>
              </a:lnSpc>
              <a:buNone/>
            </a:pPr>
            <a:r>
              <a:rPr lang="en-US" sz="2800" dirty="0"/>
              <a:t>Self-image is a bit different than self-esteem in that it means how an individual thinks others view him or her. </a:t>
            </a:r>
            <a:endParaRPr lang="ar-EG" sz="2800" dirty="0"/>
          </a:p>
        </p:txBody>
      </p:sp>
      <p:pic>
        <p:nvPicPr>
          <p:cNvPr id="4" name="7.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4267200"/>
            <a:ext cx="609600" cy="609600"/>
          </a:xfrm>
          <a:prstGeom prst="rect">
            <a:avLst/>
          </a:prstGeom>
        </p:spPr>
      </p:pic>
    </p:spTree>
    <p:extLst>
      <p:ext uri="{BB962C8B-B14F-4D97-AF65-F5344CB8AC3E}">
        <p14:creationId xmlns:p14="http://schemas.microsoft.com/office/powerpoint/2010/main" val="10072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63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just" rtl="0">
              <a:lnSpc>
                <a:spcPct val="150000"/>
              </a:lnSpc>
              <a:buNone/>
            </a:pPr>
            <a:r>
              <a:rPr lang="en-US" sz="3600" dirty="0"/>
              <a:t>Projection refers to how your self-esteem is reflected in the way you treat others</a:t>
            </a:r>
            <a:endParaRPr lang="ar-EG" dirty="0"/>
          </a:p>
        </p:txBody>
      </p:sp>
      <p:pic>
        <p:nvPicPr>
          <p:cNvPr id="4" name="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96229" y="3886200"/>
            <a:ext cx="609600" cy="609600"/>
          </a:xfrm>
          <a:prstGeom prst="rect">
            <a:avLst/>
          </a:prstGeom>
        </p:spPr>
      </p:pic>
    </p:spTree>
    <p:extLst>
      <p:ext uri="{BB962C8B-B14F-4D97-AF65-F5344CB8AC3E}">
        <p14:creationId xmlns:p14="http://schemas.microsoft.com/office/powerpoint/2010/main" val="30380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solidFill>
                  <a:schemeClr val="tx1"/>
                </a:solidFill>
              </a:rPr>
              <a:t>Improving Self-confidence</a:t>
            </a:r>
            <a:endParaRPr lang="ar-EG" sz="3600" b="1" dirty="0">
              <a:solidFill>
                <a:schemeClr val="tx1"/>
              </a:solidFill>
            </a:endParaRPr>
          </a:p>
        </p:txBody>
      </p:sp>
      <p:sp>
        <p:nvSpPr>
          <p:cNvPr id="3" name="Content Placeholder 2"/>
          <p:cNvSpPr>
            <a:spLocks noGrp="1"/>
          </p:cNvSpPr>
          <p:nvPr>
            <p:ph sz="quarter" idx="1"/>
          </p:nvPr>
        </p:nvSpPr>
        <p:spPr/>
        <p:txBody>
          <a:bodyPr>
            <a:normAutofit/>
          </a:bodyPr>
          <a:lstStyle/>
          <a:p>
            <a:pPr marL="0" indent="0" algn="ctr" rtl="0">
              <a:lnSpc>
                <a:spcPct val="150000"/>
              </a:lnSpc>
              <a:buNone/>
            </a:pPr>
            <a:r>
              <a:rPr lang="en-US" sz="2800" dirty="0"/>
              <a:t>1.Use positive self-talk and visual imagery. </a:t>
            </a:r>
          </a:p>
        </p:txBody>
      </p:sp>
      <p:pic>
        <p:nvPicPr>
          <p:cNvPr id="4" name="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084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6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81</TotalTime>
  <Words>234</Words>
  <Application>Microsoft Office PowerPoint</Application>
  <PresentationFormat>عرض على الشاشة (4:3)</PresentationFormat>
  <Paragraphs>43</Paragraphs>
  <Slides>17</Slides>
  <Notes>0</Notes>
  <HiddenSlides>0</HiddenSlides>
  <MMClips>15</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Oriel</vt:lpstr>
      <vt:lpstr>Human Relations</vt:lpstr>
      <vt:lpstr>Human Relations: Self-Esteem and Self-Confidence Effects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Improving Self-confidence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14</cp:revision>
  <dcterms:created xsi:type="dcterms:W3CDTF">2006-08-16T00:00:00Z</dcterms:created>
  <dcterms:modified xsi:type="dcterms:W3CDTF">2020-03-21T14:31:39Z</dcterms:modified>
</cp:coreProperties>
</file>