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77" r:id="rId3"/>
    <p:sldId id="257" r:id="rId4"/>
    <p:sldId id="258" r:id="rId5"/>
    <p:sldId id="279" r:id="rId6"/>
    <p:sldId id="259" r:id="rId7"/>
    <p:sldId id="261" r:id="rId8"/>
    <p:sldId id="262" r:id="rId9"/>
    <p:sldId id="263" r:id="rId10"/>
    <p:sldId id="264" r:id="rId11"/>
    <p:sldId id="265" r:id="rId12"/>
    <p:sldId id="266" r:id="rId13"/>
    <p:sldId id="280" r:id="rId14"/>
    <p:sldId id="281" r:id="rId15"/>
    <p:sldId id="282" r:id="rId16"/>
    <p:sldId id="267" r:id="rId17"/>
    <p:sldId id="268" r:id="rId18"/>
    <p:sldId id="269" r:id="rId19"/>
    <p:sldId id="270" r:id="rId20"/>
    <p:sldId id="271" r:id="rId21"/>
    <p:sldId id="272" r:id="rId22"/>
    <p:sldId id="273" r:id="rId23"/>
    <p:sldId id="283" r:id="rId24"/>
    <p:sldId id="284" r:id="rId25"/>
    <p:sldId id="27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autoAdjust="0"/>
    <p:restoredTop sz="94662" autoAdjust="0"/>
  </p:normalViewPr>
  <p:slideViewPr>
    <p:cSldViewPr>
      <p:cViewPr>
        <p:scale>
          <a:sx n="118" d="100"/>
          <a:sy n="118" d="100"/>
        </p:scale>
        <p:origin x="-139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3/21/2020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3/21/2020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solidFill>
                  <a:srgbClr val="C00000"/>
                </a:solidFill>
                <a:latin typeface="Baskerville Old Face" pitchFamily="18" charset="0"/>
              </a:rPr>
              <a:t>Home Visits</a:t>
            </a:r>
            <a:endParaRPr lang="ar-EG" dirty="0">
              <a:solidFill>
                <a:srgbClr val="C00000"/>
              </a:solidFill>
              <a:latin typeface="Baskerville Old Face" pitchFamily="18" charset="0"/>
            </a:endParaRPr>
          </a:p>
        </p:txBody>
      </p:sp>
      <p:sp>
        <p:nvSpPr>
          <p:cNvPr id="3" name="Subtitle 2"/>
          <p:cNvSpPr>
            <a:spLocks noGrp="1"/>
          </p:cNvSpPr>
          <p:nvPr>
            <p:ph type="subTitle" idx="1"/>
          </p:nvPr>
        </p:nvSpPr>
        <p:spPr>
          <a:xfrm>
            <a:off x="533400" y="2743200"/>
            <a:ext cx="7854696" cy="4114800"/>
          </a:xfrm>
        </p:spPr>
        <p:txBody>
          <a:bodyPr>
            <a:normAutofit/>
          </a:bodyPr>
          <a:lstStyle/>
          <a:p>
            <a:pPr algn="ctr"/>
            <a:endParaRPr lang="en-US" sz="2800" b="1" dirty="0" smtClean="0"/>
          </a:p>
          <a:p>
            <a:pPr algn="ctr"/>
            <a:r>
              <a:rPr lang="en-US" sz="2800" b="1" dirty="0" smtClean="0">
                <a:solidFill>
                  <a:schemeClr val="bg1"/>
                </a:solidFill>
              </a:rPr>
              <a:t>Prepared by</a:t>
            </a:r>
          </a:p>
          <a:p>
            <a:pPr algn="ctr"/>
            <a:r>
              <a:rPr lang="en-US" sz="2800" b="1" dirty="0" smtClean="0">
                <a:solidFill>
                  <a:schemeClr val="bg1"/>
                </a:solidFill>
              </a:rPr>
              <a:t> </a:t>
            </a:r>
            <a:endParaRPr lang="ar-EG" sz="2800" b="1" dirty="0">
              <a:solidFill>
                <a:schemeClr val="bg1"/>
              </a:solidFill>
            </a:endParaRPr>
          </a:p>
        </p:txBody>
      </p:sp>
      <p:pic>
        <p:nvPicPr>
          <p:cNvPr id="1026" name="Picture 3"/>
          <p:cNvPicPr>
            <a:picLocks noChangeAspect="1" noChangeArrowheads="1"/>
          </p:cNvPicPr>
          <p:nvPr/>
        </p:nvPicPr>
        <p:blipFill>
          <a:blip r:embed="rId4"/>
          <a:srcRect/>
          <a:stretch>
            <a:fillRect/>
          </a:stretch>
        </p:blipFill>
        <p:spPr bwMode="auto">
          <a:xfrm>
            <a:off x="7162800" y="457200"/>
            <a:ext cx="1255712" cy="1463099"/>
          </a:xfrm>
          <a:prstGeom prst="rect">
            <a:avLst/>
          </a:prstGeom>
          <a:noFill/>
          <a:ln w="9525">
            <a:noFill/>
            <a:miter lim="800000"/>
            <a:headEnd/>
            <a:tailEnd/>
          </a:ln>
        </p:spPr>
      </p:pic>
      <p:pic>
        <p:nvPicPr>
          <p:cNvPr id="1027" name="Picture 2"/>
          <p:cNvPicPr>
            <a:picLocks noChangeAspect="1" noChangeArrowheads="1"/>
          </p:cNvPicPr>
          <p:nvPr/>
        </p:nvPicPr>
        <p:blipFill>
          <a:blip r:embed="rId5"/>
          <a:srcRect/>
          <a:stretch>
            <a:fillRect/>
          </a:stretch>
        </p:blipFill>
        <p:spPr bwMode="auto">
          <a:xfrm>
            <a:off x="838200" y="609600"/>
            <a:ext cx="1573850" cy="12954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7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4000" b="1" dirty="0" smtClean="0">
                <a:latin typeface="Times New Roman" pitchFamily="18" charset="0"/>
                <a:cs typeface="Times New Roman" pitchFamily="18" charset="0"/>
              </a:rPr>
              <a:t>Advantages of Home Visit</a:t>
            </a:r>
            <a:endParaRPr lang="ar-EG"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935480"/>
            <a:ext cx="8229600" cy="4846320"/>
          </a:xfrm>
        </p:spPr>
        <p:txBody>
          <a:bodyPr>
            <a:normAutofit fontScale="92500" lnSpcReduction="20000"/>
          </a:bodyPr>
          <a:lstStyle/>
          <a:p>
            <a:pPr marL="514350" indent="-514350" algn="l" rtl="0"/>
            <a:r>
              <a:rPr lang="en-US" dirty="0" smtClean="0"/>
              <a:t>The nurse can directly observe home and family atmosphere.</a:t>
            </a:r>
          </a:p>
          <a:p>
            <a:pPr marL="514350" indent="-514350" algn="l" rtl="0"/>
            <a:r>
              <a:rPr lang="en-US" dirty="0" smtClean="0"/>
              <a:t>The nurse can directly observe the care given to patient by the family members.</a:t>
            </a:r>
          </a:p>
          <a:p>
            <a:pPr marL="514350" indent="-514350" algn="l" rtl="0"/>
            <a:r>
              <a:rPr lang="en-US" dirty="0" smtClean="0"/>
              <a:t>Most people prefer to be cared for at home.</a:t>
            </a:r>
          </a:p>
          <a:p>
            <a:pPr marL="514350" indent="-514350" algn="l" rtl="0"/>
            <a:r>
              <a:rPr lang="en-US" dirty="0" smtClean="0"/>
              <a:t>It is possible to discover new health problems.</a:t>
            </a:r>
          </a:p>
          <a:p>
            <a:pPr marL="514350" indent="-514350" algn="l" rtl="0"/>
            <a:r>
              <a:rPr lang="en-US" dirty="0" smtClean="0"/>
              <a:t>The family members will be more relaxed in their own surroundings.</a:t>
            </a:r>
          </a:p>
          <a:p>
            <a:pPr marL="514350" indent="-514350" algn="l" rtl="0"/>
            <a:r>
              <a:rPr lang="en-US" dirty="0" smtClean="0"/>
              <a:t>The family gains confidence and feels to clear their doubts.</a:t>
            </a:r>
          </a:p>
          <a:p>
            <a:pPr marL="514350" indent="-514350" algn="l" rtl="0"/>
            <a:r>
              <a:rPr lang="en-US" dirty="0" smtClean="0"/>
              <a:t>The family contributes a sense of control and active participation in meeting their health needs.</a:t>
            </a:r>
          </a:p>
          <a:p>
            <a:pPr marL="514350" indent="-514350" algn="l" rtl="0"/>
            <a:r>
              <a:rPr lang="en-US" dirty="0"/>
              <a:t>Care to ill family members in the home can reduce overall costs by preventing hospitalizations</a:t>
            </a:r>
            <a:endParaRPr lang="en-US" dirty="0" smtClean="0"/>
          </a:p>
          <a:p>
            <a:pPr marL="514350" indent="-514350" algn="l" rtl="0"/>
            <a:endParaRPr lang="en-US" dirty="0" smtClean="0"/>
          </a:p>
          <a:p>
            <a:pPr algn="l" rtl="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007"/>
    </mc:Choice>
    <mc:Fallback xmlns="">
      <p:transition spd="slow" advTm="184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Disadvantages of home visit</a:t>
            </a:r>
            <a:endParaRPr lang="ar-EG" dirty="0"/>
          </a:p>
        </p:txBody>
      </p:sp>
      <p:sp>
        <p:nvSpPr>
          <p:cNvPr id="3" name="Content Placeholder 2"/>
          <p:cNvSpPr>
            <a:spLocks noGrp="1"/>
          </p:cNvSpPr>
          <p:nvPr>
            <p:ph idx="1"/>
          </p:nvPr>
        </p:nvSpPr>
        <p:spPr/>
        <p:txBody>
          <a:bodyPr/>
          <a:lstStyle/>
          <a:p>
            <a:pPr marL="514350" lvl="0" indent="-514350" algn="l" rtl="0">
              <a:buFont typeface="+mj-lt"/>
              <a:buAutoNum type="arabicPeriod"/>
            </a:pPr>
            <a:r>
              <a:rPr lang="en-US" dirty="0" smtClean="0"/>
              <a:t>Costs are a major disadvantage (the cost of pre-visit preparation, travel to and from the home, time spent with one client, and post visit preparation).</a:t>
            </a:r>
          </a:p>
          <a:p>
            <a:pPr marL="514350" lvl="0" indent="-514350" algn="l" rtl="0">
              <a:buFont typeface="+mj-lt"/>
              <a:buAutoNum type="arabicPeriod"/>
            </a:pPr>
            <a:r>
              <a:rPr lang="en-US" dirty="0" smtClean="0"/>
              <a:t>Less efficient for nurse than working with groups or seeing many clients in an ambulatory site. </a:t>
            </a:r>
          </a:p>
          <a:p>
            <a:pPr marL="514350" lvl="0" indent="-514350" algn="l" rtl="0">
              <a:buFont typeface="+mj-lt"/>
              <a:buAutoNum type="arabicPeriod"/>
            </a:pPr>
            <a:r>
              <a:rPr lang="en-US" dirty="0" smtClean="0"/>
              <a:t>Distractions such as television and noisy children may be more difficult to control.</a:t>
            </a:r>
          </a:p>
          <a:p>
            <a:pPr marL="514350" lvl="0" indent="-514350" algn="l" rtl="0">
              <a:buFont typeface="+mj-lt"/>
              <a:buAutoNum type="arabicPeriod"/>
            </a:pPr>
            <a:r>
              <a:rPr lang="en-US" dirty="0" smtClean="0"/>
              <a:t>Clients may be resistant or fearful of the intimacy of home visits.</a:t>
            </a:r>
          </a:p>
          <a:p>
            <a:pPr marL="514350" lvl="0" indent="-514350" algn="l" rtl="0">
              <a:buFont typeface="+mj-lt"/>
              <a:buAutoNum type="arabicPeriod"/>
            </a:pPr>
            <a:r>
              <a:rPr lang="en-US" dirty="0" smtClean="0"/>
              <a:t>Nurse safety can be an issue.</a:t>
            </a:r>
          </a:p>
          <a:p>
            <a:pPr algn="l" rtl="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736"/>
    </mc:Choice>
    <mc:Fallback xmlns="">
      <p:transition spd="slow" advTm="12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u="sng" dirty="0" smtClean="0"/>
              <a:t>Principles of Home Visiting</a:t>
            </a:r>
            <a:endParaRPr lang="ar-EG" dirty="0"/>
          </a:p>
        </p:txBody>
      </p:sp>
      <p:sp>
        <p:nvSpPr>
          <p:cNvPr id="3" name="Content Placeholder 2"/>
          <p:cNvSpPr>
            <a:spLocks noGrp="1"/>
          </p:cNvSpPr>
          <p:nvPr>
            <p:ph idx="1"/>
          </p:nvPr>
        </p:nvSpPr>
        <p:spPr/>
        <p:txBody>
          <a:bodyPr>
            <a:normAutofit/>
          </a:bodyPr>
          <a:lstStyle/>
          <a:p>
            <a:pPr marL="514350" lvl="0" indent="-514350" algn="l" rtl="0">
              <a:buFont typeface="+mj-lt"/>
              <a:buAutoNum type="arabicPeriod"/>
            </a:pPr>
            <a:r>
              <a:rPr lang="en-US" b="1" dirty="0" smtClean="0"/>
              <a:t>Need based</a:t>
            </a:r>
            <a:endParaRPr lang="en-US" dirty="0" smtClean="0"/>
          </a:p>
          <a:p>
            <a:pPr marL="514350" lvl="0" indent="-514350" algn="l" rtl="0">
              <a:buFont typeface="+mj-lt"/>
              <a:buAutoNum type="arabicPeriod"/>
            </a:pPr>
            <a:r>
              <a:rPr lang="en-US" b="1" dirty="0" smtClean="0"/>
              <a:t>Priority based</a:t>
            </a:r>
            <a:endParaRPr lang="en-US" dirty="0" smtClean="0"/>
          </a:p>
          <a:p>
            <a:pPr marL="514350" lvl="0" indent="-514350" algn="l" rtl="0">
              <a:buFont typeface="+mj-lt"/>
              <a:buAutoNum type="arabicPeriod"/>
            </a:pPr>
            <a:r>
              <a:rPr lang="en-US" b="1" dirty="0" smtClean="0"/>
              <a:t>Regularity</a:t>
            </a:r>
            <a:endParaRPr lang="en-US" dirty="0" smtClean="0"/>
          </a:p>
          <a:p>
            <a:pPr marL="514350" lvl="0" indent="-514350" algn="l" rtl="0">
              <a:buFont typeface="+mj-lt"/>
              <a:buAutoNum type="arabicPeriod"/>
            </a:pPr>
            <a:r>
              <a:rPr lang="en-US" b="1" dirty="0" smtClean="0"/>
              <a:t>Flexibility</a:t>
            </a:r>
            <a:endParaRPr lang="en-US" dirty="0" smtClean="0"/>
          </a:p>
          <a:p>
            <a:pPr marL="514350" lvl="0" indent="-514350" algn="l" rtl="0">
              <a:buFont typeface="+mj-lt"/>
              <a:buAutoNum type="arabicPeriod"/>
            </a:pPr>
            <a:r>
              <a:rPr lang="en-US" b="1" dirty="0" smtClean="0"/>
              <a:t>Scientific based</a:t>
            </a:r>
            <a:endParaRPr lang="en-US" dirty="0" smtClean="0"/>
          </a:p>
          <a:p>
            <a:pPr marL="514350" lvl="0" indent="-514350" algn="l" rtl="0">
              <a:buFont typeface="+mj-lt"/>
              <a:buAutoNum type="arabicPeriod"/>
            </a:pPr>
            <a:r>
              <a:rPr lang="en-US" b="1" dirty="0" smtClean="0"/>
              <a:t>Analysis based</a:t>
            </a:r>
            <a:endParaRPr lang="en-US" dirty="0" smtClean="0"/>
          </a:p>
          <a:p>
            <a:pPr marL="514350" lvl="0" indent="-514350" algn="l" rtl="0">
              <a:buFont typeface="+mj-lt"/>
              <a:buAutoNum type="arabicPeriod"/>
            </a:pPr>
            <a:r>
              <a:rPr lang="en-US" b="1" dirty="0" smtClean="0"/>
              <a:t>Developing relationship</a:t>
            </a:r>
            <a:endParaRPr lang="en-US" dirty="0" smtClean="0"/>
          </a:p>
          <a:p>
            <a:pPr marL="514350" lvl="0" indent="-514350" algn="l" rtl="0">
              <a:buFont typeface="+mj-lt"/>
              <a:buAutoNum type="arabicPeriod"/>
            </a:pPr>
            <a:r>
              <a:rPr lang="en-US" b="1" dirty="0" smtClean="0"/>
              <a:t>Sensitivity</a:t>
            </a:r>
            <a:endParaRPr lang="en-US" dirty="0" smtClean="0"/>
          </a:p>
          <a:p>
            <a:pPr marL="514350" lvl="0" indent="-514350" algn="l" rtl="0">
              <a:buFont typeface="+mj-lt"/>
              <a:buAutoNum type="arabicPeriod"/>
            </a:pPr>
            <a:r>
              <a:rPr lang="en-US" b="1" dirty="0" smtClean="0"/>
              <a:t>Educative</a:t>
            </a:r>
            <a:endParaRPr lang="en-US" dirty="0" smtClean="0"/>
          </a:p>
          <a:p>
            <a:pPr marL="514350" indent="-514350" algn="l">
              <a:buFont typeface="+mj-lt"/>
              <a:buAutoNum type="arabicPeriod"/>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675"/>
    </mc:Choice>
    <mc:Fallback xmlns="">
      <p:transition spd="slow" advTm="22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relationship</a:t>
            </a:r>
            <a:endParaRPr lang="ar-EG" dirty="0"/>
          </a:p>
        </p:txBody>
      </p:sp>
      <p:sp>
        <p:nvSpPr>
          <p:cNvPr id="3" name="Content Placeholder 2"/>
          <p:cNvSpPr>
            <a:spLocks noGrp="1"/>
          </p:cNvSpPr>
          <p:nvPr>
            <p:ph idx="1"/>
          </p:nvPr>
        </p:nvSpPr>
        <p:spPr/>
        <p:txBody>
          <a:bodyPr/>
          <a:lstStyle/>
          <a:p>
            <a:pPr algn="l" rtl="0"/>
            <a:r>
              <a:rPr lang="en-US" dirty="0" smtClean="0"/>
              <a:t>1.</a:t>
            </a:r>
            <a:r>
              <a:rPr lang="en-US" dirty="0" smtClean="0">
                <a:solidFill>
                  <a:srgbClr val="FF0000"/>
                </a:solidFill>
              </a:rPr>
              <a:t>Developing </a:t>
            </a:r>
            <a:r>
              <a:rPr lang="en-US" dirty="0">
                <a:solidFill>
                  <a:srgbClr val="FF0000"/>
                </a:solidFill>
              </a:rPr>
              <a:t>relationship</a:t>
            </a:r>
            <a:r>
              <a:rPr lang="en-US" dirty="0"/>
              <a:t>: Work with the person and family and plan jointly. Home visiting helps to establish good working relationship in the family.</a:t>
            </a:r>
          </a:p>
          <a:p>
            <a:pPr algn="l" rtl="0"/>
            <a:r>
              <a:rPr lang="en-US" dirty="0" smtClean="0"/>
              <a:t>2.</a:t>
            </a:r>
            <a:r>
              <a:rPr lang="en-US" dirty="0" smtClean="0">
                <a:solidFill>
                  <a:srgbClr val="FF0000"/>
                </a:solidFill>
              </a:rPr>
              <a:t>Need </a:t>
            </a:r>
            <a:r>
              <a:rPr lang="en-US" dirty="0">
                <a:solidFill>
                  <a:srgbClr val="FF0000"/>
                </a:solidFill>
              </a:rPr>
              <a:t>based: </a:t>
            </a:r>
            <a:r>
              <a:rPr lang="en-US" dirty="0"/>
              <a:t>Home visiting should be planned and conducted based on the identified needs of the people.</a:t>
            </a:r>
          </a:p>
          <a:p>
            <a:pPr algn="l" rtl="0"/>
            <a:r>
              <a:rPr lang="en-US" dirty="0" smtClean="0"/>
              <a:t>3.</a:t>
            </a:r>
            <a:r>
              <a:rPr lang="en-US" dirty="0" smtClean="0">
                <a:solidFill>
                  <a:srgbClr val="FF0000"/>
                </a:solidFill>
              </a:rPr>
              <a:t>Analysis </a:t>
            </a:r>
            <a:r>
              <a:rPr lang="en-US" dirty="0">
                <a:solidFill>
                  <a:srgbClr val="FF0000"/>
                </a:solidFill>
              </a:rPr>
              <a:t>based: </a:t>
            </a:r>
            <a:r>
              <a:rPr lang="en-US" dirty="0"/>
              <a:t>Collect facts about the home, the patient and the environment and make on objective analysis of the facts as an initial step in visiting the home.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827363"/>
      </p:ext>
    </p:extLst>
  </p:cSld>
  <p:clrMapOvr>
    <a:masterClrMapping/>
  </p:clrMapOvr>
  <mc:AlternateContent xmlns:mc="http://schemas.openxmlformats.org/markup-compatibility/2006" xmlns:p14="http://schemas.microsoft.com/office/powerpoint/2010/main">
    <mc:Choice Requires="p14">
      <p:transition spd="slow" p14:dur="2000" advTm="120475"/>
    </mc:Choice>
    <mc:Fallback xmlns="">
      <p:transition spd="slow" advTm="12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lstStyle/>
          <a:p>
            <a:pPr lvl="0" algn="just" rtl="0"/>
            <a:r>
              <a:rPr lang="en-US" b="1" dirty="0">
                <a:solidFill>
                  <a:srgbClr val="FF0000"/>
                </a:solidFill>
              </a:rPr>
              <a:t>Priority based:</a:t>
            </a:r>
            <a:r>
              <a:rPr lang="en-US" dirty="0">
                <a:solidFill>
                  <a:srgbClr val="FF0000"/>
                </a:solidFill>
              </a:rPr>
              <a:t> </a:t>
            </a:r>
            <a:r>
              <a:rPr lang="en-US" dirty="0"/>
              <a:t>The home visit should give priority to the existing problem in the family. </a:t>
            </a:r>
          </a:p>
          <a:p>
            <a:pPr lvl="0" algn="just" rtl="0"/>
            <a:r>
              <a:rPr lang="en-US" b="1" dirty="0">
                <a:solidFill>
                  <a:srgbClr val="FF0000"/>
                </a:solidFill>
              </a:rPr>
              <a:t>Scientific based: </a:t>
            </a:r>
            <a:r>
              <a:rPr lang="en-US" dirty="0"/>
              <a:t>Be sure of the scientific of   the   subjects   used   for discussion. </a:t>
            </a:r>
          </a:p>
          <a:p>
            <a:pPr algn="just" rtl="0"/>
            <a:r>
              <a:rPr lang="en-US" b="1" dirty="0">
                <a:solidFill>
                  <a:srgbClr val="FF0000"/>
                </a:solidFill>
              </a:rPr>
              <a:t>Regularity</a:t>
            </a:r>
            <a:r>
              <a:rPr lang="en-US" dirty="0">
                <a:solidFill>
                  <a:srgbClr val="FF0000"/>
                </a:solidFill>
              </a:rPr>
              <a:t>: </a:t>
            </a:r>
            <a:r>
              <a:rPr lang="en-US" dirty="0"/>
              <a:t>Plan for regular home visiting Program based on family needs. It should be conducted at regular </a:t>
            </a:r>
            <a:r>
              <a:rPr lang="en-US" dirty="0" smtClean="0"/>
              <a:t>intervals</a:t>
            </a:r>
          </a:p>
          <a:p>
            <a:pPr lvl="0" algn="just" rtl="0"/>
            <a:r>
              <a:rPr lang="en-US" b="1" dirty="0">
                <a:solidFill>
                  <a:srgbClr val="FF0000"/>
                </a:solidFill>
              </a:rPr>
              <a:t>Flexibility:</a:t>
            </a:r>
            <a:r>
              <a:rPr lang="en-US" dirty="0">
                <a:solidFill>
                  <a:srgbClr val="FF0000"/>
                </a:solidFill>
              </a:rPr>
              <a:t> </a:t>
            </a:r>
            <a:r>
              <a:rPr lang="en-US" dirty="0"/>
              <a:t>The community health nurse should adopt a flexible approach based on prevailing circumstances at home.</a:t>
            </a:r>
          </a:p>
          <a:p>
            <a:pPr algn="just"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3636855"/>
      </p:ext>
    </p:extLst>
  </p:cSld>
  <p:clrMapOvr>
    <a:masterClrMapping/>
  </p:clrMapOvr>
  <mc:AlternateContent xmlns:mc="http://schemas.openxmlformats.org/markup-compatibility/2006" xmlns:p14="http://schemas.microsoft.com/office/powerpoint/2010/main">
    <mc:Choice Requires="p14">
      <p:transition spd="slow" p14:dur="2000" advTm="51094"/>
    </mc:Choice>
    <mc:Fallback xmlns="">
      <p:transition spd="slow" advTm="51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lstStyle/>
          <a:p>
            <a:pPr lvl="0" algn="l" rtl="0"/>
            <a:r>
              <a:rPr lang="en-US" b="1" dirty="0">
                <a:solidFill>
                  <a:srgbClr val="FF0000"/>
                </a:solidFill>
              </a:rPr>
              <a:t>Sensitivity</a:t>
            </a:r>
            <a:r>
              <a:rPr lang="en-US" dirty="0">
                <a:solidFill>
                  <a:srgbClr val="FF0000"/>
                </a:solidFill>
              </a:rPr>
              <a:t>: </a:t>
            </a:r>
            <a:r>
              <a:rPr lang="en-US" dirty="0"/>
              <a:t>The community health nurse should be sensitive to the persons feeling and needs at the time of the visit. Listen to the family and understand the other person's point of view.</a:t>
            </a:r>
          </a:p>
          <a:p>
            <a:pPr lvl="0" algn="l" rtl="0"/>
            <a:r>
              <a:rPr lang="en-US" b="1" dirty="0">
                <a:solidFill>
                  <a:srgbClr val="FF0000"/>
                </a:solidFill>
              </a:rPr>
              <a:t>Educative</a:t>
            </a:r>
            <a:r>
              <a:rPr lang="en-US" dirty="0">
                <a:solidFill>
                  <a:srgbClr val="FF0000"/>
                </a:solidFill>
              </a:rPr>
              <a:t>: </a:t>
            </a:r>
            <a:r>
              <a:rPr lang="en-US" dirty="0"/>
              <a:t>Evaluate your own work; remember the quality of care is more important than the number of home visits. It is essential to evaluate home visits from time to time.</a:t>
            </a: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6635303"/>
      </p:ext>
    </p:extLst>
  </p:cSld>
  <p:clrMapOvr>
    <a:masterClrMapping/>
  </p:clrMapOvr>
  <mc:AlternateContent xmlns:mc="http://schemas.openxmlformats.org/markup-compatibility/2006" xmlns:p14="http://schemas.microsoft.com/office/powerpoint/2010/main">
    <mc:Choice Requires="p14">
      <p:transition spd="slow" p14:dur="2000" advTm="52375"/>
    </mc:Choice>
    <mc:Fallback xmlns="">
      <p:transition spd="slow" advTm="5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8229600" cy="1143000"/>
          </a:xfrm>
        </p:spPr>
        <p:txBody>
          <a:bodyPr>
            <a:normAutofit fontScale="90000"/>
          </a:bodyPr>
          <a:lstStyle/>
          <a:p>
            <a:pPr rtl="0"/>
            <a:r>
              <a:rPr lang="en-US" b="1" u="sng" dirty="0" smtClean="0"/>
              <a:t>Phases of home visits:</a:t>
            </a:r>
            <a:r>
              <a:rPr lang="en-US" dirty="0" smtClean="0"/>
              <a:t/>
            </a:r>
            <a:br>
              <a:rPr lang="en-US" dirty="0" smtClean="0"/>
            </a:br>
            <a:endParaRPr lang="ar-EG" dirty="0"/>
          </a:p>
        </p:txBody>
      </p:sp>
      <p:sp>
        <p:nvSpPr>
          <p:cNvPr id="3" name="Content Placeholder 2"/>
          <p:cNvSpPr>
            <a:spLocks noGrp="1"/>
          </p:cNvSpPr>
          <p:nvPr>
            <p:ph idx="1"/>
          </p:nvPr>
        </p:nvSpPr>
        <p:spPr>
          <a:xfrm>
            <a:off x="457200" y="2133600"/>
            <a:ext cx="8229600" cy="4191000"/>
          </a:xfrm>
        </p:spPr>
        <p:txBody>
          <a:bodyPr/>
          <a:lstStyle/>
          <a:p>
            <a:pPr algn="l" rtl="0">
              <a:buNone/>
            </a:pPr>
            <a:r>
              <a:rPr lang="en-US" b="1" dirty="0" smtClean="0"/>
              <a:t>1-Pre-visit or preplanning phase</a:t>
            </a:r>
          </a:p>
          <a:p>
            <a:pPr algn="l" rtl="0">
              <a:buNone/>
            </a:pPr>
            <a:r>
              <a:rPr lang="en-US" b="1" dirty="0" smtClean="0"/>
              <a:t>2- Initial phase</a:t>
            </a:r>
          </a:p>
          <a:p>
            <a:pPr algn="l" rtl="0">
              <a:buNone/>
            </a:pPr>
            <a:r>
              <a:rPr lang="en-US" b="1" dirty="0" smtClean="0"/>
              <a:t>3-</a:t>
            </a:r>
            <a:r>
              <a:rPr lang="en-US" dirty="0" smtClean="0"/>
              <a:t> </a:t>
            </a:r>
            <a:r>
              <a:rPr lang="en-US" b="1" dirty="0" smtClean="0"/>
              <a:t>Action phase</a:t>
            </a:r>
          </a:p>
          <a:p>
            <a:pPr algn="l" rtl="0">
              <a:buNone/>
            </a:pPr>
            <a:r>
              <a:rPr lang="en-US" b="1" dirty="0" smtClean="0"/>
              <a:t>4</a:t>
            </a:r>
            <a:r>
              <a:rPr lang="en-US" dirty="0" smtClean="0"/>
              <a:t>- </a:t>
            </a:r>
            <a:r>
              <a:rPr lang="en-US" b="1" dirty="0" smtClean="0"/>
              <a:t>Termination phase</a:t>
            </a:r>
          </a:p>
          <a:p>
            <a:pPr algn="l" rtl="0">
              <a:buNone/>
            </a:pPr>
            <a:r>
              <a:rPr lang="en-US" b="1" dirty="0" smtClean="0"/>
              <a:t>5- Post-visit phase</a:t>
            </a: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57"/>
    </mc:Choice>
    <mc:Fallback xmlns="">
      <p:transition spd="slow" advTm="3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1219200"/>
          </a:xfrm>
        </p:spPr>
        <p:txBody>
          <a:bodyPr>
            <a:normAutofit/>
          </a:bodyPr>
          <a:lstStyle/>
          <a:p>
            <a:pPr rtl="0"/>
            <a:r>
              <a:rPr lang="en-US" sz="3600" b="1" dirty="0" smtClean="0"/>
              <a:t>1-Pre-visit or preplanning phase includes</a:t>
            </a:r>
            <a:endParaRPr lang="ar-EG" sz="3600" dirty="0"/>
          </a:p>
        </p:txBody>
      </p:sp>
      <p:sp>
        <p:nvSpPr>
          <p:cNvPr id="3" name="Content Placeholder 2"/>
          <p:cNvSpPr>
            <a:spLocks noGrp="1"/>
          </p:cNvSpPr>
          <p:nvPr>
            <p:ph idx="1"/>
          </p:nvPr>
        </p:nvSpPr>
        <p:spPr/>
        <p:txBody>
          <a:bodyPr>
            <a:normAutofit fontScale="92500" lnSpcReduction="10000"/>
          </a:bodyPr>
          <a:lstStyle/>
          <a:p>
            <a:pPr rtl="0"/>
            <a:r>
              <a:rPr lang="en-US" b="1" dirty="0" smtClean="0"/>
              <a:t>:</a:t>
            </a:r>
            <a:endParaRPr lang="en-US" dirty="0" smtClean="0"/>
          </a:p>
          <a:p>
            <a:pPr marL="514350" lvl="0" indent="-514350" algn="l" rtl="0">
              <a:buFont typeface="+mj-lt"/>
              <a:buAutoNum type="arabicPeriod"/>
            </a:pPr>
            <a:r>
              <a:rPr lang="en-US" dirty="0" smtClean="0"/>
              <a:t>Have name, address and telephone number of family. </a:t>
            </a:r>
          </a:p>
          <a:p>
            <a:pPr marL="514350" lvl="0" indent="-514350" algn="l" rtl="0">
              <a:buFont typeface="+mj-lt"/>
              <a:buAutoNum type="arabicPeriod"/>
            </a:pPr>
            <a:r>
              <a:rPr lang="en-US" dirty="0" smtClean="0"/>
              <a:t>Have telephone number of agency where supervisor can be reached.</a:t>
            </a:r>
          </a:p>
          <a:p>
            <a:pPr marL="514350" lvl="0" indent="-514350" algn="l" rtl="0">
              <a:buFont typeface="+mj-lt"/>
              <a:buAutoNum type="arabicPeriod"/>
            </a:pPr>
            <a:r>
              <a:rPr lang="en-US" dirty="0" smtClean="0"/>
              <a:t>Have emergency telephone numbers for police, fire, and rescue personnel.</a:t>
            </a:r>
          </a:p>
          <a:p>
            <a:pPr marL="514350" lvl="0" indent="-514350" algn="l" rtl="0">
              <a:buFont typeface="+mj-lt"/>
              <a:buAutoNum type="arabicPeriod"/>
            </a:pPr>
            <a:r>
              <a:rPr lang="en-US" dirty="0" smtClean="0"/>
              <a:t>Have a plan of activities for the home visit time</a:t>
            </a:r>
          </a:p>
          <a:p>
            <a:pPr marL="514350" lvl="0" indent="-514350" algn="l" rtl="0">
              <a:buFont typeface="+mj-lt"/>
              <a:buAutoNum type="arabicPeriod"/>
            </a:pPr>
            <a:r>
              <a:rPr lang="en-US" dirty="0" smtClean="0"/>
              <a:t>Have equipment needed for hand washing. Physical assessment, and direct care interventions </a:t>
            </a:r>
          </a:p>
          <a:p>
            <a:pPr marL="514350" lvl="0" indent="-514350" algn="l" rtl="0">
              <a:buFont typeface="+mj-lt"/>
              <a:buAutoNum type="arabicPeriod"/>
            </a:pPr>
            <a:r>
              <a:rPr lang="en-US" dirty="0" smtClean="0"/>
              <a:t>Have information and teaching aids for health teaching as appropriate.</a:t>
            </a:r>
          </a:p>
          <a:p>
            <a:pPr marL="514350" indent="-514350" algn="l" rtl="0">
              <a:buFont typeface="+mj-lt"/>
              <a:buAutoNum type="arabicPeriod"/>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340"/>
    </mc:Choice>
    <mc:Fallback xmlns="">
      <p:transition spd="slow" advTm="11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2- Initial phase</a:t>
            </a:r>
            <a:endParaRPr lang="ar-EG" dirty="0"/>
          </a:p>
        </p:txBody>
      </p:sp>
      <p:sp>
        <p:nvSpPr>
          <p:cNvPr id="3" name="Content Placeholder 2"/>
          <p:cNvSpPr>
            <a:spLocks noGrp="1"/>
          </p:cNvSpPr>
          <p:nvPr>
            <p:ph idx="1"/>
          </p:nvPr>
        </p:nvSpPr>
        <p:spPr/>
        <p:txBody>
          <a:bodyPr>
            <a:normAutofit fontScale="92500"/>
          </a:bodyPr>
          <a:lstStyle/>
          <a:p>
            <a:pPr marL="514350" lvl="0" indent="-514350" algn="l" rtl="0">
              <a:buFont typeface="+mj-lt"/>
              <a:buAutoNum type="arabicPeriod"/>
            </a:pPr>
            <a:r>
              <a:rPr lang="en-US" dirty="0" smtClean="0"/>
              <a:t>Knock on door.</a:t>
            </a:r>
          </a:p>
          <a:p>
            <a:pPr marL="514350" lvl="0" indent="-514350" algn="l" rtl="0">
              <a:buFont typeface="+mj-lt"/>
              <a:buAutoNum type="arabicPeriod"/>
            </a:pPr>
            <a:r>
              <a:rPr lang="en-US" dirty="0" smtClean="0"/>
              <a:t>Identify self as (name) , the nurse from (name of agency).</a:t>
            </a:r>
          </a:p>
          <a:p>
            <a:pPr marL="514350" lvl="0" indent="-514350" algn="l" rtl="0">
              <a:buFont typeface="+mj-lt"/>
              <a:buAutoNum type="arabicPeriod"/>
            </a:pPr>
            <a:r>
              <a:rPr lang="en-US" dirty="0" smtClean="0"/>
              <a:t>Ask the person to whom you were refereed.</a:t>
            </a:r>
          </a:p>
          <a:p>
            <a:pPr marL="514350" lvl="0" indent="-514350" algn="l" rtl="0">
              <a:buFont typeface="+mj-lt"/>
              <a:buAutoNum type="arabicPeriod"/>
            </a:pPr>
            <a:r>
              <a:rPr lang="en-US" dirty="0" smtClean="0"/>
              <a:t>Observe environment as regards you own safety.</a:t>
            </a:r>
          </a:p>
          <a:p>
            <a:pPr marL="514350" lvl="0" indent="-514350" algn="l" rtl="0">
              <a:buFont typeface="+mj-lt"/>
              <a:buAutoNum type="arabicPeriod"/>
            </a:pPr>
            <a:r>
              <a:rPr lang="en-US" dirty="0" smtClean="0"/>
              <a:t>The community health nurse should introduce and establish a friendly-relationship by using simple language. </a:t>
            </a:r>
          </a:p>
          <a:p>
            <a:pPr marL="514350" lvl="0" indent="-514350" algn="l" rtl="0">
              <a:buFont typeface="+mj-lt"/>
              <a:buAutoNum type="arabicPeriod"/>
            </a:pPr>
            <a:r>
              <a:rPr lang="en-US" dirty="0" smtClean="0"/>
              <a:t>Sit where family directs you to.</a:t>
            </a:r>
          </a:p>
          <a:p>
            <a:pPr marL="514350" lvl="0" indent="-514350" algn="l" rtl="0">
              <a:buFont typeface="+mj-lt"/>
              <a:buAutoNum type="arabicPeriod"/>
            </a:pPr>
            <a:r>
              <a:rPr lang="en-US" dirty="0" smtClean="0"/>
              <a:t>Discuss purpose of visit, services to be provided by agency.</a:t>
            </a:r>
          </a:p>
          <a:p>
            <a:pPr algn="l" rtl="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152"/>
    </mc:Choice>
    <mc:Fallback xmlns="">
      <p:transition spd="slow" advTm="7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3-</a:t>
            </a:r>
            <a:r>
              <a:rPr lang="en-US" dirty="0" smtClean="0"/>
              <a:t> </a:t>
            </a:r>
            <a:r>
              <a:rPr lang="en-US" b="1" dirty="0" smtClean="0"/>
              <a:t>Action phase</a:t>
            </a:r>
            <a:endParaRPr lang="ar-EG" dirty="0"/>
          </a:p>
        </p:txBody>
      </p:sp>
      <p:sp>
        <p:nvSpPr>
          <p:cNvPr id="3" name="Content Placeholder 2"/>
          <p:cNvSpPr>
            <a:spLocks noGrp="1"/>
          </p:cNvSpPr>
          <p:nvPr>
            <p:ph idx="1"/>
          </p:nvPr>
        </p:nvSpPr>
        <p:spPr/>
        <p:txBody>
          <a:bodyPr>
            <a:normAutofit fontScale="92500" lnSpcReduction="10000"/>
          </a:bodyPr>
          <a:lstStyle/>
          <a:p>
            <a:pPr marL="514350" lvl="0" indent="-514350" algn="l" rtl="0">
              <a:buFont typeface="+mj-lt"/>
              <a:buAutoNum type="arabicPeriod"/>
            </a:pPr>
            <a:r>
              <a:rPr lang="en-US" dirty="0" smtClean="0"/>
              <a:t>Assess physical and environmental status, family's cultural background, occupation and income of family member, age, educational factors and psychological factors.</a:t>
            </a:r>
          </a:p>
          <a:p>
            <a:pPr marL="514350" lvl="0" indent="-514350" algn="l" rtl="0">
              <a:buFont typeface="+mj-lt"/>
              <a:buAutoNum type="arabicPeriod"/>
            </a:pPr>
            <a:r>
              <a:rPr lang="en-US" dirty="0" smtClean="0"/>
              <a:t>The interpersonal relation­ship starts when nurses enter into the house. The nurse should   use their effective communication skills to implement the nursing process. </a:t>
            </a:r>
          </a:p>
          <a:p>
            <a:pPr marL="514350" lvl="0" indent="-514350" algn="l" rtl="0">
              <a:buFont typeface="+mj-lt"/>
              <a:buAutoNum type="arabicPeriod"/>
            </a:pPr>
            <a:r>
              <a:rPr lang="en-US" dirty="0" smtClean="0"/>
              <a:t>During home visit, nurse practice a variety of roles when interviewing in patient care. The community health nurse has to take a role as collaborator, consultant, coordinator, prevent or of</a:t>
            </a:r>
            <a:r>
              <a:rPr lang="en-US" b="1" dirty="0" smtClean="0"/>
              <a:t> </a:t>
            </a:r>
            <a:r>
              <a:rPr lang="en-US" dirty="0" smtClean="0"/>
              <a:t>disease, promoter of health, health educator</a:t>
            </a:r>
            <a:r>
              <a:rPr lang="en-US" b="1" dirty="0" smtClean="0"/>
              <a:t>. </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183"/>
    </mc:Choice>
    <mc:Fallback xmlns="">
      <p:transition spd="slow" advTm="5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latin typeface="Times New Roman" pitchFamily="18" charset="0"/>
                <a:cs typeface="Times New Roman" pitchFamily="18" charset="0"/>
              </a:rPr>
              <a:t>Out line</a:t>
            </a:r>
            <a:endParaRPr lang="ar-EG" u="sng" dirty="0">
              <a:latin typeface="Times New Roman" pitchFamily="18" charset="0"/>
              <a:cs typeface="Times New Roman" pitchFamily="18" charset="0"/>
            </a:endParaRPr>
          </a:p>
        </p:txBody>
      </p:sp>
      <p:sp>
        <p:nvSpPr>
          <p:cNvPr id="3" name="Content Placeholder 2"/>
          <p:cNvSpPr>
            <a:spLocks noGrp="1"/>
          </p:cNvSpPr>
          <p:nvPr>
            <p:ph idx="1"/>
          </p:nvPr>
        </p:nvSpPr>
        <p:spPr>
          <a:xfrm>
            <a:off x="457200" y="1905000"/>
            <a:ext cx="8229600" cy="4953000"/>
          </a:xfrm>
        </p:spPr>
        <p:txBody>
          <a:bodyPr>
            <a:normAutofit fontScale="25000" lnSpcReduction="20000"/>
          </a:bodyPr>
          <a:lstStyle/>
          <a:p>
            <a:pPr lvl="0" algn="l" rtl="0">
              <a:lnSpc>
                <a:spcPct val="170000"/>
              </a:lnSpc>
            </a:pPr>
            <a:r>
              <a:rPr lang="en-US" dirty="0"/>
              <a:t>	</a:t>
            </a:r>
            <a:r>
              <a:rPr lang="en-US" sz="9600" dirty="0">
                <a:latin typeface="Times New Roman" pitchFamily="18" charset="0"/>
                <a:cs typeface="Times New Roman" pitchFamily="18" charset="0"/>
              </a:rPr>
              <a:t>Introduction</a:t>
            </a:r>
          </a:p>
          <a:p>
            <a:pPr lvl="0" algn="l" rtl="0">
              <a:lnSpc>
                <a:spcPct val="170000"/>
              </a:lnSpc>
            </a:pPr>
            <a:r>
              <a:rPr lang="en-US" sz="9600" dirty="0">
                <a:latin typeface="Times New Roman" pitchFamily="18" charset="0"/>
                <a:cs typeface="Times New Roman" pitchFamily="18" charset="0"/>
              </a:rPr>
              <a:t>	Definition of home visit</a:t>
            </a:r>
          </a:p>
          <a:p>
            <a:pPr lvl="0" algn="l" rtl="0">
              <a:lnSpc>
                <a:spcPct val="170000"/>
              </a:lnSpc>
            </a:pPr>
            <a:r>
              <a:rPr lang="en-US" sz="9600" dirty="0">
                <a:latin typeface="Times New Roman" pitchFamily="18" charset="0"/>
                <a:cs typeface="Times New Roman" pitchFamily="18" charset="0"/>
              </a:rPr>
              <a:t>	Purposes of Home Visiting</a:t>
            </a:r>
          </a:p>
          <a:p>
            <a:pPr lvl="0" algn="l" rtl="0">
              <a:lnSpc>
                <a:spcPct val="170000"/>
              </a:lnSpc>
            </a:pPr>
            <a:r>
              <a:rPr lang="en-US" sz="9600" dirty="0">
                <a:latin typeface="Times New Roman" pitchFamily="18" charset="0"/>
                <a:cs typeface="Times New Roman" pitchFamily="18" charset="0"/>
              </a:rPr>
              <a:t>	Types of home visit</a:t>
            </a:r>
          </a:p>
          <a:p>
            <a:pPr lvl="0" algn="l" rtl="0">
              <a:lnSpc>
                <a:spcPct val="170000"/>
              </a:lnSpc>
            </a:pPr>
            <a:r>
              <a:rPr lang="en-US" sz="9600" dirty="0">
                <a:latin typeface="Times New Roman" pitchFamily="18" charset="0"/>
                <a:cs typeface="Times New Roman" pitchFamily="18" charset="0"/>
              </a:rPr>
              <a:t>	Advantages of Home Visit</a:t>
            </a:r>
          </a:p>
          <a:p>
            <a:pPr lvl="0" algn="l" rtl="0">
              <a:lnSpc>
                <a:spcPct val="170000"/>
              </a:lnSpc>
            </a:pPr>
            <a:r>
              <a:rPr lang="en-US" sz="9600" dirty="0">
                <a:latin typeface="Times New Roman" pitchFamily="18" charset="0"/>
                <a:cs typeface="Times New Roman" pitchFamily="18" charset="0"/>
              </a:rPr>
              <a:t>	Disadvantages of home visit</a:t>
            </a:r>
          </a:p>
          <a:p>
            <a:pPr lvl="0" algn="l" rtl="0">
              <a:lnSpc>
                <a:spcPct val="170000"/>
              </a:lnSpc>
            </a:pPr>
            <a:r>
              <a:rPr lang="en-US" sz="9600" dirty="0">
                <a:latin typeface="Times New Roman" pitchFamily="18" charset="0"/>
                <a:cs typeface="Times New Roman" pitchFamily="18" charset="0"/>
              </a:rPr>
              <a:t> </a:t>
            </a:r>
            <a:r>
              <a:rPr lang="en-US" sz="9600" dirty="0" smtClean="0">
                <a:latin typeface="Times New Roman" pitchFamily="18" charset="0"/>
                <a:cs typeface="Times New Roman" pitchFamily="18" charset="0"/>
              </a:rPr>
              <a:t>      Principles </a:t>
            </a:r>
            <a:r>
              <a:rPr lang="en-US" sz="9600" dirty="0">
                <a:latin typeface="Times New Roman" pitchFamily="18" charset="0"/>
                <a:cs typeface="Times New Roman" pitchFamily="18" charset="0"/>
              </a:rPr>
              <a:t>of Home </a:t>
            </a:r>
            <a:r>
              <a:rPr lang="en-US" sz="9600" dirty="0" smtClean="0">
                <a:latin typeface="Times New Roman" pitchFamily="18" charset="0"/>
                <a:cs typeface="Times New Roman" pitchFamily="18" charset="0"/>
              </a:rPr>
              <a:t>Visiting ,</a:t>
            </a:r>
            <a:r>
              <a:rPr lang="en-US" sz="9600" dirty="0">
                <a:latin typeface="Times New Roman" pitchFamily="18" charset="0"/>
                <a:cs typeface="Times New Roman" pitchFamily="18" charset="0"/>
              </a:rPr>
              <a:t> phases of home visiting </a:t>
            </a:r>
          </a:p>
          <a:p>
            <a:pPr algn="l" rtl="0">
              <a:lnSpc>
                <a:spcPct val="170000"/>
              </a:lnSpc>
            </a:pPr>
            <a:r>
              <a:rPr lang="en-US" sz="9600" dirty="0" smtClean="0">
                <a:latin typeface="Times New Roman" pitchFamily="18" charset="0"/>
                <a:cs typeface="Times New Roman" pitchFamily="18" charset="0"/>
              </a:rPr>
              <a:t>       Role </a:t>
            </a:r>
            <a:r>
              <a:rPr lang="en-US" sz="9600" dirty="0">
                <a:latin typeface="Times New Roman" pitchFamily="18" charset="0"/>
                <a:cs typeface="Times New Roman" pitchFamily="18" charset="0"/>
              </a:rPr>
              <a:t>of community health nurse in home visit</a:t>
            </a:r>
          </a:p>
          <a:p>
            <a:pPr lvl="0" algn="l" rtl="0">
              <a:lnSpc>
                <a:spcPct val="170000"/>
              </a:lnSpc>
            </a:pPr>
            <a:endParaRPr lang="en-US" sz="9600" dirty="0">
              <a:latin typeface="Times New Roman" pitchFamily="18" charset="0"/>
              <a:cs typeface="Times New Roman" pitchFamily="18" charset="0"/>
            </a:endParaRPr>
          </a:p>
          <a:p>
            <a:pPr lvl="0" algn="l" rtl="0"/>
            <a:endParaRPr lang="en-US" dirty="0" smtClean="0"/>
          </a:p>
          <a:p>
            <a:pPr rtl="0"/>
            <a:r>
              <a:rPr lang="en-US" dirty="0" smtClean="0"/>
              <a:t> </a:t>
            </a: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64"/>
    </mc:Choice>
    <mc:Fallback xmlns="">
      <p:transition spd="slow" advTm="33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lvl="0" indent="-514350" algn="l" rtl="0">
              <a:buFont typeface="+mj-lt"/>
              <a:buAutoNum type="arabicPeriod" startAt="4"/>
            </a:pPr>
            <a:r>
              <a:rPr lang="en-US" dirty="0" smtClean="0"/>
              <a:t>During action phase the community health nurse provides nursing care, e.g. taking temperature, physical examination and dressing,</a:t>
            </a:r>
          </a:p>
          <a:p>
            <a:pPr marL="514350" lvl="0" indent="-514350" algn="l" rtl="0">
              <a:buFont typeface="+mj-lt"/>
              <a:buAutoNum type="arabicPeriod" startAt="4"/>
            </a:pPr>
            <a:r>
              <a:rPr lang="en-US" dirty="0" smtClean="0"/>
              <a:t>She makes diagnosis and tentative nursing care plan based on establishing priorities.</a:t>
            </a:r>
          </a:p>
          <a:p>
            <a:pPr marL="514350" lvl="0" indent="-514350" algn="l" rtl="0">
              <a:buFont typeface="+mj-lt"/>
              <a:buAutoNum type="arabicPeriod" startAt="4"/>
            </a:pPr>
            <a:r>
              <a:rPr lang="en-US" dirty="0" smtClean="0"/>
              <a:t>Discuss any referral, collaboration, or consultation that recommend.</a:t>
            </a:r>
          </a:p>
          <a:p>
            <a:pPr marL="514350" indent="-514350" algn="l" rtl="0">
              <a:buFont typeface="+mj-lt"/>
              <a:buAutoNum type="arabicPeriod" startAt="4"/>
            </a:pPr>
            <a:endParaRPr lang="ar-EG" dirty="0" smtClean="0"/>
          </a:p>
          <a:p>
            <a:pPr algn="l" rtl="0">
              <a:buNone/>
            </a:pP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94"/>
    </mc:Choice>
    <mc:Fallback xmlns="">
      <p:transition spd="slow" advTm="32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14350" indent="-514350" rtl="0"/>
            <a:r>
              <a:rPr lang="en-US" b="1" dirty="0" smtClean="0"/>
              <a:t>4-Termination phase</a:t>
            </a:r>
            <a:r>
              <a:rPr lang="en-US" dirty="0" smtClean="0"/>
              <a:t>: </a:t>
            </a:r>
          </a:p>
        </p:txBody>
      </p:sp>
      <p:sp>
        <p:nvSpPr>
          <p:cNvPr id="3" name="Content Placeholder 2"/>
          <p:cNvSpPr>
            <a:spLocks noGrp="1"/>
          </p:cNvSpPr>
          <p:nvPr>
            <p:ph idx="1"/>
          </p:nvPr>
        </p:nvSpPr>
        <p:spPr/>
        <p:txBody>
          <a:bodyPr/>
          <a:lstStyle/>
          <a:p>
            <a:pPr marL="514350" lvl="0" indent="-514350" algn="l" rtl="0">
              <a:buFont typeface="+mj-lt"/>
              <a:buAutoNum type="arabicPeriod"/>
            </a:pPr>
            <a:r>
              <a:rPr lang="en-US" dirty="0" smtClean="0"/>
              <a:t>Summarize accomplishments of visit.</a:t>
            </a:r>
          </a:p>
          <a:p>
            <a:pPr marL="514350" lvl="0" indent="-514350" algn="l" rtl="0">
              <a:buFont typeface="+mj-lt"/>
              <a:buAutoNum type="arabicPeriod"/>
            </a:pPr>
            <a:r>
              <a:rPr lang="en-US" dirty="0" smtClean="0"/>
              <a:t>Clarify family's plan of care related to potential health emergency appropriate to health problems.</a:t>
            </a:r>
          </a:p>
          <a:p>
            <a:pPr marL="514350" lvl="0" indent="-514350" algn="l" rtl="0">
              <a:buFont typeface="+mj-lt"/>
              <a:buAutoNum type="arabicPeriod"/>
            </a:pPr>
            <a:r>
              <a:rPr lang="en-US" dirty="0" smtClean="0"/>
              <a:t>Discuss plan for next home visit and activities to be accomplished in the interim by the community health nurse, individual client and family members.</a:t>
            </a:r>
          </a:p>
          <a:p>
            <a:pPr algn="l" rtl="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74"/>
    </mc:Choice>
    <mc:Fallback xmlns="">
      <p:transition spd="slow" advTm="4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5- Post-visit phase</a:t>
            </a:r>
            <a:endParaRPr lang="en-US" dirty="0" smtClean="0"/>
          </a:p>
        </p:txBody>
      </p:sp>
      <p:sp>
        <p:nvSpPr>
          <p:cNvPr id="3" name="Content Placeholder 2"/>
          <p:cNvSpPr>
            <a:spLocks noGrp="1"/>
          </p:cNvSpPr>
          <p:nvPr>
            <p:ph idx="1"/>
          </p:nvPr>
        </p:nvSpPr>
        <p:spPr/>
        <p:txBody>
          <a:bodyPr>
            <a:normAutofit/>
          </a:bodyPr>
          <a:lstStyle/>
          <a:p>
            <a:pPr marL="514350" lvl="0" indent="-514350" algn="l" rtl="0">
              <a:buFont typeface="+mj-lt"/>
              <a:buAutoNum type="arabicPeriod"/>
            </a:pPr>
            <a:r>
              <a:rPr lang="en-US" dirty="0" smtClean="0"/>
              <a:t>Community health record is considered a legal document.</a:t>
            </a:r>
          </a:p>
          <a:p>
            <a:pPr marL="514350" lvl="0" indent="-514350" algn="l" rtl="0">
              <a:buFont typeface="+mj-lt"/>
              <a:buAutoNum type="arabicPeriod"/>
            </a:pPr>
            <a:r>
              <a:rPr lang="en-US" dirty="0" smtClean="0"/>
              <a:t>Record is frequently used as a supervisory tool.</a:t>
            </a:r>
          </a:p>
          <a:p>
            <a:pPr marL="514350" lvl="0" indent="-514350" algn="l" rtl="0">
              <a:buFont typeface="+mj-lt"/>
              <a:buAutoNum type="arabicPeriod"/>
            </a:pPr>
            <a:r>
              <a:rPr lang="en-US" dirty="0" smtClean="0"/>
              <a:t>Include future plans recommendation for subsequent home visits.</a:t>
            </a:r>
          </a:p>
          <a:p>
            <a:pPr marL="514350" lvl="0" indent="-514350" algn="l" rtl="0">
              <a:buFont typeface="+mj-lt"/>
              <a:buAutoNum type="arabicPeriod"/>
            </a:pPr>
            <a:r>
              <a:rPr lang="en-US" dirty="0" smtClean="0"/>
              <a:t>It also make possible to have active participation of family members in planning and implementing family health care.</a:t>
            </a: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280"/>
    </mc:Choice>
    <mc:Fallback xmlns="">
      <p:transition spd="slow" advTm="7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13688"/>
          </a:xfrm>
        </p:spPr>
        <p:txBody>
          <a:bodyPr>
            <a:normAutofit fontScale="90000"/>
          </a:bodyPr>
          <a:lstStyle/>
          <a:p>
            <a:r>
              <a:rPr lang="en-US" dirty="0">
                <a:solidFill>
                  <a:schemeClr val="tx1">
                    <a:lumMod val="85000"/>
                    <a:lumOff val="15000"/>
                  </a:schemeClr>
                </a:solidFill>
              </a:rPr>
              <a:t>Nursing Skills Used During Home Visits:</a:t>
            </a:r>
            <a:endParaRPr lang="ar-EG" dirty="0">
              <a:solidFill>
                <a:schemeClr val="tx1">
                  <a:lumMod val="85000"/>
                  <a:lumOff val="15000"/>
                </a:schemeClr>
              </a:solidFill>
            </a:endParaRPr>
          </a:p>
        </p:txBody>
      </p:sp>
      <p:sp>
        <p:nvSpPr>
          <p:cNvPr id="3" name="Content Placeholder 2"/>
          <p:cNvSpPr>
            <a:spLocks noGrp="1"/>
          </p:cNvSpPr>
          <p:nvPr>
            <p:ph idx="1"/>
          </p:nvPr>
        </p:nvSpPr>
        <p:spPr>
          <a:xfrm>
            <a:off x="457200" y="1676400"/>
            <a:ext cx="8229600" cy="4648200"/>
          </a:xfrm>
        </p:spPr>
        <p:txBody>
          <a:bodyPr/>
          <a:lstStyle/>
          <a:p>
            <a:pPr lvl="0" algn="l" rtl="0"/>
            <a:r>
              <a:rPr lang="en-US" dirty="0"/>
              <a:t>Expert interviewing skills </a:t>
            </a:r>
          </a:p>
          <a:p>
            <a:pPr lvl="0" algn="l" rtl="0"/>
            <a:r>
              <a:rPr lang="en-US" dirty="0"/>
              <a:t>Effective communication techniques.</a:t>
            </a:r>
          </a:p>
          <a:p>
            <a:pPr lvl="0" algn="l" rtl="0"/>
            <a:r>
              <a:rPr lang="en-US" dirty="0"/>
              <a:t>Assessment and judgmental skills.</a:t>
            </a:r>
            <a:endParaRPr lang="en-US" b="1" dirty="0"/>
          </a:p>
          <a:p>
            <a:pPr lvl="0" algn="l" rtl="0"/>
            <a:r>
              <a:rPr lang="en-US" dirty="0"/>
              <a:t>Teaching skills.</a:t>
            </a:r>
            <a:endParaRPr lang="en-US" b="1" dirty="0"/>
          </a:p>
          <a:p>
            <a:pPr lvl="0" algn="l" rtl="0"/>
            <a:r>
              <a:rPr lang="en-US" dirty="0"/>
              <a:t>Safe technical skills. </a:t>
            </a:r>
            <a:endParaRPr lang="en-US" b="1" dirty="0"/>
          </a:p>
          <a:p>
            <a:pPr lvl="0" algn="l" rtl="0"/>
            <a:r>
              <a:rPr lang="en-US" dirty="0"/>
              <a:t>The ability to provide accurate information.</a:t>
            </a:r>
            <a:endParaRPr lang="en-US" b="1" dirty="0"/>
          </a:p>
          <a:p>
            <a:pPr algn="l"/>
            <a:r>
              <a:rPr lang="en-US" dirty="0"/>
              <a:t>Acute Observation Skills</a:t>
            </a:r>
            <a:r>
              <a:rPr lang="en-US" b="1" dirty="0"/>
              <a:t>:</a:t>
            </a: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6772059"/>
      </p:ext>
    </p:extLst>
  </p:cSld>
  <p:clrMapOvr>
    <a:masterClrMapping/>
  </p:clrMapOvr>
  <mc:AlternateContent xmlns:mc="http://schemas.openxmlformats.org/markup-compatibility/2006" xmlns:p14="http://schemas.microsoft.com/office/powerpoint/2010/main">
    <mc:Choice Requires="p14">
      <p:transition spd="slow" p14:dur="2000" advTm="35097"/>
    </mc:Choice>
    <mc:Fallback xmlns="">
      <p:transition spd="slow" advTm="3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13688"/>
          </a:xfrm>
        </p:spPr>
        <p:txBody>
          <a:bodyPr>
            <a:normAutofit fontScale="90000"/>
          </a:bodyPr>
          <a:lstStyle/>
          <a:p>
            <a:r>
              <a:rPr lang="en-US" dirty="0" smtClean="0"/>
              <a:t>Role of community health nurse in home visit</a:t>
            </a:r>
            <a:endParaRPr lang="ar-EG" dirty="0"/>
          </a:p>
        </p:txBody>
      </p:sp>
      <p:sp>
        <p:nvSpPr>
          <p:cNvPr id="3" name="Content Placeholder 2"/>
          <p:cNvSpPr>
            <a:spLocks noGrp="1"/>
          </p:cNvSpPr>
          <p:nvPr>
            <p:ph idx="1"/>
          </p:nvPr>
        </p:nvSpPr>
        <p:spPr/>
        <p:txBody>
          <a:bodyPr/>
          <a:lstStyle/>
          <a:p>
            <a:pPr algn="l" rtl="0"/>
            <a:r>
              <a:rPr lang="en-US" b="1" dirty="0"/>
              <a:t>Direct Care provider:</a:t>
            </a:r>
            <a:endParaRPr lang="en-US" dirty="0"/>
          </a:p>
          <a:p>
            <a:pPr algn="l" rtl="0"/>
            <a:r>
              <a:rPr lang="en-US" b="1" dirty="0"/>
              <a:t>Client Education</a:t>
            </a:r>
            <a:endParaRPr lang="en-US" dirty="0"/>
          </a:p>
          <a:p>
            <a:pPr algn="l" rtl="0"/>
            <a:r>
              <a:rPr lang="en-US" b="1" dirty="0" smtClean="0"/>
              <a:t>Advocacy</a:t>
            </a:r>
          </a:p>
          <a:p>
            <a:pPr algn="l" rtl="0"/>
            <a:r>
              <a:rPr lang="en-US" b="1" dirty="0"/>
              <a:t>Referral and collaborator role</a:t>
            </a:r>
            <a:endParaRPr lang="ar-EG"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9571313"/>
      </p:ext>
    </p:extLst>
  </p:cSld>
  <p:clrMapOvr>
    <a:masterClrMapping/>
  </p:clrMapOvr>
  <mc:AlternateContent xmlns:mc="http://schemas.openxmlformats.org/markup-compatibility/2006" xmlns:p14="http://schemas.microsoft.com/office/powerpoint/2010/main">
    <mc:Choice Requires="p14">
      <p:transition spd="slow" p14:dur="2000" advTm="61488"/>
    </mc:Choice>
    <mc:Fallback xmlns="">
      <p:transition spd="slow" advTm="6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s.jpg"/>
          <p:cNvPicPr>
            <a:picLocks noGrp="1" noChangeAspect="1"/>
          </p:cNvPicPr>
          <p:nvPr>
            <p:ph idx="1"/>
          </p:nvPr>
        </p:nvPicPr>
        <p:blipFill>
          <a:blip r:embed="rId4"/>
          <a:stretch>
            <a:fillRect/>
          </a:stretch>
        </p:blipFill>
        <p:spPr>
          <a:xfrm>
            <a:off x="0" y="0"/>
            <a:ext cx="9144000" cy="68580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
    </mc:Choice>
    <mc:Fallback xmlns="">
      <p:transition spd="slow" advTm="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8229600" cy="1143000"/>
          </a:xfrm>
        </p:spPr>
        <p:txBody>
          <a:bodyPr>
            <a:normAutofit fontScale="90000"/>
          </a:bodyPr>
          <a:lstStyle/>
          <a:p>
            <a:pPr algn="ctr" rtl="0"/>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latin typeface="Times New Roman" pitchFamily="18" charset="0"/>
                <a:cs typeface="Times New Roman" pitchFamily="18" charset="0"/>
              </a:rPr>
              <a:t>Introduction</a:t>
            </a:r>
            <a:r>
              <a:rPr lang="en-US" dirty="0" smtClean="0"/>
              <a:t/>
            </a:r>
            <a:br>
              <a:rPr lang="en-US" dirty="0" smtClean="0"/>
            </a:br>
            <a:endParaRPr lang="ar-EG" dirty="0"/>
          </a:p>
        </p:txBody>
      </p:sp>
      <p:sp>
        <p:nvSpPr>
          <p:cNvPr id="3" name="Content Placeholder 2"/>
          <p:cNvSpPr>
            <a:spLocks noGrp="1"/>
          </p:cNvSpPr>
          <p:nvPr>
            <p:ph idx="1"/>
          </p:nvPr>
        </p:nvSpPr>
        <p:spPr>
          <a:xfrm>
            <a:off x="609600" y="1905000"/>
            <a:ext cx="8077200" cy="4419600"/>
          </a:xfrm>
        </p:spPr>
        <p:txBody>
          <a:bodyPr/>
          <a:lstStyle/>
          <a:p>
            <a:pPr algn="just" rtl="0">
              <a:buNone/>
            </a:pPr>
            <a:r>
              <a:rPr lang="en-US" dirty="0" smtClean="0"/>
              <a:t>   Community health nurse work with families in different settings including clinics, schools, support groups, office and the family home. Home visits give a more accurate assessment of the family structure and behavior in the natural environment.</a:t>
            </a:r>
            <a:r>
              <a:rPr lang="en-US" dirty="0"/>
              <a:t> </a:t>
            </a:r>
            <a:r>
              <a:rPr lang="en-US" dirty="0">
                <a:solidFill>
                  <a:srgbClr val="FF0000"/>
                </a:solidFill>
              </a:rPr>
              <a:t>Home visits also provide opportunities to observe the home environment</a:t>
            </a:r>
            <a:r>
              <a:rPr lang="en-US" dirty="0"/>
              <a:t> and to identify barriers and support for reaching family health promotion goods.</a:t>
            </a:r>
          </a:p>
          <a:p>
            <a:pPr algn="just" rtl="0">
              <a:buNone/>
            </a:pPr>
            <a:r>
              <a:rPr lang="en-US" dirty="0" smtClean="0"/>
              <a:t> </a:t>
            </a: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7890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4000" b="1" dirty="0" smtClean="0">
                <a:latin typeface="Times New Roman" pitchFamily="18" charset="0"/>
                <a:cs typeface="Times New Roman" pitchFamily="18" charset="0"/>
              </a:rPr>
              <a:t>Definition of home visit</a:t>
            </a:r>
            <a:endParaRPr lang="ar-EG" sz="40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0">
              <a:buNone/>
            </a:pPr>
            <a:r>
              <a:rPr lang="en-US" sz="3200" dirty="0" smtClean="0"/>
              <a:t>   A home visit is a purposeful interaction in a home directed at promoting and maintaining the health of individuals and the family.</a:t>
            </a:r>
          </a:p>
          <a:p>
            <a:pPr algn="just" rtl="0">
              <a:buNone/>
            </a:pPr>
            <a:endParaRPr lang="ar-EG" sz="32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779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definition</a:t>
            </a:r>
            <a:endParaRPr lang="ar-EG" dirty="0"/>
          </a:p>
        </p:txBody>
      </p:sp>
      <p:sp>
        <p:nvSpPr>
          <p:cNvPr id="3" name="Content Placeholder 2"/>
          <p:cNvSpPr>
            <a:spLocks noGrp="1"/>
          </p:cNvSpPr>
          <p:nvPr>
            <p:ph idx="1"/>
          </p:nvPr>
        </p:nvSpPr>
        <p:spPr/>
        <p:txBody>
          <a:bodyPr/>
          <a:lstStyle/>
          <a:p>
            <a:pPr algn="just"/>
            <a:endParaRPr lang="en-US" dirty="0" smtClean="0"/>
          </a:p>
          <a:p>
            <a:pPr algn="just"/>
            <a:r>
              <a:rPr lang="en-US" dirty="0" smtClean="0"/>
              <a:t>Home </a:t>
            </a:r>
            <a:r>
              <a:rPr lang="en-US" dirty="0"/>
              <a:t>visits also provide opportunities to observe the home environment and to identify barriers and support for reaching family health promotion goods.</a:t>
            </a:r>
          </a:p>
          <a:p>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4995786"/>
      </p:ext>
    </p:extLst>
  </p:cSld>
  <p:clrMapOvr>
    <a:masterClrMapping/>
  </p:clrMapOvr>
  <mc:AlternateContent xmlns:mc="http://schemas.openxmlformats.org/markup-compatibility/2006" xmlns:p14="http://schemas.microsoft.com/office/powerpoint/2010/main">
    <mc:Choice Requires="p14">
      <p:transition spd="slow" p14:dur="2000" advTm="44585"/>
    </mc:Choice>
    <mc:Fallback xmlns="">
      <p:transition spd="slow" advTm="44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Home Visiting</a:t>
            </a:r>
            <a:endParaRPr lang="ar-EG" dirty="0"/>
          </a:p>
        </p:txBody>
      </p:sp>
      <p:sp>
        <p:nvSpPr>
          <p:cNvPr id="3" name="Content Placeholder 2"/>
          <p:cNvSpPr>
            <a:spLocks noGrp="1"/>
          </p:cNvSpPr>
          <p:nvPr>
            <p:ph idx="1"/>
          </p:nvPr>
        </p:nvSpPr>
        <p:spPr/>
        <p:txBody>
          <a:bodyPr>
            <a:normAutofit fontScale="85000" lnSpcReduction="10000"/>
          </a:bodyPr>
          <a:lstStyle/>
          <a:p>
            <a:pPr marL="514350" lvl="0" indent="-514350" algn="just" rtl="0">
              <a:buFont typeface="+mj-lt"/>
              <a:buAutoNum type="arabicPeriod"/>
            </a:pPr>
            <a:r>
              <a:rPr lang="en-US" dirty="0" smtClean="0"/>
              <a:t>To assess the living condition of the patient and his family.</a:t>
            </a:r>
          </a:p>
          <a:p>
            <a:pPr marL="514350" lvl="0" indent="-514350" algn="just" rtl="0">
              <a:buFont typeface="+mj-lt"/>
              <a:buAutoNum type="arabicPeriod"/>
            </a:pPr>
            <a:r>
              <a:rPr lang="en-US" dirty="0" smtClean="0"/>
              <a:t>To assess the nutritional and immunization status, environmental hazards.</a:t>
            </a:r>
          </a:p>
          <a:p>
            <a:pPr marL="514350" lvl="0" indent="-514350" algn="just" rtl="0">
              <a:buFont typeface="+mj-lt"/>
              <a:buAutoNum type="arabicPeriod"/>
            </a:pPr>
            <a:r>
              <a:rPr lang="en-US" dirty="0" smtClean="0"/>
              <a:t>To give health education to the individual, family and community.</a:t>
            </a:r>
          </a:p>
          <a:p>
            <a:pPr marL="514350" lvl="0" indent="-514350" algn="just" rtl="0">
              <a:buFont typeface="+mj-lt"/>
              <a:buAutoNum type="arabicPeriod"/>
            </a:pPr>
            <a:r>
              <a:rPr lang="en-US" dirty="0" smtClean="0"/>
              <a:t>To give care to the sick, to a postpartum mother and her newborn.</a:t>
            </a:r>
          </a:p>
          <a:p>
            <a:pPr marL="514350" lvl="0" indent="-514350" algn="just" rtl="0">
              <a:buFont typeface="+mj-lt"/>
              <a:buAutoNum type="arabicPeriod"/>
            </a:pPr>
            <a:r>
              <a:rPr lang="en-US" dirty="0" smtClean="0"/>
              <a:t>To make use of the inter-referral system</a:t>
            </a:r>
          </a:p>
          <a:p>
            <a:pPr marL="514350" lvl="0" indent="-514350" algn="just" rtl="0">
              <a:buFont typeface="+mj-lt"/>
              <a:buAutoNum type="arabicPeriod"/>
            </a:pPr>
            <a:r>
              <a:rPr lang="en-US" dirty="0" smtClean="0"/>
              <a:t>To investigate the source of infectious diseases.</a:t>
            </a:r>
          </a:p>
          <a:p>
            <a:pPr marL="514350" lvl="0" indent="-514350" algn="just" rtl="0">
              <a:buFont typeface="+mj-lt"/>
              <a:buAutoNum type="arabicPeriod"/>
            </a:pPr>
            <a:r>
              <a:rPr lang="en-US" dirty="0" smtClean="0"/>
              <a:t>To do follow up on some problems identified in the health center, school, industry or hospital.</a:t>
            </a:r>
          </a:p>
          <a:p>
            <a:pPr marL="514350" lvl="0" indent="-514350" algn="just" rtl="0">
              <a:buFont typeface="+mj-lt"/>
              <a:buAutoNum type="arabicPeriod"/>
            </a:pPr>
            <a:r>
              <a:rPr lang="en-US" dirty="0"/>
              <a:t>	To promote a healthful environment</a:t>
            </a:r>
            <a:endParaRPr lang="en-US" dirty="0" smtClean="0"/>
          </a:p>
          <a:p>
            <a:pPr algn="l" rtl="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047"/>
    </mc:Choice>
    <mc:Fallback xmlns="">
      <p:transition spd="slow" advTm="162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8305800" cy="1161288"/>
          </a:xfrm>
        </p:spPr>
        <p:txBody>
          <a:bodyPr>
            <a:normAutofit fontScale="90000"/>
          </a:bodyPr>
          <a:lstStyle/>
          <a:p>
            <a:r>
              <a:rPr lang="en-US" b="1" dirty="0" smtClean="0"/>
              <a:t>1- Systemic routine visits:</a:t>
            </a:r>
            <a:r>
              <a:rPr lang="en-US" dirty="0" smtClean="0"/>
              <a:t/>
            </a:r>
            <a:br>
              <a:rPr lang="en-US" dirty="0" smtClean="0"/>
            </a:br>
            <a:endParaRPr lang="ar-EG" dirty="0"/>
          </a:p>
        </p:txBody>
      </p:sp>
      <p:sp>
        <p:nvSpPr>
          <p:cNvPr id="3" name="Content Placeholder 2"/>
          <p:cNvSpPr>
            <a:spLocks noGrp="1"/>
          </p:cNvSpPr>
          <p:nvPr>
            <p:ph idx="1"/>
          </p:nvPr>
        </p:nvSpPr>
        <p:spPr>
          <a:xfrm>
            <a:off x="457200" y="2209800"/>
            <a:ext cx="8229600" cy="4114800"/>
          </a:xfrm>
        </p:spPr>
        <p:txBody>
          <a:bodyPr/>
          <a:lstStyle/>
          <a:p>
            <a:pPr algn="l" rtl="0">
              <a:buNone/>
            </a:pPr>
            <a:r>
              <a:rPr lang="en-US" dirty="0" smtClean="0"/>
              <a:t>These are made to families in the district to, determine if there are health problems and teach healthful family living, e.g. antenatal, postnatal, give medication…etc</a:t>
            </a:r>
          </a:p>
          <a:p>
            <a:pPr algn="l" rtl="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949"/>
    </mc:Choice>
    <mc:Fallback xmlns="">
      <p:transition spd="slow" advTm="7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1143000"/>
          </a:xfrm>
        </p:spPr>
        <p:txBody>
          <a:bodyPr>
            <a:normAutofit fontScale="90000"/>
          </a:bodyPr>
          <a:lstStyle/>
          <a:p>
            <a:r>
              <a:rPr lang="en-US" b="1" dirty="0" smtClean="0"/>
              <a:t>2- Selective visits:</a:t>
            </a:r>
            <a:r>
              <a:rPr lang="en-US" dirty="0" smtClean="0"/>
              <a:t/>
            </a:r>
            <a:br>
              <a:rPr lang="en-US" dirty="0" smtClean="0"/>
            </a:br>
            <a:endParaRPr lang="ar-EG" dirty="0"/>
          </a:p>
        </p:txBody>
      </p:sp>
      <p:sp>
        <p:nvSpPr>
          <p:cNvPr id="3" name="Content Placeholder 2"/>
          <p:cNvSpPr>
            <a:spLocks noGrp="1"/>
          </p:cNvSpPr>
          <p:nvPr>
            <p:ph idx="1"/>
          </p:nvPr>
        </p:nvSpPr>
        <p:spPr/>
        <p:txBody>
          <a:bodyPr/>
          <a:lstStyle/>
          <a:p>
            <a:pPr algn="l">
              <a:buNone/>
            </a:pPr>
            <a:r>
              <a:rPr lang="en-US" dirty="0" smtClean="0"/>
              <a:t>Those visits are made in response to specific problems such as infectious diseases, chronic illness, epidemiological survey and TB case finding…etc</a:t>
            </a:r>
          </a:p>
          <a:p>
            <a:pPr algn="l" rtl="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07"/>
    </mc:Choice>
    <mc:Fallback xmlns="">
      <p:transition spd="slow" advTm="2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normAutofit fontScale="90000"/>
          </a:bodyPr>
          <a:lstStyle/>
          <a:p>
            <a:pPr rtl="0"/>
            <a:r>
              <a:rPr lang="en-US" b="1" dirty="0" smtClean="0"/>
              <a:t>3- Follow up and preventive visits for nursing activities: </a:t>
            </a:r>
            <a:r>
              <a:rPr lang="en-US" dirty="0" smtClean="0"/>
              <a:t/>
            </a:r>
            <a:br>
              <a:rPr lang="en-US" dirty="0" smtClean="0"/>
            </a:br>
            <a:endParaRPr lang="ar-EG" dirty="0"/>
          </a:p>
        </p:txBody>
      </p:sp>
      <p:sp>
        <p:nvSpPr>
          <p:cNvPr id="3" name="Content Placeholder 2"/>
          <p:cNvSpPr>
            <a:spLocks noGrp="1"/>
          </p:cNvSpPr>
          <p:nvPr>
            <p:ph idx="1"/>
          </p:nvPr>
        </p:nvSpPr>
        <p:spPr>
          <a:xfrm>
            <a:off x="457200" y="2362200"/>
            <a:ext cx="8229600" cy="3962400"/>
          </a:xfrm>
        </p:spPr>
        <p:txBody>
          <a:bodyPr/>
          <a:lstStyle/>
          <a:p>
            <a:pPr algn="l" rtl="0"/>
            <a:r>
              <a:rPr lang="en-US" dirty="0" smtClean="0"/>
              <a:t>Visit to families with newborn babies giving necessary nursing care and health teaching.</a:t>
            </a:r>
          </a:p>
          <a:p>
            <a:pPr algn="l" rtl="0"/>
            <a:r>
              <a:rPr lang="en-US" dirty="0" smtClean="0"/>
              <a:t>Checking on newly discharged premature babies.</a:t>
            </a:r>
          </a:p>
          <a:p>
            <a:pPr algn="l" rtl="0"/>
            <a:r>
              <a:rPr lang="en-US" dirty="0" smtClean="0"/>
              <a:t>Follow- up of a recently hospitalized and discharged child with severe malnourishment, kwashiorkor…</a:t>
            </a:r>
          </a:p>
          <a:p>
            <a:pPr algn="l" rtl="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291"/>
    </mc:Choice>
    <mc:Fallback xmlns="">
      <p:transition spd="slow" advTm="78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3287</TotalTime>
  <Words>1208</Words>
  <Application>Microsoft Office PowerPoint</Application>
  <PresentationFormat>On-screen Show (4:3)</PresentationFormat>
  <Paragraphs>127</Paragraphs>
  <Slides>25</Slides>
  <Notes>0</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Flow</vt:lpstr>
      <vt:lpstr>Home Visits</vt:lpstr>
      <vt:lpstr>Out line</vt:lpstr>
      <vt:lpstr>   Introduction </vt:lpstr>
      <vt:lpstr>Definition of home visit</vt:lpstr>
      <vt:lpstr>Another definition</vt:lpstr>
      <vt:lpstr>Purposes of Home Visiting</vt:lpstr>
      <vt:lpstr>1- Systemic routine visits: </vt:lpstr>
      <vt:lpstr>2- Selective visits: </vt:lpstr>
      <vt:lpstr>3- Follow up and preventive visits for nursing activities:  </vt:lpstr>
      <vt:lpstr>Advantages of Home Visit</vt:lpstr>
      <vt:lpstr>Disadvantages of home visit</vt:lpstr>
      <vt:lpstr>Principles of Home Visiting</vt:lpstr>
      <vt:lpstr>Developing relationship</vt:lpstr>
      <vt:lpstr>PowerPoint Presentation</vt:lpstr>
      <vt:lpstr>PowerPoint Presentation</vt:lpstr>
      <vt:lpstr>Phases of home visits: </vt:lpstr>
      <vt:lpstr>1-Pre-visit or preplanning phase includes</vt:lpstr>
      <vt:lpstr>2- Initial phase</vt:lpstr>
      <vt:lpstr>3- Action phase</vt:lpstr>
      <vt:lpstr>PowerPoint Presentation</vt:lpstr>
      <vt:lpstr>4-Termination phase: </vt:lpstr>
      <vt:lpstr>5- Post-visit phase</vt:lpstr>
      <vt:lpstr>Nursing Skills Used During Home Visits:</vt:lpstr>
      <vt:lpstr>Role of community health nurse in home visit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Visiting</dc:title>
  <dc:creator>hp</dc:creator>
  <cp:lastModifiedBy>Windows User</cp:lastModifiedBy>
  <cp:revision>47</cp:revision>
  <dcterms:created xsi:type="dcterms:W3CDTF">2006-08-16T00:00:00Z</dcterms:created>
  <dcterms:modified xsi:type="dcterms:W3CDTF">2020-03-21T08:11:48Z</dcterms:modified>
</cp:coreProperties>
</file>