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8"/>
  </p:notesMasterIdLst>
  <p:sldIdLst>
    <p:sldId id="265" r:id="rId2"/>
    <p:sldId id="269" r:id="rId3"/>
    <p:sldId id="262" r:id="rId4"/>
    <p:sldId id="257" r:id="rId5"/>
    <p:sldId id="263" r:id="rId6"/>
    <p:sldId id="271" r:id="rId7"/>
    <p:sldId id="258" r:id="rId8"/>
    <p:sldId id="270" r:id="rId9"/>
    <p:sldId id="259" r:id="rId10"/>
    <p:sldId id="272" r:id="rId11"/>
    <p:sldId id="273" r:id="rId12"/>
    <p:sldId id="260" r:id="rId13"/>
    <p:sldId id="274" r:id="rId14"/>
    <p:sldId id="295" r:id="rId15"/>
    <p:sldId id="276" r:id="rId16"/>
    <p:sldId id="275" r:id="rId17"/>
    <p:sldId id="277" r:id="rId18"/>
    <p:sldId id="279" r:id="rId19"/>
    <p:sldId id="278" r:id="rId20"/>
    <p:sldId id="280" r:id="rId21"/>
    <p:sldId id="281" r:id="rId22"/>
    <p:sldId id="282" r:id="rId23"/>
    <p:sldId id="283" r:id="rId24"/>
    <p:sldId id="296" r:id="rId25"/>
    <p:sldId id="284" r:id="rId26"/>
    <p:sldId id="285" r:id="rId27"/>
    <p:sldId id="286" r:id="rId28"/>
    <p:sldId id="287" r:id="rId29"/>
    <p:sldId id="288" r:id="rId30"/>
    <p:sldId id="289" r:id="rId31"/>
    <p:sldId id="290" r:id="rId32"/>
    <p:sldId id="293" r:id="rId33"/>
    <p:sldId id="291" r:id="rId34"/>
    <p:sldId id="292" r:id="rId35"/>
    <p:sldId id="294" r:id="rId36"/>
    <p:sldId id="267" r:id="rId37"/>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4" d="100"/>
          <a:sy n="64" d="100"/>
        </p:scale>
        <p:origin x="-612"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9407205B-3B3F-4EB6-80F4-8960F1163F30}" type="datetimeFigureOut">
              <a:rPr lang="ar-EG" smtClean="0"/>
              <a:t>23/07/1441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24D01D1-E546-4657-AC0C-281021EDB026}" type="slidenum">
              <a:rPr lang="ar-EG" smtClean="0"/>
              <a:t>‹#›</a:t>
            </a:fld>
            <a:endParaRPr lang="ar-EG"/>
          </a:p>
        </p:txBody>
      </p:sp>
    </p:spTree>
    <p:extLst>
      <p:ext uri="{BB962C8B-B14F-4D97-AF65-F5344CB8AC3E}">
        <p14:creationId xmlns:p14="http://schemas.microsoft.com/office/powerpoint/2010/main" val="201585610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2A9CED-50AE-43E8-9517-212435584A3B}" type="slidenum">
              <a:rPr lang="ar-SA"/>
              <a:pPr/>
              <a:t>2</a:t>
            </a:fld>
            <a:endParaRPr lang="en-US"/>
          </a:p>
        </p:txBody>
      </p:sp>
      <p:sp>
        <p:nvSpPr>
          <p:cNvPr id="618498" name="Rectangle 2"/>
          <p:cNvSpPr>
            <a:spLocks noGrp="1" noRot="1" noChangeAspect="1" noChangeArrowheads="1" noTextEdit="1"/>
          </p:cNvSpPr>
          <p:nvPr>
            <p:ph type="sldImg"/>
          </p:nvPr>
        </p:nvSpPr>
        <p:spPr>
          <a:ln/>
        </p:spPr>
      </p:sp>
      <p:sp>
        <p:nvSpPr>
          <p:cNvPr id="618499" name="Rectangle 3"/>
          <p:cNvSpPr>
            <a:spLocks noGrp="1" noChangeArrowheads="1"/>
          </p:cNvSpPr>
          <p:nvPr>
            <p:ph type="body" idx="1"/>
          </p:nvPr>
        </p:nvSpPr>
        <p:spPr/>
        <p:txBody>
          <a:bodyPr/>
          <a:lstStyle/>
          <a:p>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p>
            <a:fld id="{D1967C0A-978A-490B-834B-9B0DFF218D10}" type="datetime8">
              <a:rPr lang="ar-EG" smtClean="0"/>
              <a:t>17 آذار، 20</a:t>
            </a:fld>
            <a:endParaRPr lang="ar-EG"/>
          </a:p>
        </p:txBody>
      </p:sp>
      <p:sp>
        <p:nvSpPr>
          <p:cNvPr id="5" name="Footer Placeholder 4"/>
          <p:cNvSpPr>
            <a:spLocks noGrp="1"/>
          </p:cNvSpPr>
          <p:nvPr>
            <p:ph type="ftr" sz="quarter" idx="11"/>
          </p:nvPr>
        </p:nvSpPr>
        <p:spPr/>
        <p:txBody>
          <a:bodyPr/>
          <a:lstStyle/>
          <a:p>
            <a:r>
              <a:rPr lang="en-US" smtClean="0"/>
              <a:t>Dr/Nawal</a:t>
            </a:r>
            <a:endParaRPr lang="ar-EG"/>
          </a:p>
        </p:txBody>
      </p:sp>
      <p:sp>
        <p:nvSpPr>
          <p:cNvPr id="6" name="Slide Number Placeholder 5"/>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2718597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37863AB4-E7A5-47D5-8C2A-02AD70CAD32E}" type="datetime8">
              <a:rPr lang="ar-EG" smtClean="0"/>
              <a:t>17 آذار، 20</a:t>
            </a:fld>
            <a:endParaRPr lang="ar-EG"/>
          </a:p>
        </p:txBody>
      </p:sp>
      <p:sp>
        <p:nvSpPr>
          <p:cNvPr id="5" name="Footer Placeholder 4"/>
          <p:cNvSpPr>
            <a:spLocks noGrp="1"/>
          </p:cNvSpPr>
          <p:nvPr>
            <p:ph type="ftr" sz="quarter" idx="11"/>
          </p:nvPr>
        </p:nvSpPr>
        <p:spPr/>
        <p:txBody>
          <a:bodyPr/>
          <a:lstStyle/>
          <a:p>
            <a:r>
              <a:rPr lang="en-US" smtClean="0"/>
              <a:t>Dr/Nawal</a:t>
            </a:r>
            <a:endParaRPr lang="ar-EG"/>
          </a:p>
        </p:txBody>
      </p:sp>
      <p:sp>
        <p:nvSpPr>
          <p:cNvPr id="6" name="Slide Number Placeholder 5"/>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359743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32A57BB1-7B63-4BBB-9BCB-4AFDBFF0E04B}" type="datetime8">
              <a:rPr lang="ar-EG" smtClean="0"/>
              <a:t>17 آذار، 20</a:t>
            </a:fld>
            <a:endParaRPr lang="ar-EG"/>
          </a:p>
        </p:txBody>
      </p:sp>
      <p:sp>
        <p:nvSpPr>
          <p:cNvPr id="5" name="Footer Placeholder 4"/>
          <p:cNvSpPr>
            <a:spLocks noGrp="1"/>
          </p:cNvSpPr>
          <p:nvPr>
            <p:ph type="ftr" sz="quarter" idx="11"/>
          </p:nvPr>
        </p:nvSpPr>
        <p:spPr/>
        <p:txBody>
          <a:bodyPr/>
          <a:lstStyle/>
          <a:p>
            <a:r>
              <a:rPr lang="en-US" smtClean="0"/>
              <a:t>Dr/Nawal</a:t>
            </a:r>
            <a:endParaRPr lang="ar-EG"/>
          </a:p>
        </p:txBody>
      </p:sp>
      <p:sp>
        <p:nvSpPr>
          <p:cNvPr id="6" name="Slide Number Placeholder 5"/>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374102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p>
            <a:fld id="{19B85A70-22E5-44AF-8B3E-CCD03B8FA760}" type="datetime8">
              <a:rPr lang="ar-EG" smtClean="0"/>
              <a:t>17 آذار، 20</a:t>
            </a:fld>
            <a:endParaRPr lang="ar-EG"/>
          </a:p>
        </p:txBody>
      </p:sp>
      <p:sp>
        <p:nvSpPr>
          <p:cNvPr id="5" name="Footer Placeholder 4"/>
          <p:cNvSpPr>
            <a:spLocks noGrp="1"/>
          </p:cNvSpPr>
          <p:nvPr>
            <p:ph type="ftr" sz="quarter" idx="11"/>
          </p:nvPr>
        </p:nvSpPr>
        <p:spPr/>
        <p:txBody>
          <a:bodyPr/>
          <a:lstStyle/>
          <a:p>
            <a:r>
              <a:rPr lang="en-US" smtClean="0"/>
              <a:t>Dr/Nawal</a:t>
            </a:r>
            <a:endParaRPr lang="ar-EG"/>
          </a:p>
        </p:txBody>
      </p:sp>
      <p:sp>
        <p:nvSpPr>
          <p:cNvPr id="6" name="Slide Number Placeholder 5"/>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200216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D48A7C-F1A3-4446-BBA6-45B17CEB5FB2}" type="datetime8">
              <a:rPr lang="ar-EG" smtClean="0"/>
              <a:t>17 آذار، 20</a:t>
            </a:fld>
            <a:endParaRPr lang="ar-EG"/>
          </a:p>
        </p:txBody>
      </p:sp>
      <p:sp>
        <p:nvSpPr>
          <p:cNvPr id="5" name="Footer Placeholder 4"/>
          <p:cNvSpPr>
            <a:spLocks noGrp="1"/>
          </p:cNvSpPr>
          <p:nvPr>
            <p:ph type="ftr" sz="quarter" idx="11"/>
          </p:nvPr>
        </p:nvSpPr>
        <p:spPr/>
        <p:txBody>
          <a:bodyPr/>
          <a:lstStyle/>
          <a:p>
            <a:r>
              <a:rPr lang="en-US" smtClean="0"/>
              <a:t>Dr/Nawal</a:t>
            </a:r>
            <a:endParaRPr lang="ar-EG"/>
          </a:p>
        </p:txBody>
      </p:sp>
      <p:sp>
        <p:nvSpPr>
          <p:cNvPr id="6" name="Slide Number Placeholder 5"/>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2158079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p>
            <a:fld id="{0F788266-ADDB-4C08-B94E-53DECE720585}" type="datetime8">
              <a:rPr lang="ar-EG" smtClean="0"/>
              <a:t>17 آذار، 20</a:t>
            </a:fld>
            <a:endParaRPr lang="ar-EG"/>
          </a:p>
        </p:txBody>
      </p:sp>
      <p:sp>
        <p:nvSpPr>
          <p:cNvPr id="6" name="Footer Placeholder 5"/>
          <p:cNvSpPr>
            <a:spLocks noGrp="1"/>
          </p:cNvSpPr>
          <p:nvPr>
            <p:ph type="ftr" sz="quarter" idx="11"/>
          </p:nvPr>
        </p:nvSpPr>
        <p:spPr/>
        <p:txBody>
          <a:bodyPr/>
          <a:lstStyle/>
          <a:p>
            <a:r>
              <a:rPr lang="en-US" smtClean="0"/>
              <a:t>Dr/Nawal</a:t>
            </a:r>
            <a:endParaRPr lang="ar-EG"/>
          </a:p>
        </p:txBody>
      </p:sp>
      <p:sp>
        <p:nvSpPr>
          <p:cNvPr id="7" name="Slide Number Placeholder 6"/>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113760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p>
            <a:fld id="{AF4F6B31-DE23-4528-8788-F67487612D9E}" type="datetime8">
              <a:rPr lang="ar-EG" smtClean="0"/>
              <a:t>17 آذار، 20</a:t>
            </a:fld>
            <a:endParaRPr lang="ar-EG"/>
          </a:p>
        </p:txBody>
      </p:sp>
      <p:sp>
        <p:nvSpPr>
          <p:cNvPr id="8" name="Footer Placeholder 7"/>
          <p:cNvSpPr>
            <a:spLocks noGrp="1"/>
          </p:cNvSpPr>
          <p:nvPr>
            <p:ph type="ftr" sz="quarter" idx="11"/>
          </p:nvPr>
        </p:nvSpPr>
        <p:spPr/>
        <p:txBody>
          <a:bodyPr/>
          <a:lstStyle/>
          <a:p>
            <a:r>
              <a:rPr lang="en-US" smtClean="0"/>
              <a:t>Dr/Nawal</a:t>
            </a:r>
            <a:endParaRPr lang="ar-EG"/>
          </a:p>
        </p:txBody>
      </p:sp>
      <p:sp>
        <p:nvSpPr>
          <p:cNvPr id="9" name="Slide Number Placeholder 8"/>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2190025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p>
            <a:fld id="{A7EFA2E7-70F3-48E6-9105-FACCCA3CF7BD}" type="datetime8">
              <a:rPr lang="ar-EG" smtClean="0"/>
              <a:t>17 آذار، 20</a:t>
            </a:fld>
            <a:endParaRPr lang="ar-EG"/>
          </a:p>
        </p:txBody>
      </p:sp>
      <p:sp>
        <p:nvSpPr>
          <p:cNvPr id="4" name="Footer Placeholder 3"/>
          <p:cNvSpPr>
            <a:spLocks noGrp="1"/>
          </p:cNvSpPr>
          <p:nvPr>
            <p:ph type="ftr" sz="quarter" idx="11"/>
          </p:nvPr>
        </p:nvSpPr>
        <p:spPr/>
        <p:txBody>
          <a:bodyPr/>
          <a:lstStyle/>
          <a:p>
            <a:r>
              <a:rPr lang="en-US" smtClean="0"/>
              <a:t>Dr/Nawal</a:t>
            </a:r>
            <a:endParaRPr lang="ar-EG"/>
          </a:p>
        </p:txBody>
      </p:sp>
      <p:sp>
        <p:nvSpPr>
          <p:cNvPr id="5" name="Slide Number Placeholder 4"/>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3106430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1257B9-2658-4F6F-8288-5BF3DAA669D1}" type="datetime8">
              <a:rPr lang="ar-EG" smtClean="0"/>
              <a:t>17 آذار، 20</a:t>
            </a:fld>
            <a:endParaRPr lang="ar-EG"/>
          </a:p>
        </p:txBody>
      </p:sp>
      <p:sp>
        <p:nvSpPr>
          <p:cNvPr id="3" name="Footer Placeholder 2"/>
          <p:cNvSpPr>
            <a:spLocks noGrp="1"/>
          </p:cNvSpPr>
          <p:nvPr>
            <p:ph type="ftr" sz="quarter" idx="11"/>
          </p:nvPr>
        </p:nvSpPr>
        <p:spPr/>
        <p:txBody>
          <a:bodyPr/>
          <a:lstStyle/>
          <a:p>
            <a:r>
              <a:rPr lang="en-US" smtClean="0"/>
              <a:t>Dr/Nawal</a:t>
            </a:r>
            <a:endParaRPr lang="ar-EG"/>
          </a:p>
        </p:txBody>
      </p:sp>
      <p:sp>
        <p:nvSpPr>
          <p:cNvPr id="4" name="Slide Number Placeholder 3"/>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367144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16609-E096-48CB-A1F1-29D557A770A8}" type="datetime8">
              <a:rPr lang="ar-EG" smtClean="0"/>
              <a:t>17 آذار، 20</a:t>
            </a:fld>
            <a:endParaRPr lang="ar-EG"/>
          </a:p>
        </p:txBody>
      </p:sp>
      <p:sp>
        <p:nvSpPr>
          <p:cNvPr id="6" name="Footer Placeholder 5"/>
          <p:cNvSpPr>
            <a:spLocks noGrp="1"/>
          </p:cNvSpPr>
          <p:nvPr>
            <p:ph type="ftr" sz="quarter" idx="11"/>
          </p:nvPr>
        </p:nvSpPr>
        <p:spPr/>
        <p:txBody>
          <a:bodyPr/>
          <a:lstStyle/>
          <a:p>
            <a:r>
              <a:rPr lang="en-US" smtClean="0"/>
              <a:t>Dr/Nawal</a:t>
            </a:r>
            <a:endParaRPr lang="ar-EG"/>
          </a:p>
        </p:txBody>
      </p:sp>
      <p:sp>
        <p:nvSpPr>
          <p:cNvPr id="7" name="Slide Number Placeholder 6"/>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1220966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9B3277-6B0E-4DD0-9612-2B3FF3F2AEF1}" type="datetime8">
              <a:rPr lang="ar-EG" smtClean="0"/>
              <a:t>17 آذار، 20</a:t>
            </a:fld>
            <a:endParaRPr lang="ar-EG"/>
          </a:p>
        </p:txBody>
      </p:sp>
      <p:sp>
        <p:nvSpPr>
          <p:cNvPr id="6" name="Footer Placeholder 5"/>
          <p:cNvSpPr>
            <a:spLocks noGrp="1"/>
          </p:cNvSpPr>
          <p:nvPr>
            <p:ph type="ftr" sz="quarter" idx="11"/>
          </p:nvPr>
        </p:nvSpPr>
        <p:spPr/>
        <p:txBody>
          <a:bodyPr/>
          <a:lstStyle/>
          <a:p>
            <a:r>
              <a:rPr lang="en-US" smtClean="0"/>
              <a:t>Dr/Nawal</a:t>
            </a:r>
            <a:endParaRPr lang="ar-EG"/>
          </a:p>
        </p:txBody>
      </p:sp>
      <p:sp>
        <p:nvSpPr>
          <p:cNvPr id="7" name="Slide Number Placeholder 6"/>
          <p:cNvSpPr>
            <a:spLocks noGrp="1"/>
          </p:cNvSpPr>
          <p:nvPr>
            <p:ph type="sldNum" sz="quarter" idx="12"/>
          </p:nvPr>
        </p:nvSpPr>
        <p:spPr/>
        <p:txBody>
          <a:bodyPr/>
          <a:lstStyle/>
          <a:p>
            <a:fld id="{5E1D3948-6E7D-4341-B745-CE97FA1C707D}" type="slidenum">
              <a:rPr lang="ar-EG" smtClean="0"/>
              <a:t>‹#›</a:t>
            </a:fld>
            <a:endParaRPr lang="ar-EG"/>
          </a:p>
        </p:txBody>
      </p:sp>
    </p:spTree>
    <p:extLst>
      <p:ext uri="{BB962C8B-B14F-4D97-AF65-F5344CB8AC3E}">
        <p14:creationId xmlns:p14="http://schemas.microsoft.com/office/powerpoint/2010/main" val="10994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ar-E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36143CE-D7F5-4639-9082-A8B515126670}" type="datetime8">
              <a:rPr lang="ar-EG" smtClean="0"/>
              <a:t>17 آذار، 20</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en-US" smtClean="0"/>
              <a:t>Dr/Nawal</a:t>
            </a: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E1D3948-6E7D-4341-B745-CE97FA1C707D}" type="slidenum">
              <a:rPr lang="ar-EG" smtClean="0"/>
              <a:t>‹#›</a:t>
            </a:fld>
            <a:endParaRPr lang="ar-EG"/>
          </a:p>
        </p:txBody>
      </p:sp>
    </p:spTree>
    <p:extLst>
      <p:ext uri="{BB962C8B-B14F-4D97-AF65-F5344CB8AC3E}">
        <p14:creationId xmlns:p14="http://schemas.microsoft.com/office/powerpoint/2010/main" val="2008760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2.png"/><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2.png"/><Relationship Id="rId4" Type="http://schemas.openxmlformats.org/officeDocument/2006/relationships/hyperlink" Target="http://en.wikipedia.org/wiki/Necrosis"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audio" Target="../media/media36.wav"/><Relationship Id="rId7" Type="http://schemas.openxmlformats.org/officeDocument/2006/relationships/image" Target="../media/image10.gif"/><Relationship Id="rId12" Type="http://schemas.openxmlformats.org/officeDocument/2006/relationships/image" Target="../media/image15.gif"/><Relationship Id="rId2" Type="http://schemas.microsoft.com/office/2007/relationships/media" Target="../media/media36.wav"/><Relationship Id="rId1" Type="http://schemas.openxmlformats.org/officeDocument/2006/relationships/tags" Target="../tags/tag5.xml"/><Relationship Id="rId6" Type="http://schemas.openxmlformats.org/officeDocument/2006/relationships/image" Target="../media/image9.gif"/><Relationship Id="rId11" Type="http://schemas.openxmlformats.org/officeDocument/2006/relationships/image" Target="../media/image14.gif"/><Relationship Id="rId5" Type="http://schemas.openxmlformats.org/officeDocument/2006/relationships/image" Target="../media/image8.gif"/><Relationship Id="rId10" Type="http://schemas.openxmlformats.org/officeDocument/2006/relationships/image" Target="../media/image13.gif"/><Relationship Id="rId4" Type="http://schemas.openxmlformats.org/officeDocument/2006/relationships/slideLayout" Target="../slideLayouts/slideLayout2.xml"/><Relationship Id="rId9" Type="http://schemas.openxmlformats.org/officeDocument/2006/relationships/image" Target="../media/image12.gif"/><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en.wikipedia.org/wiki/Uterus" TargetMode="Externa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hyperlink" Target="http://en.wikipedia.org/wiki/Myometrium" TargetMode="External"/><Relationship Id="rId5" Type="http://schemas.openxmlformats.org/officeDocument/2006/relationships/hyperlink" Target="http://en.wikipedia.org/wiki/Benign_tumor" TargetMode="External"/><Relationship Id="rId4" Type="http://schemas.openxmlformats.org/officeDocument/2006/relationships/hyperlink" Target="http://en.wikipedia.org/wiki/Leiomyoma"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0" y="-69850"/>
            <a:ext cx="9612313" cy="746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
        <p:nvSpPr>
          <p:cNvPr id="3" name="Footer Placeholder 2"/>
          <p:cNvSpPr>
            <a:spLocks noGrp="1"/>
          </p:cNvSpPr>
          <p:nvPr>
            <p:ph type="ftr" sz="quarter" idx="11"/>
          </p:nvPr>
        </p:nvSpPr>
        <p:spPr/>
        <p:txBody>
          <a:bodyPr/>
          <a:lstStyle/>
          <a:p>
            <a:r>
              <a:rPr lang="en-US" smtClean="0"/>
              <a:t>Dr/Nawal</a:t>
            </a:r>
            <a:endParaRPr lang="ar-EG"/>
          </a:p>
        </p:txBody>
      </p:sp>
    </p:spTree>
    <p:custDataLst>
      <p:tags r:id="rId1"/>
    </p:custDataLst>
    <p:extLst>
      <p:ext uri="{BB962C8B-B14F-4D97-AF65-F5344CB8AC3E}">
        <p14:creationId xmlns:p14="http://schemas.microsoft.com/office/powerpoint/2010/main" val="915040728"/>
      </p:ext>
    </p:extLst>
  </p:cSld>
  <p:clrMapOvr>
    <a:masterClrMapping/>
  </p:clrMapOvr>
  <p:transition spd="slow" advTm="3349">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216066"/>
                                        </p:tgtEl>
                                        <p:attrNameLst>
                                          <p:attrName>style.visibility</p:attrName>
                                        </p:attrNameLst>
                                      </p:cBhvr>
                                      <p:to>
                                        <p:strVal val="visible"/>
                                      </p:to>
                                    </p:set>
                                    <p:anim calcmode="lin" valueType="num">
                                      <p:cBhvr>
                                        <p:cTn id="11" dur="1000" fill="hold"/>
                                        <p:tgtEl>
                                          <p:spTgt spid="216066"/>
                                        </p:tgtEl>
                                        <p:attrNameLst>
                                          <p:attrName>ppt_w</p:attrName>
                                        </p:attrNameLst>
                                      </p:cBhvr>
                                      <p:tavLst>
                                        <p:tav tm="0">
                                          <p:val>
                                            <p:fltVal val="0"/>
                                          </p:val>
                                        </p:tav>
                                        <p:tav tm="100000">
                                          <p:val>
                                            <p:strVal val="#ppt_w"/>
                                          </p:val>
                                        </p:tav>
                                      </p:tavLst>
                                    </p:anim>
                                    <p:anim calcmode="lin" valueType="num">
                                      <p:cBhvr>
                                        <p:cTn id="12" dur="1000" fill="hold"/>
                                        <p:tgtEl>
                                          <p:spTgt spid="216066"/>
                                        </p:tgtEl>
                                        <p:attrNameLst>
                                          <p:attrName>ppt_h</p:attrName>
                                        </p:attrNameLst>
                                      </p:cBhvr>
                                      <p:tavLst>
                                        <p:tav tm="0">
                                          <p:val>
                                            <p:fltVal val="0"/>
                                          </p:val>
                                        </p:tav>
                                        <p:tav tm="100000">
                                          <p:val>
                                            <p:strVal val="#ppt_h"/>
                                          </p:val>
                                        </p:tav>
                                      </p:tavLst>
                                    </p:anim>
                                    <p:anim calcmode="lin" valueType="num">
                                      <p:cBhvr>
                                        <p:cTn id="13" dur="1000" fill="hold"/>
                                        <p:tgtEl>
                                          <p:spTgt spid="216066"/>
                                        </p:tgtEl>
                                        <p:attrNameLst>
                                          <p:attrName>style.rotation</p:attrName>
                                        </p:attrNameLst>
                                      </p:cBhvr>
                                      <p:tavLst>
                                        <p:tav tm="0">
                                          <p:val>
                                            <p:fltVal val="90"/>
                                          </p:val>
                                        </p:tav>
                                        <p:tav tm="100000">
                                          <p:val>
                                            <p:fltVal val="0"/>
                                          </p:val>
                                        </p:tav>
                                      </p:tavLst>
                                    </p:anim>
                                    <p:animEffect transition="in" filter="fade">
                                      <p:cBhvr>
                                        <p:cTn id="14" dur="1000"/>
                                        <p:tgtEl>
                                          <p:spTgt spid="21606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3600" b="1" dirty="0">
                <a:solidFill>
                  <a:srgbClr val="FF0000"/>
                </a:solidFill>
                <a:latin typeface="Times New Roman"/>
                <a:ea typeface="Times New Roman"/>
                <a:cs typeface="Arial"/>
              </a:rPr>
              <a:t>Types of fibroid:</a:t>
            </a:r>
            <a:r>
              <a:rPr lang="en-US" b="1" dirty="0" smtClean="0"/>
              <a:t>                               </a:t>
            </a:r>
            <a:r>
              <a:rPr lang="en-US" sz="3100" b="1" dirty="0" smtClean="0">
                <a:solidFill>
                  <a:srgbClr val="0070C0"/>
                </a:solidFill>
              </a:rPr>
              <a:t>cont.</a:t>
            </a:r>
            <a:endParaRPr lang="ar-EG" sz="3100" dirty="0">
              <a:solidFill>
                <a:srgbClr val="0070C0"/>
              </a:solidFill>
            </a:endParaRPr>
          </a:p>
        </p:txBody>
      </p:sp>
      <p:sp>
        <p:nvSpPr>
          <p:cNvPr id="3" name="Content Placeholder 2"/>
          <p:cNvSpPr>
            <a:spLocks noGrp="1"/>
          </p:cNvSpPr>
          <p:nvPr>
            <p:ph idx="1"/>
          </p:nvPr>
        </p:nvSpPr>
        <p:spPr>
          <a:xfrm>
            <a:off x="457200" y="1268760"/>
            <a:ext cx="8229600" cy="4857403"/>
          </a:xfrm>
        </p:spPr>
        <p:txBody>
          <a:bodyPr>
            <a:noAutofit/>
          </a:bodyPr>
          <a:lstStyle/>
          <a:p>
            <a:pPr lvl="0" algn="just" rtl="0">
              <a:lnSpc>
                <a:spcPct val="150000"/>
              </a:lnSpc>
              <a:buSzPts val="1000"/>
              <a:buFont typeface="Symbol"/>
              <a:buChar char=""/>
              <a:tabLst>
                <a:tab pos="457200" algn="l"/>
              </a:tabLst>
            </a:pPr>
            <a:r>
              <a:rPr lang="en-US" sz="2800" b="1" dirty="0">
                <a:solidFill>
                  <a:srgbClr val="C00000"/>
                </a:solidFill>
                <a:latin typeface="Times New Roman"/>
                <a:ea typeface="Times New Roman"/>
                <a:cs typeface="Arial"/>
              </a:rPr>
              <a:t>Intramural fibroids</a:t>
            </a:r>
            <a:r>
              <a:rPr lang="en-US" sz="2800" dirty="0">
                <a:solidFill>
                  <a:srgbClr val="C00000"/>
                </a:solidFill>
                <a:latin typeface="Times New Roman"/>
                <a:ea typeface="Times New Roman"/>
                <a:cs typeface="Arial"/>
              </a:rPr>
              <a:t>: </a:t>
            </a:r>
            <a:r>
              <a:rPr lang="en-US" sz="2800" dirty="0">
                <a:latin typeface="Times New Roman"/>
                <a:ea typeface="Times New Roman"/>
                <a:cs typeface="Arial"/>
              </a:rPr>
              <a:t>are located in the muscle wall of the uterus and are the most common type. </a:t>
            </a:r>
            <a:endParaRPr lang="en-US" sz="2000" dirty="0">
              <a:ea typeface="Calibri"/>
              <a:cs typeface="Arial"/>
            </a:endParaRPr>
          </a:p>
          <a:p>
            <a:pPr lvl="0" algn="just" rtl="0">
              <a:lnSpc>
                <a:spcPct val="150000"/>
              </a:lnSpc>
              <a:buSzPts val="1000"/>
              <a:buFont typeface="Symbol"/>
              <a:buChar char=""/>
              <a:tabLst>
                <a:tab pos="457200" algn="l"/>
              </a:tabLst>
            </a:pPr>
            <a:r>
              <a:rPr lang="en-US" sz="2800" b="1" dirty="0" err="1">
                <a:solidFill>
                  <a:srgbClr val="C00000"/>
                </a:solidFill>
                <a:latin typeface="Times New Roman"/>
                <a:ea typeface="Times New Roman"/>
                <a:cs typeface="Arial"/>
              </a:rPr>
              <a:t>Subserosal</a:t>
            </a:r>
            <a:r>
              <a:rPr lang="en-US" sz="2800" b="1" dirty="0">
                <a:solidFill>
                  <a:srgbClr val="C00000"/>
                </a:solidFill>
                <a:latin typeface="Times New Roman"/>
                <a:ea typeface="Times New Roman"/>
                <a:cs typeface="Arial"/>
              </a:rPr>
              <a:t> fibroids</a:t>
            </a:r>
            <a:r>
              <a:rPr lang="en-US" sz="2800" dirty="0">
                <a:solidFill>
                  <a:srgbClr val="C00000"/>
                </a:solidFill>
                <a:latin typeface="Times New Roman"/>
                <a:ea typeface="Times New Roman"/>
                <a:cs typeface="Arial"/>
              </a:rPr>
              <a:t>: </a:t>
            </a:r>
            <a:r>
              <a:rPr lang="en-US" sz="2800" dirty="0">
                <a:latin typeface="Times New Roman"/>
                <a:ea typeface="Times New Roman"/>
                <a:cs typeface="Arial"/>
              </a:rPr>
              <a:t>are located just under the outside covering of the uterus and can become very large. </a:t>
            </a:r>
            <a:endParaRPr lang="en-US" sz="2000" dirty="0">
              <a:ea typeface="Calibri"/>
              <a:cs typeface="Arial"/>
            </a:endParaRPr>
          </a:p>
          <a:p>
            <a:pPr lvl="0" algn="just" rtl="0">
              <a:lnSpc>
                <a:spcPct val="150000"/>
              </a:lnSpc>
              <a:buSzPts val="1000"/>
              <a:buFont typeface="Symbol"/>
              <a:buChar char=""/>
              <a:tabLst>
                <a:tab pos="457200" algn="l"/>
              </a:tabLst>
            </a:pPr>
            <a:r>
              <a:rPr lang="en-US" sz="2800" b="1" dirty="0" err="1">
                <a:solidFill>
                  <a:srgbClr val="C00000"/>
                </a:solidFill>
                <a:latin typeface="Times New Roman"/>
                <a:ea typeface="Times New Roman"/>
                <a:cs typeface="Arial"/>
              </a:rPr>
              <a:t>Submucosal</a:t>
            </a:r>
            <a:r>
              <a:rPr lang="en-US" sz="2800" b="1" dirty="0">
                <a:solidFill>
                  <a:srgbClr val="C00000"/>
                </a:solidFill>
                <a:latin typeface="Times New Roman"/>
                <a:ea typeface="Times New Roman"/>
                <a:cs typeface="Arial"/>
              </a:rPr>
              <a:t> fibroids</a:t>
            </a:r>
            <a:r>
              <a:rPr lang="en-US" sz="2800" dirty="0">
                <a:solidFill>
                  <a:srgbClr val="C00000"/>
                </a:solidFill>
                <a:latin typeface="Times New Roman"/>
                <a:ea typeface="Times New Roman"/>
                <a:cs typeface="Arial"/>
              </a:rPr>
              <a:t>: </a:t>
            </a:r>
            <a:r>
              <a:rPr lang="en-US" sz="2800" dirty="0">
                <a:latin typeface="Times New Roman"/>
                <a:ea typeface="Times New Roman"/>
                <a:cs typeface="Arial"/>
              </a:rPr>
              <a:t>are located just under the surface of the uterine lining</a:t>
            </a:r>
            <a:r>
              <a:rPr lang="en-US" sz="2800" dirty="0" smtClean="0">
                <a:latin typeface="Times New Roman"/>
                <a:ea typeface="Times New Roman"/>
                <a:cs typeface="Arial"/>
              </a:rPr>
              <a:t>.</a:t>
            </a:r>
            <a:endParaRPr lang="en-US" sz="20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1286931963"/>
      </p:ext>
    </p:extLst>
  </p:cSld>
  <p:clrMapOvr>
    <a:masterClrMapping/>
  </p:clrMapOvr>
  <mc:AlternateContent xmlns:mc="http://schemas.openxmlformats.org/markup-compatibility/2006" xmlns:p14="http://schemas.microsoft.com/office/powerpoint/2010/main">
    <mc:Choice Requires="p14">
      <p:transition spd="slow" p14:dur="2000" advTm="1255"/>
    </mc:Choice>
    <mc:Fallback xmlns="">
      <p:transition spd="slow" advTm="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3600" b="1" dirty="0">
                <a:solidFill>
                  <a:srgbClr val="FF0000"/>
                </a:solidFill>
                <a:latin typeface="Times New Roman"/>
                <a:ea typeface="Times New Roman"/>
                <a:cs typeface="Arial"/>
              </a:rPr>
              <a:t>Types of fibroid:</a:t>
            </a:r>
            <a:r>
              <a:rPr lang="en-US" b="1" dirty="0" smtClean="0"/>
              <a:t>                               </a:t>
            </a:r>
            <a:r>
              <a:rPr lang="en-US" sz="3100" b="1" dirty="0" smtClean="0">
                <a:solidFill>
                  <a:srgbClr val="0070C0"/>
                </a:solidFill>
              </a:rPr>
              <a:t>cont.</a:t>
            </a:r>
            <a:endParaRPr lang="ar-EG" sz="3100" dirty="0">
              <a:solidFill>
                <a:srgbClr val="0070C0"/>
              </a:solidFill>
            </a:endParaRPr>
          </a:p>
        </p:txBody>
      </p:sp>
      <p:sp>
        <p:nvSpPr>
          <p:cNvPr id="3" name="Content Placeholder 2"/>
          <p:cNvSpPr>
            <a:spLocks noGrp="1"/>
          </p:cNvSpPr>
          <p:nvPr>
            <p:ph idx="1"/>
          </p:nvPr>
        </p:nvSpPr>
        <p:spPr>
          <a:xfrm>
            <a:off x="457200" y="1268760"/>
            <a:ext cx="8229600" cy="4857403"/>
          </a:xfrm>
        </p:spPr>
        <p:txBody>
          <a:bodyPr>
            <a:noAutofit/>
          </a:bodyPr>
          <a:lstStyle/>
          <a:p>
            <a:pPr lvl="0" algn="just" rtl="0">
              <a:lnSpc>
                <a:spcPct val="150000"/>
              </a:lnSpc>
              <a:buSzPts val="1000"/>
              <a:buFont typeface="Symbol"/>
              <a:buChar char=""/>
              <a:tabLst>
                <a:tab pos="457200" algn="l"/>
              </a:tabLst>
            </a:pPr>
            <a:r>
              <a:rPr lang="en-US" sz="2800" b="1" dirty="0" err="1" smtClean="0">
                <a:solidFill>
                  <a:srgbClr val="C00000"/>
                </a:solidFill>
                <a:latin typeface="Times New Roman"/>
                <a:ea typeface="Times New Roman"/>
                <a:cs typeface="+mj-cs"/>
              </a:rPr>
              <a:t>Pendunculated</a:t>
            </a:r>
            <a:r>
              <a:rPr lang="en-US" sz="2800" b="1" dirty="0" smtClean="0">
                <a:solidFill>
                  <a:srgbClr val="C00000"/>
                </a:solidFill>
                <a:latin typeface="Times New Roman"/>
                <a:ea typeface="Times New Roman"/>
                <a:cs typeface="+mj-cs"/>
              </a:rPr>
              <a:t> </a:t>
            </a:r>
            <a:r>
              <a:rPr lang="en-US" sz="2800" b="1" dirty="0" err="1">
                <a:solidFill>
                  <a:srgbClr val="C00000"/>
                </a:solidFill>
                <a:latin typeface="Times New Roman"/>
                <a:ea typeface="Times New Roman"/>
                <a:cs typeface="+mj-cs"/>
              </a:rPr>
              <a:t>leiomyomas</a:t>
            </a:r>
            <a:r>
              <a:rPr lang="en-US" sz="2800" b="1" dirty="0">
                <a:solidFill>
                  <a:srgbClr val="C00000"/>
                </a:solidFill>
                <a:latin typeface="Times New Roman"/>
                <a:ea typeface="Times New Roman"/>
                <a:cs typeface="+mj-cs"/>
              </a:rPr>
              <a:t>: </a:t>
            </a:r>
            <a:r>
              <a:rPr lang="en-US" sz="2800" dirty="0">
                <a:latin typeface="Times New Roman"/>
                <a:ea typeface="Times New Roman"/>
                <a:cs typeface="+mj-cs"/>
              </a:rPr>
              <a:t>these fibroids develop occurring on a long stalk on the outside of the uterus or inside the cavity of the uterus; it may become twisted, causing severe pain. </a:t>
            </a:r>
            <a:endParaRPr lang="en-US" sz="2000" dirty="0">
              <a:ea typeface="Calibri"/>
              <a:cs typeface="+mj-cs"/>
            </a:endParaRPr>
          </a:p>
          <a:p>
            <a:pPr lvl="0" algn="just" rtl="0">
              <a:lnSpc>
                <a:spcPct val="115000"/>
              </a:lnSpc>
              <a:buSzPts val="1000"/>
              <a:buFont typeface="Symbol"/>
              <a:buChar char=""/>
              <a:tabLst>
                <a:tab pos="457200" algn="l"/>
              </a:tabLst>
            </a:pPr>
            <a:r>
              <a:rPr lang="en-US" sz="2800" b="1" dirty="0">
                <a:solidFill>
                  <a:srgbClr val="C00000"/>
                </a:solidFill>
                <a:latin typeface="Times New Roman"/>
                <a:ea typeface="Times New Roman"/>
                <a:cs typeface="+mj-cs"/>
              </a:rPr>
              <a:t>Cervical fibroids: </a:t>
            </a:r>
            <a:r>
              <a:rPr lang="en-US" sz="2800" dirty="0">
                <a:latin typeface="Times New Roman"/>
                <a:ea typeface="Times New Roman"/>
                <a:cs typeface="+mj-cs"/>
              </a:rPr>
              <a:t>are located in the wall of the cervix (neck of the uterus). </a:t>
            </a:r>
            <a:endParaRPr lang="en-US" sz="2000" dirty="0">
              <a:ea typeface="Calibri"/>
              <a:cs typeface="+mj-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727092599"/>
      </p:ext>
    </p:extLst>
  </p:cSld>
  <p:clrMapOvr>
    <a:masterClrMapping/>
  </p:clrMapOvr>
  <mc:AlternateContent xmlns:mc="http://schemas.openxmlformats.org/markup-compatibility/2006" xmlns:p14="http://schemas.microsoft.com/office/powerpoint/2010/main">
    <mc:Choice Requires="p14">
      <p:transition spd="slow" p14:dur="2000" advTm="732"/>
    </mc:Choice>
    <mc:Fallback xmlns="">
      <p:transition spd="slow" advTm="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fontScale="90000"/>
          </a:bodyPr>
          <a:lstStyle/>
          <a:p>
            <a:pPr algn="just" rtl="0">
              <a:lnSpc>
                <a:spcPct val="150000"/>
              </a:lnSpc>
              <a:spcAft>
                <a:spcPts val="0"/>
              </a:spcAft>
            </a:pPr>
            <a:r>
              <a:rPr lang="en-US" sz="4000" b="1" dirty="0">
                <a:solidFill>
                  <a:srgbClr val="FF0000"/>
                </a:solidFill>
                <a:latin typeface="Times New Roman"/>
                <a:ea typeface="Times New Roman"/>
                <a:cs typeface="Arial"/>
              </a:rPr>
              <a:t>Risk Factors:</a:t>
            </a:r>
            <a:endParaRPr lang="en-US" sz="4000" dirty="0">
              <a:solidFill>
                <a:srgbClr val="FF0000"/>
              </a:solidFill>
              <a:ea typeface="Calibri"/>
              <a:cs typeface="Arial"/>
            </a:endParaRPr>
          </a:p>
        </p:txBody>
      </p:sp>
      <p:sp>
        <p:nvSpPr>
          <p:cNvPr id="3" name="Content Placeholder 2"/>
          <p:cNvSpPr>
            <a:spLocks noGrp="1"/>
          </p:cNvSpPr>
          <p:nvPr>
            <p:ph idx="1"/>
          </p:nvPr>
        </p:nvSpPr>
        <p:spPr>
          <a:xfrm>
            <a:off x="457200" y="1340768"/>
            <a:ext cx="8229600" cy="5040560"/>
          </a:xfrm>
        </p:spPr>
        <p:txBody>
          <a:bodyPr>
            <a:noAutofit/>
          </a:bodyPr>
          <a:lstStyle/>
          <a:p>
            <a:pPr lvl="0" algn="just" rtl="0">
              <a:lnSpc>
                <a:spcPct val="150000"/>
              </a:lnSpc>
              <a:buFont typeface="+mj-lt"/>
              <a:buAutoNum type="arabicPeriod"/>
            </a:pPr>
            <a:r>
              <a:rPr lang="en-US" sz="2400" b="1" dirty="0">
                <a:solidFill>
                  <a:srgbClr val="0070C0"/>
                </a:solidFill>
                <a:latin typeface="Times New Roman"/>
                <a:ea typeface="Times New Roman"/>
                <a:cs typeface="+mj-cs"/>
              </a:rPr>
              <a:t>Age:</a:t>
            </a:r>
            <a:r>
              <a:rPr lang="en-US" sz="2400" dirty="0">
                <a:solidFill>
                  <a:srgbClr val="0070C0"/>
                </a:solidFill>
                <a:latin typeface="Times New Roman"/>
                <a:ea typeface="Times New Roman"/>
                <a:cs typeface="+mj-cs"/>
              </a:rPr>
              <a:t> </a:t>
            </a:r>
            <a:r>
              <a:rPr lang="en-US" sz="2400" dirty="0">
                <a:latin typeface="Times New Roman"/>
                <a:ea typeface="Times New Roman"/>
                <a:cs typeface="+mj-cs"/>
              </a:rPr>
              <a:t>Fibroids are most common in women who are 30s through early 50s. (After menopause, fibroids tend to shrink.) About 20 - 40% of women age 35 and older have fibroids of significant enough size to cause symptoms.</a:t>
            </a:r>
            <a:endParaRPr lang="en-US" sz="2400" dirty="0">
              <a:ea typeface="Calibri"/>
              <a:cs typeface="+mj-cs"/>
            </a:endParaRPr>
          </a:p>
          <a:p>
            <a:pPr lvl="0" algn="just" rtl="0">
              <a:lnSpc>
                <a:spcPct val="150000"/>
              </a:lnSpc>
              <a:buFont typeface="+mj-lt"/>
              <a:buAutoNum type="arabicPeriod"/>
            </a:pPr>
            <a:r>
              <a:rPr lang="en-US" sz="2400" b="1" dirty="0">
                <a:solidFill>
                  <a:srgbClr val="0070C0"/>
                </a:solidFill>
                <a:latin typeface="Times New Roman"/>
                <a:ea typeface="Times New Roman"/>
                <a:cs typeface="+mj-cs"/>
              </a:rPr>
              <a:t>Family History: </a:t>
            </a:r>
            <a:r>
              <a:rPr lang="en-US" sz="2400" dirty="0">
                <a:latin typeface="Times New Roman"/>
                <a:ea typeface="Times New Roman"/>
                <a:cs typeface="+mj-cs"/>
              </a:rPr>
              <a:t>having a mother or sister who had fibroids, may increase risk.</a:t>
            </a:r>
            <a:endParaRPr lang="en-US" sz="2400" dirty="0">
              <a:ea typeface="Calibri"/>
              <a:cs typeface="+mj-cs"/>
            </a:endParaRPr>
          </a:p>
          <a:p>
            <a:pPr lvl="0" algn="just" rtl="0">
              <a:lnSpc>
                <a:spcPct val="150000"/>
              </a:lnSpc>
              <a:buFont typeface="+mj-lt"/>
              <a:buAutoNum type="arabicPeriod"/>
            </a:pPr>
            <a:r>
              <a:rPr lang="en-US" sz="2400" b="1" dirty="0">
                <a:solidFill>
                  <a:srgbClr val="0070C0"/>
                </a:solidFill>
                <a:latin typeface="Times New Roman"/>
                <a:ea typeface="Times New Roman"/>
                <a:cs typeface="+mj-cs"/>
              </a:rPr>
              <a:t>Race and Ethnicity:</a:t>
            </a:r>
            <a:r>
              <a:rPr lang="en-US" sz="2400" dirty="0">
                <a:solidFill>
                  <a:srgbClr val="0070C0"/>
                </a:solidFill>
                <a:latin typeface="Times New Roman"/>
                <a:ea typeface="Times New Roman"/>
                <a:cs typeface="+mj-cs"/>
              </a:rPr>
              <a:t> </a:t>
            </a:r>
            <a:r>
              <a:rPr lang="en-US" sz="2400" dirty="0">
                <a:latin typeface="Times New Roman"/>
                <a:ea typeface="Times New Roman"/>
                <a:cs typeface="+mj-cs"/>
              </a:rPr>
              <a:t>Uterine fibroids are particularly common in African-American (black) women, and these women tend to develop them at a younger age than white women</a:t>
            </a:r>
            <a:r>
              <a:rPr lang="en-US" sz="2400" dirty="0" smtClean="0">
                <a:latin typeface="Times New Roman"/>
                <a:ea typeface="Times New Roman"/>
                <a:cs typeface="+mj-cs"/>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517898500"/>
      </p:ext>
    </p:extLst>
  </p:cSld>
  <p:clrMapOvr>
    <a:masterClrMapping/>
  </p:clrMapOvr>
  <mc:AlternateContent xmlns:mc="http://schemas.openxmlformats.org/markup-compatibility/2006" xmlns:p14="http://schemas.microsoft.com/office/powerpoint/2010/main">
    <mc:Choice Requires="p14">
      <p:transition spd="slow" p14:dur="2000" advTm="44890"/>
    </mc:Choice>
    <mc:Fallback xmlns="">
      <p:transition spd="slow" advTm="4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0">
              <a:lnSpc>
                <a:spcPct val="150000"/>
              </a:lnSpc>
              <a:spcAft>
                <a:spcPts val="0"/>
              </a:spcAft>
            </a:pPr>
            <a:r>
              <a:rPr lang="en-US" sz="4000" b="1" dirty="0">
                <a:solidFill>
                  <a:srgbClr val="FF0000"/>
                </a:solidFill>
                <a:latin typeface="Times New Roman"/>
                <a:ea typeface="Times New Roman"/>
                <a:cs typeface="Arial"/>
              </a:rPr>
              <a:t>Risk Factors</a:t>
            </a:r>
            <a:r>
              <a:rPr lang="en-US" sz="4000" b="1" dirty="0" smtClean="0">
                <a:solidFill>
                  <a:srgbClr val="FF0000"/>
                </a:solidFill>
                <a:latin typeface="Times New Roman"/>
                <a:ea typeface="Times New Roman"/>
                <a:cs typeface="Arial"/>
              </a:rPr>
              <a:t>:                              </a:t>
            </a:r>
            <a:r>
              <a:rPr lang="en-US" sz="2000" b="1" dirty="0" smtClean="0">
                <a:solidFill>
                  <a:srgbClr val="FF0000"/>
                </a:solidFill>
                <a:latin typeface="Times New Roman"/>
                <a:ea typeface="Times New Roman"/>
                <a:cs typeface="Arial"/>
              </a:rPr>
              <a:t>cont.</a:t>
            </a:r>
            <a:endParaRPr lang="en-US" sz="2000" dirty="0">
              <a:solidFill>
                <a:srgbClr val="FF0000"/>
              </a:solidFill>
              <a:ea typeface="Calibri"/>
              <a:cs typeface="Arial"/>
            </a:endParaRPr>
          </a:p>
        </p:txBody>
      </p:sp>
      <p:sp>
        <p:nvSpPr>
          <p:cNvPr id="3" name="Content Placeholder 2"/>
          <p:cNvSpPr>
            <a:spLocks noGrp="1"/>
          </p:cNvSpPr>
          <p:nvPr>
            <p:ph idx="1"/>
          </p:nvPr>
        </p:nvSpPr>
        <p:spPr/>
        <p:txBody>
          <a:bodyPr>
            <a:normAutofit fontScale="92500" lnSpcReduction="20000"/>
          </a:bodyPr>
          <a:lstStyle/>
          <a:p>
            <a:pPr marL="0" lvl="0" indent="0" algn="just" rtl="0">
              <a:lnSpc>
                <a:spcPct val="150000"/>
              </a:lnSpc>
              <a:buNone/>
            </a:pPr>
            <a:r>
              <a:rPr lang="en-US" b="1" dirty="0" smtClean="0">
                <a:solidFill>
                  <a:srgbClr val="0070C0"/>
                </a:solidFill>
                <a:latin typeface="Times New Roman"/>
                <a:ea typeface="Times New Roman"/>
                <a:cs typeface="Arial"/>
              </a:rPr>
              <a:t>4. Obesity</a:t>
            </a:r>
            <a:r>
              <a:rPr lang="en-US" dirty="0">
                <a:solidFill>
                  <a:srgbClr val="0070C0"/>
                </a:solidFill>
                <a:latin typeface="Times New Roman"/>
                <a:ea typeface="Times New Roman"/>
                <a:cs typeface="Arial"/>
              </a:rPr>
              <a:t>:</a:t>
            </a:r>
            <a:r>
              <a:rPr lang="en-US" sz="2400" dirty="0">
                <a:ea typeface="Times New Roman"/>
                <a:cs typeface="Arial"/>
              </a:rPr>
              <a:t> </a:t>
            </a:r>
            <a:r>
              <a:rPr lang="en-US" dirty="0">
                <a:latin typeface="Times New Roman"/>
                <a:ea typeface="Times New Roman"/>
                <a:cs typeface="Arial"/>
              </a:rPr>
              <a:t>Women who are overweight are at higher risk for fibroids. For very heavy women, the risk is two to three times greater than average.</a:t>
            </a:r>
            <a:endParaRPr lang="en-US" sz="2400" dirty="0">
              <a:ea typeface="Calibri"/>
              <a:cs typeface="Arial"/>
            </a:endParaRPr>
          </a:p>
          <a:p>
            <a:pPr marL="0" lvl="0" indent="0" algn="just" rtl="0">
              <a:lnSpc>
                <a:spcPct val="150000"/>
              </a:lnSpc>
              <a:buNone/>
            </a:pPr>
            <a:r>
              <a:rPr lang="en-US" b="1" dirty="0" smtClean="0">
                <a:solidFill>
                  <a:srgbClr val="0070C0"/>
                </a:solidFill>
                <a:latin typeface="Times New Roman"/>
                <a:ea typeface="Times New Roman"/>
                <a:cs typeface="Arial"/>
              </a:rPr>
              <a:t>5. Eating </a:t>
            </a:r>
            <a:r>
              <a:rPr lang="en-US" b="1" dirty="0">
                <a:solidFill>
                  <a:srgbClr val="0070C0"/>
                </a:solidFill>
                <a:latin typeface="Times New Roman"/>
                <a:ea typeface="Times New Roman"/>
                <a:cs typeface="Arial"/>
              </a:rPr>
              <a:t>habits: </a:t>
            </a:r>
            <a:r>
              <a:rPr lang="en-US" dirty="0">
                <a:latin typeface="Times New Roman"/>
                <a:ea typeface="Times New Roman"/>
                <a:cs typeface="Arial"/>
              </a:rPr>
              <a:t>Eating a lot of red meat (e.g., beef) and ham is linked with a higher risk of fibroids. Eating plenty of green vegetables seems to protect women from developing fibroids</a:t>
            </a:r>
            <a:r>
              <a:rPr lang="en-US" dirty="0" smtClean="0">
                <a:latin typeface="Times New Roman"/>
                <a:ea typeface="Times New Roman"/>
                <a:cs typeface="Arial"/>
              </a:rPr>
              <a:t>.</a:t>
            </a:r>
            <a:endParaRPr lang="en-US" sz="24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239774339"/>
      </p:ext>
    </p:extLst>
  </p:cSld>
  <p:clrMapOvr>
    <a:masterClrMapping/>
  </p:clrMapOvr>
  <mc:AlternateContent xmlns:mc="http://schemas.openxmlformats.org/markup-compatibility/2006" xmlns:p14="http://schemas.microsoft.com/office/powerpoint/2010/main">
    <mc:Choice Requires="p14">
      <p:transition spd="slow" p14:dur="2000" advTm="1301"/>
    </mc:Choice>
    <mc:Fallback xmlns="">
      <p:transition spd="slow" advTm="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r.nawal\خلفيلت power point\Image\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38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19672" y="3613666"/>
            <a:ext cx="5220577" cy="707886"/>
          </a:xfrm>
          <a:prstGeom prst="rect">
            <a:avLst/>
          </a:prstGeom>
          <a:noFill/>
        </p:spPr>
        <p:txBody>
          <a:bodyPr wrap="square" lIns="91440" tIns="45720" rIns="91440" bIns="45720">
            <a:spAutoFit/>
          </a:bodyPr>
          <a:lstStyle/>
          <a:p>
            <a:pPr algn="ctr"/>
            <a:r>
              <a:rPr lang="en-US" sz="4000" b="1" dirty="0" smtClean="0">
                <a:solidFill>
                  <a:srgbClr val="FF0000"/>
                </a:solidFill>
                <a:latin typeface="Times New Roman"/>
                <a:ea typeface="Times New Roman"/>
                <a:cs typeface="Arial"/>
              </a:rPr>
              <a:t>Symptoms of Fibroids</a:t>
            </a:r>
            <a:endParaRPr 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
        <p:nvSpPr>
          <p:cNvPr id="4" name="Footer Placeholder 3"/>
          <p:cNvSpPr>
            <a:spLocks noGrp="1"/>
          </p:cNvSpPr>
          <p:nvPr>
            <p:ph type="ftr" sz="quarter" idx="11"/>
          </p:nvPr>
        </p:nvSpPr>
        <p:spPr/>
        <p:txBody>
          <a:bodyPr/>
          <a:lstStyle/>
          <a:p>
            <a:r>
              <a:rPr lang="en-US" smtClean="0"/>
              <a:t>Dr/Nawal</a:t>
            </a:r>
            <a:endParaRPr lang="ar-EG"/>
          </a:p>
        </p:txBody>
      </p:sp>
    </p:spTree>
    <p:custDataLst>
      <p:tags r:id="rId1"/>
    </p:custDataLst>
    <p:extLst>
      <p:ext uri="{BB962C8B-B14F-4D97-AF65-F5344CB8AC3E}">
        <p14:creationId xmlns:p14="http://schemas.microsoft.com/office/powerpoint/2010/main" val="3742375053"/>
      </p:ext>
    </p:extLst>
  </p:cSld>
  <p:clrMapOvr>
    <a:masterClrMapping/>
  </p:clrMapOvr>
  <mc:AlternateContent xmlns:mc="http://schemas.openxmlformats.org/markup-compatibility/2006" xmlns:p14="http://schemas.microsoft.com/office/powerpoint/2010/main">
    <mc:Choice Requires="p14">
      <p:transition spd="slow" p14:dur="4000" advTm="4548">
        <p14:vortex/>
      </p:transition>
    </mc:Choice>
    <mc:Fallback xmlns="">
      <p:transition spd="slow" advTm="45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fontScale="90000"/>
          </a:bodyPr>
          <a:lstStyle/>
          <a:p>
            <a:pPr algn="just" rtl="0">
              <a:lnSpc>
                <a:spcPct val="150000"/>
              </a:lnSpc>
              <a:spcAft>
                <a:spcPts val="0"/>
              </a:spcAft>
            </a:pPr>
            <a:r>
              <a:rPr lang="en-US" sz="4000" b="1" dirty="0">
                <a:solidFill>
                  <a:srgbClr val="FF0000"/>
                </a:solidFill>
                <a:latin typeface="Times New Roman"/>
                <a:ea typeface="Times New Roman"/>
                <a:cs typeface="Arial"/>
              </a:rPr>
              <a:t>Symptoms of fibroids:</a:t>
            </a:r>
            <a:endParaRPr lang="en-US" sz="3200" dirty="0">
              <a:solidFill>
                <a:srgbClr val="FF0000"/>
              </a:solidFill>
              <a:ea typeface="Calibri"/>
              <a:cs typeface="Arial"/>
            </a:endParaRPr>
          </a:p>
        </p:txBody>
      </p:sp>
      <p:sp>
        <p:nvSpPr>
          <p:cNvPr id="3" name="Content Placeholder 2"/>
          <p:cNvSpPr>
            <a:spLocks noGrp="1"/>
          </p:cNvSpPr>
          <p:nvPr>
            <p:ph idx="1"/>
          </p:nvPr>
        </p:nvSpPr>
        <p:spPr>
          <a:xfrm>
            <a:off x="323528" y="1340768"/>
            <a:ext cx="8424936" cy="5040560"/>
          </a:xfrm>
        </p:spPr>
        <p:txBody>
          <a:bodyPr>
            <a:noAutofit/>
          </a:bodyPr>
          <a:lstStyle/>
          <a:p>
            <a:pPr algn="l" rtl="0" fontAlgn="base">
              <a:lnSpc>
                <a:spcPct val="150000"/>
              </a:lnSpc>
              <a:spcAft>
                <a:spcPts val="0"/>
              </a:spcAft>
            </a:pPr>
            <a:r>
              <a:rPr lang="en-US" sz="2800" dirty="0">
                <a:latin typeface="Times New Roman"/>
                <a:ea typeface="Times New Roman"/>
                <a:cs typeface="Arial"/>
              </a:rPr>
              <a:t>Most fibroids do not cause any symptoms, but some women with fibroids can have:</a:t>
            </a:r>
            <a:endParaRPr lang="en-US" sz="2800" dirty="0">
              <a:ea typeface="Calibri"/>
              <a:cs typeface="Arial"/>
            </a:endParaRPr>
          </a:p>
          <a:p>
            <a:pPr lvl="0" algn="just" rtl="0">
              <a:lnSpc>
                <a:spcPct val="150000"/>
              </a:lnSpc>
              <a:buSzPts val="1000"/>
              <a:buFont typeface="Symbol"/>
              <a:buChar char=""/>
              <a:tabLst>
                <a:tab pos="457200" algn="l"/>
              </a:tabLst>
            </a:pPr>
            <a:r>
              <a:rPr lang="en-US" sz="2800" dirty="0">
                <a:latin typeface="Times New Roman"/>
                <a:ea typeface="Times New Roman"/>
                <a:cs typeface="Arial"/>
              </a:rPr>
              <a:t>Abnormal bleeding/menorrhagia, </a:t>
            </a:r>
            <a:r>
              <a:rPr lang="en-US" sz="2800" dirty="0" err="1">
                <a:latin typeface="Times New Roman"/>
                <a:ea typeface="Times New Roman"/>
                <a:cs typeface="Arial"/>
              </a:rPr>
              <a:t>polymenorrhea</a:t>
            </a:r>
            <a:r>
              <a:rPr lang="en-US" sz="2800" dirty="0">
                <a:latin typeface="Times New Roman"/>
                <a:ea typeface="Times New Roman"/>
                <a:cs typeface="Arial"/>
              </a:rPr>
              <a:t>, </a:t>
            </a:r>
            <a:r>
              <a:rPr lang="en-US" sz="2800" dirty="0" err="1">
                <a:latin typeface="Times New Roman"/>
                <a:ea typeface="Times New Roman"/>
                <a:cs typeface="Arial"/>
              </a:rPr>
              <a:t>metrorrahagia</a:t>
            </a:r>
            <a:r>
              <a:rPr lang="en-US" sz="2800" dirty="0">
                <a:latin typeface="Times New Roman"/>
                <a:ea typeface="Times New Roman"/>
                <a:cs typeface="Arial"/>
              </a:rPr>
              <a:t>: menorrhagia being the most common abnormal pattern observed. </a:t>
            </a:r>
            <a:endParaRPr lang="en-US" sz="2800" dirty="0">
              <a:ea typeface="Calibri"/>
              <a:cs typeface="Arial"/>
            </a:endParaRPr>
          </a:p>
          <a:p>
            <a:pPr lvl="0" algn="just" rtl="0">
              <a:lnSpc>
                <a:spcPct val="150000"/>
              </a:lnSpc>
              <a:spcAft>
                <a:spcPts val="1000"/>
              </a:spcAft>
              <a:buSzPts val="1000"/>
              <a:buFont typeface="Symbol"/>
              <a:buChar char=""/>
              <a:tabLst>
                <a:tab pos="457200" algn="l"/>
              </a:tabLst>
            </a:pPr>
            <a:r>
              <a:rPr lang="en-US" sz="2800" dirty="0">
                <a:latin typeface="Times New Roman"/>
                <a:ea typeface="Times New Roman"/>
                <a:cs typeface="Arial"/>
              </a:rPr>
              <a:t>Pelvic Discomfort: Women with large fibroids may feel heaviness or pressure in their lower abdomen or pelvis. </a:t>
            </a:r>
            <a:endParaRPr lang="en-US" sz="28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9148335"/>
      </p:ext>
    </p:extLst>
  </p:cSld>
  <p:clrMapOvr>
    <a:masterClrMapping/>
  </p:clrMapOvr>
  <mc:AlternateContent xmlns:mc="http://schemas.openxmlformats.org/markup-compatibility/2006" xmlns:p14="http://schemas.microsoft.com/office/powerpoint/2010/main">
    <mc:Choice Requires="p14">
      <p:transition spd="slow" p14:dur="2000" advTm="16584"/>
    </mc:Choice>
    <mc:Fallback xmlns="">
      <p:transition spd="slow" advTm="1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fontScale="90000"/>
          </a:bodyPr>
          <a:lstStyle/>
          <a:p>
            <a:pPr algn="just" rtl="0">
              <a:lnSpc>
                <a:spcPct val="150000"/>
              </a:lnSpc>
              <a:spcAft>
                <a:spcPts val="0"/>
              </a:spcAft>
            </a:pPr>
            <a:r>
              <a:rPr lang="en-US" sz="4000" b="1" dirty="0">
                <a:solidFill>
                  <a:srgbClr val="FF0000"/>
                </a:solidFill>
                <a:latin typeface="Times New Roman"/>
                <a:ea typeface="Times New Roman"/>
                <a:cs typeface="Arial"/>
              </a:rPr>
              <a:t>Symptoms of </a:t>
            </a:r>
            <a:r>
              <a:rPr lang="en-US" sz="4000" b="1" dirty="0" smtClean="0">
                <a:solidFill>
                  <a:srgbClr val="FF0000"/>
                </a:solidFill>
                <a:latin typeface="Times New Roman"/>
                <a:ea typeface="Times New Roman"/>
                <a:cs typeface="Arial"/>
              </a:rPr>
              <a:t>fibroids:                      </a:t>
            </a:r>
            <a:r>
              <a:rPr lang="en-US" sz="2200" b="1" dirty="0" smtClean="0">
                <a:solidFill>
                  <a:srgbClr val="FF0000"/>
                </a:solidFill>
                <a:latin typeface="Times New Roman"/>
                <a:ea typeface="Times New Roman"/>
                <a:cs typeface="Arial"/>
              </a:rPr>
              <a:t>cont</a:t>
            </a:r>
            <a:r>
              <a:rPr lang="en-US" sz="2200" b="1" dirty="0">
                <a:solidFill>
                  <a:srgbClr val="FF0000"/>
                </a:solidFill>
                <a:latin typeface="Times New Roman"/>
                <a:ea typeface="Times New Roman"/>
                <a:cs typeface="Arial"/>
              </a:rPr>
              <a:t>.</a:t>
            </a:r>
            <a:endParaRPr lang="en-US" sz="3200" dirty="0">
              <a:solidFill>
                <a:srgbClr val="FF0000"/>
              </a:solidFill>
              <a:ea typeface="Calibri"/>
              <a:cs typeface="Arial"/>
            </a:endParaRPr>
          </a:p>
        </p:txBody>
      </p:sp>
      <p:sp>
        <p:nvSpPr>
          <p:cNvPr id="3" name="Content Placeholder 2"/>
          <p:cNvSpPr>
            <a:spLocks noGrp="1"/>
          </p:cNvSpPr>
          <p:nvPr>
            <p:ph idx="1"/>
          </p:nvPr>
        </p:nvSpPr>
        <p:spPr>
          <a:xfrm>
            <a:off x="457200" y="1340768"/>
            <a:ext cx="8229600" cy="5040560"/>
          </a:xfrm>
        </p:spPr>
        <p:txBody>
          <a:bodyPr>
            <a:noAutofit/>
          </a:bodyPr>
          <a:lstStyle/>
          <a:p>
            <a:pPr lvl="0" algn="just" rtl="0">
              <a:lnSpc>
                <a:spcPct val="150000"/>
              </a:lnSpc>
              <a:spcAft>
                <a:spcPts val="1000"/>
              </a:spcAft>
              <a:buSzPts val="1000"/>
              <a:buFont typeface="Symbol"/>
              <a:buChar char=""/>
              <a:tabLst>
                <a:tab pos="457200" algn="l"/>
              </a:tabLst>
            </a:pPr>
            <a:r>
              <a:rPr lang="en-US" dirty="0" smtClean="0">
                <a:latin typeface="Times New Roman"/>
                <a:ea typeface="Times New Roman"/>
                <a:cs typeface="Arial"/>
              </a:rPr>
              <a:t>Pelvic </a:t>
            </a:r>
            <a:r>
              <a:rPr lang="en-US" dirty="0">
                <a:latin typeface="Times New Roman"/>
                <a:ea typeface="Times New Roman"/>
                <a:cs typeface="Arial"/>
              </a:rPr>
              <a:t>Pain: </a:t>
            </a:r>
            <a:endParaRPr lang="en-US" dirty="0">
              <a:ea typeface="Calibri"/>
              <a:cs typeface="Arial"/>
            </a:endParaRPr>
          </a:p>
          <a:p>
            <a:pPr lvl="0" algn="just" rtl="0">
              <a:lnSpc>
                <a:spcPct val="150000"/>
              </a:lnSpc>
              <a:spcAft>
                <a:spcPts val="1000"/>
              </a:spcAft>
              <a:buSzPts val="1000"/>
              <a:buFont typeface="Symbol"/>
              <a:buChar char=""/>
              <a:tabLst>
                <a:tab pos="457200" algn="l"/>
              </a:tabLst>
            </a:pPr>
            <a:r>
              <a:rPr lang="en-US" dirty="0">
                <a:latin typeface="Times New Roman"/>
                <a:ea typeface="Times New Roman"/>
                <a:cs typeface="Arial"/>
              </a:rPr>
              <a:t>Bladder Problems: The most common bladder symptom is frequent urination. </a:t>
            </a:r>
            <a:endParaRPr lang="en-US" dirty="0">
              <a:ea typeface="Calibri"/>
              <a:cs typeface="Arial"/>
            </a:endParaRPr>
          </a:p>
          <a:p>
            <a:pPr lvl="0" algn="just" rtl="0">
              <a:lnSpc>
                <a:spcPct val="150000"/>
              </a:lnSpc>
              <a:spcAft>
                <a:spcPts val="1000"/>
              </a:spcAft>
              <a:buSzPts val="1000"/>
              <a:buFont typeface="Symbol"/>
              <a:buChar char=""/>
              <a:tabLst>
                <a:tab pos="457200" algn="l"/>
              </a:tabLst>
            </a:pPr>
            <a:r>
              <a:rPr lang="en-US" dirty="0">
                <a:latin typeface="Times New Roman"/>
                <a:ea typeface="Times New Roman"/>
                <a:cs typeface="Arial"/>
              </a:rPr>
              <a:t>Low Back Pain </a:t>
            </a:r>
            <a:endParaRPr lang="en-US"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1187736001"/>
      </p:ext>
    </p:extLst>
  </p:cSld>
  <p:clrMapOvr>
    <a:masterClrMapping/>
  </p:clrMapOvr>
  <mc:AlternateContent xmlns:mc="http://schemas.openxmlformats.org/markup-compatibility/2006" xmlns:p14="http://schemas.microsoft.com/office/powerpoint/2010/main">
    <mc:Choice Requires="p14">
      <p:transition spd="slow" p14:dur="2000" advTm="3881"/>
    </mc:Choice>
    <mc:Fallback xmlns="">
      <p:transition spd="slow" advTm="3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fontScale="90000"/>
          </a:bodyPr>
          <a:lstStyle/>
          <a:p>
            <a:pPr algn="just" rtl="0">
              <a:lnSpc>
                <a:spcPct val="150000"/>
              </a:lnSpc>
              <a:spcAft>
                <a:spcPts val="0"/>
              </a:spcAft>
            </a:pPr>
            <a:r>
              <a:rPr lang="en-US" sz="4000" b="1" dirty="0">
                <a:solidFill>
                  <a:srgbClr val="FF0000"/>
                </a:solidFill>
                <a:latin typeface="Times New Roman"/>
                <a:ea typeface="Times New Roman"/>
                <a:cs typeface="Arial"/>
              </a:rPr>
              <a:t>Symptoms of fibroids</a:t>
            </a:r>
            <a:r>
              <a:rPr lang="en-US" sz="4000" b="1" dirty="0" smtClean="0">
                <a:solidFill>
                  <a:srgbClr val="FF0000"/>
                </a:solidFill>
                <a:latin typeface="Times New Roman"/>
                <a:ea typeface="Times New Roman"/>
                <a:cs typeface="Arial"/>
              </a:rPr>
              <a:t>:                    </a:t>
            </a:r>
            <a:r>
              <a:rPr lang="en-US" sz="2200" b="1" dirty="0" smtClean="0">
                <a:solidFill>
                  <a:srgbClr val="FF0000"/>
                </a:solidFill>
                <a:latin typeface="Times New Roman"/>
                <a:ea typeface="Times New Roman"/>
                <a:cs typeface="Arial"/>
              </a:rPr>
              <a:t>cont.</a:t>
            </a:r>
            <a:endParaRPr lang="en-US" sz="2200" dirty="0">
              <a:solidFill>
                <a:srgbClr val="FF0000"/>
              </a:solidFill>
              <a:ea typeface="Calibri"/>
              <a:cs typeface="Arial"/>
            </a:endParaRPr>
          </a:p>
        </p:txBody>
      </p:sp>
      <p:sp>
        <p:nvSpPr>
          <p:cNvPr id="3" name="Content Placeholder 2"/>
          <p:cNvSpPr>
            <a:spLocks noGrp="1"/>
          </p:cNvSpPr>
          <p:nvPr>
            <p:ph idx="1"/>
          </p:nvPr>
        </p:nvSpPr>
        <p:spPr>
          <a:xfrm>
            <a:off x="457200" y="1340768"/>
            <a:ext cx="8229600" cy="5040560"/>
          </a:xfrm>
        </p:spPr>
        <p:txBody>
          <a:bodyPr>
            <a:noAutofit/>
          </a:bodyPr>
          <a:lstStyle/>
          <a:p>
            <a:pPr lvl="0" algn="just" rtl="0">
              <a:lnSpc>
                <a:spcPct val="150000"/>
              </a:lnSpc>
              <a:spcAft>
                <a:spcPts val="1000"/>
              </a:spcAft>
              <a:buSzPts val="1000"/>
              <a:buFont typeface="Symbol"/>
              <a:buChar char=""/>
              <a:tabLst>
                <a:tab pos="457200" algn="l"/>
              </a:tabLst>
            </a:pPr>
            <a:r>
              <a:rPr lang="en-US" sz="2800" dirty="0" smtClean="0">
                <a:latin typeface="Times New Roman"/>
                <a:ea typeface="Times New Roman"/>
                <a:cs typeface="Arial"/>
              </a:rPr>
              <a:t>Rectal </a:t>
            </a:r>
            <a:r>
              <a:rPr lang="en-US" sz="2800" dirty="0">
                <a:latin typeface="Times New Roman"/>
                <a:ea typeface="Times New Roman"/>
                <a:cs typeface="Arial"/>
              </a:rPr>
              <a:t>Pressure: Fibroids also can press against the rectum and cause a sensation of rectal fullness. </a:t>
            </a:r>
            <a:endParaRPr lang="en-US" sz="2800" dirty="0">
              <a:ea typeface="Calibri"/>
              <a:cs typeface="Arial"/>
            </a:endParaRPr>
          </a:p>
          <a:p>
            <a:pPr lvl="0" algn="just" rtl="0">
              <a:lnSpc>
                <a:spcPct val="150000"/>
              </a:lnSpc>
              <a:spcAft>
                <a:spcPts val="1000"/>
              </a:spcAft>
              <a:buSzPts val="1000"/>
              <a:buFont typeface="Symbol"/>
              <a:buChar char=""/>
              <a:tabLst>
                <a:tab pos="457200" algn="l"/>
              </a:tabLst>
            </a:pPr>
            <a:r>
              <a:rPr lang="en-US" sz="2800" dirty="0">
                <a:latin typeface="Times New Roman"/>
                <a:ea typeface="Times New Roman"/>
                <a:cs typeface="Arial"/>
              </a:rPr>
              <a:t>Large abdominal fibroid may cause dyspnea and palpitation </a:t>
            </a:r>
            <a:endParaRPr lang="en-US" sz="2800" dirty="0">
              <a:ea typeface="Calibri"/>
              <a:cs typeface="Arial"/>
            </a:endParaRPr>
          </a:p>
          <a:p>
            <a:pPr lvl="0" algn="just" rtl="0">
              <a:lnSpc>
                <a:spcPct val="150000"/>
              </a:lnSpc>
              <a:spcAft>
                <a:spcPts val="1000"/>
              </a:spcAft>
              <a:buSzPts val="1000"/>
              <a:buFont typeface="Symbol"/>
              <a:buChar char=""/>
              <a:tabLst>
                <a:tab pos="457200" algn="l"/>
              </a:tabLst>
            </a:pPr>
            <a:r>
              <a:rPr lang="en-US" sz="2800" dirty="0">
                <a:latin typeface="Times New Roman"/>
                <a:ea typeface="Times New Roman"/>
                <a:cs typeface="Arial"/>
              </a:rPr>
              <a:t>Discomfort or pain with sexual intercourse</a:t>
            </a:r>
            <a:r>
              <a:rPr lang="en-US" sz="2800" dirty="0" smtClean="0">
                <a:latin typeface="Times New Roman"/>
                <a:ea typeface="Times New Roman"/>
                <a:cs typeface="Arial"/>
              </a:rPr>
              <a:t>.</a:t>
            </a:r>
            <a:endParaRPr lang="en-US" sz="2800" dirty="0">
              <a:ea typeface="Calibri"/>
              <a:cs typeface="Arial"/>
            </a:endParaRPr>
          </a:p>
          <a:p>
            <a:pPr lvl="0" algn="just" rtl="0">
              <a:lnSpc>
                <a:spcPct val="150000"/>
              </a:lnSpc>
              <a:buSzPts val="1000"/>
              <a:buFont typeface="Symbol"/>
              <a:buChar char=""/>
              <a:tabLst>
                <a:tab pos="457200" algn="l"/>
              </a:tabLst>
            </a:pPr>
            <a:r>
              <a:rPr lang="en-US" sz="2800" dirty="0">
                <a:latin typeface="Times New Roman"/>
                <a:ea typeface="Times New Roman"/>
                <a:cs typeface="Arial"/>
              </a:rPr>
              <a:t>Miscarriage or infertility.</a:t>
            </a:r>
            <a:endParaRPr lang="en-US" sz="28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8464258"/>
      </p:ext>
    </p:extLst>
  </p:cSld>
  <p:clrMapOvr>
    <a:masterClrMapping/>
  </p:clrMapOvr>
  <mc:AlternateContent xmlns:mc="http://schemas.openxmlformats.org/markup-compatibility/2006" xmlns:p14="http://schemas.microsoft.com/office/powerpoint/2010/main">
    <mc:Choice Requires="p14">
      <p:transition spd="slow" p14:dur="2000" advTm="42366"/>
    </mc:Choice>
    <mc:Fallback xmlns="">
      <p:transition spd="slow" advTm="42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fontScale="90000"/>
          </a:bodyPr>
          <a:lstStyle/>
          <a:p>
            <a:pPr algn="just" rtl="0">
              <a:lnSpc>
                <a:spcPct val="150000"/>
              </a:lnSpc>
              <a:spcAft>
                <a:spcPts val="0"/>
              </a:spcAft>
            </a:pPr>
            <a:r>
              <a:rPr lang="en-US" sz="4000" b="1" dirty="0">
                <a:solidFill>
                  <a:srgbClr val="FF0000"/>
                </a:solidFill>
                <a:latin typeface="Times New Roman"/>
                <a:ea typeface="Times New Roman"/>
                <a:cs typeface="Arial"/>
              </a:rPr>
              <a:t>Complications:</a:t>
            </a:r>
            <a:endParaRPr lang="en-US" sz="3200" dirty="0">
              <a:solidFill>
                <a:srgbClr val="FF0000"/>
              </a:solidFill>
              <a:ea typeface="Calibri"/>
              <a:cs typeface="Arial"/>
            </a:endParaRPr>
          </a:p>
        </p:txBody>
      </p:sp>
      <p:sp>
        <p:nvSpPr>
          <p:cNvPr id="3" name="Content Placeholder 2"/>
          <p:cNvSpPr>
            <a:spLocks noGrp="1"/>
          </p:cNvSpPr>
          <p:nvPr>
            <p:ph idx="1"/>
          </p:nvPr>
        </p:nvSpPr>
        <p:spPr>
          <a:xfrm>
            <a:off x="457200" y="1340768"/>
            <a:ext cx="8229600" cy="5040560"/>
          </a:xfrm>
        </p:spPr>
        <p:txBody>
          <a:bodyPr>
            <a:noAutofit/>
          </a:bodyPr>
          <a:lstStyle/>
          <a:p>
            <a:pPr marL="449263" lvl="0" indent="-449263" algn="just" rtl="0">
              <a:lnSpc>
                <a:spcPct val="150000"/>
              </a:lnSpc>
              <a:buSzPts val="1400"/>
              <a:buNone/>
            </a:pPr>
            <a:r>
              <a:rPr lang="en-US" sz="2800" dirty="0" smtClean="0">
                <a:latin typeface="Times New Roman"/>
                <a:ea typeface="Times New Roman"/>
                <a:cs typeface="Arial"/>
              </a:rPr>
              <a:t>1-   Menorrhagia </a:t>
            </a:r>
            <a:r>
              <a:rPr lang="en-US" sz="2800" dirty="0">
                <a:latin typeface="Times New Roman"/>
                <a:ea typeface="Times New Roman"/>
                <a:cs typeface="Arial"/>
              </a:rPr>
              <a:t>which lead to iron-deficiency </a:t>
            </a:r>
            <a:r>
              <a:rPr lang="en-US" sz="2800" dirty="0" err="1">
                <a:latin typeface="Times New Roman"/>
                <a:ea typeface="Times New Roman"/>
                <a:cs typeface="Arial"/>
              </a:rPr>
              <a:t>anaemia</a:t>
            </a:r>
            <a:r>
              <a:rPr lang="en-US" sz="2800" dirty="0">
                <a:latin typeface="Times New Roman"/>
                <a:ea typeface="Times New Roman"/>
                <a:cs typeface="Arial"/>
              </a:rPr>
              <a:t>.</a:t>
            </a:r>
            <a:endParaRPr lang="en-US" sz="2000" dirty="0">
              <a:ea typeface="Calibri"/>
              <a:cs typeface="Arial"/>
            </a:endParaRPr>
          </a:p>
          <a:p>
            <a:pPr marL="449263" lvl="0" indent="-449263" algn="just" rtl="0">
              <a:lnSpc>
                <a:spcPct val="150000"/>
              </a:lnSpc>
              <a:buSzPts val="1400"/>
              <a:buNone/>
            </a:pPr>
            <a:r>
              <a:rPr lang="en-US" sz="2800" dirty="0" smtClean="0">
                <a:latin typeface="Times New Roman"/>
                <a:ea typeface="Times New Roman"/>
                <a:cs typeface="Arial"/>
              </a:rPr>
              <a:t>2- Torsion </a:t>
            </a:r>
            <a:r>
              <a:rPr lang="en-US" sz="2800" dirty="0">
                <a:latin typeface="Times New Roman"/>
                <a:ea typeface="Times New Roman"/>
                <a:cs typeface="Arial"/>
              </a:rPr>
              <a:t>of </a:t>
            </a:r>
            <a:r>
              <a:rPr lang="en-US" sz="2800" dirty="0" err="1">
                <a:latin typeface="Times New Roman"/>
                <a:ea typeface="Times New Roman"/>
                <a:cs typeface="Arial"/>
              </a:rPr>
              <a:t>pedunculated</a:t>
            </a:r>
            <a:r>
              <a:rPr lang="en-US" sz="2800" dirty="0">
                <a:latin typeface="Times New Roman"/>
                <a:ea typeface="Times New Roman"/>
                <a:cs typeface="Arial"/>
              </a:rPr>
              <a:t> fibroid lead to acute abdominal pain.</a:t>
            </a:r>
            <a:endParaRPr lang="en-US" sz="2000" dirty="0">
              <a:ea typeface="Calibri"/>
              <a:cs typeface="Arial"/>
            </a:endParaRPr>
          </a:p>
          <a:p>
            <a:pPr marL="449263" lvl="0" indent="-449263" algn="just" rtl="0">
              <a:lnSpc>
                <a:spcPct val="150000"/>
              </a:lnSpc>
              <a:buSzPts val="1400"/>
              <a:buNone/>
              <a:tabLst>
                <a:tab pos="457200" algn="l"/>
              </a:tabLst>
            </a:pPr>
            <a:r>
              <a:rPr lang="en-US" sz="2800" dirty="0" smtClean="0">
                <a:latin typeface="Times New Roman"/>
                <a:ea typeface="Times New Roman"/>
                <a:cs typeface="Arial"/>
              </a:rPr>
              <a:t>3- Bladder </a:t>
            </a:r>
            <a:r>
              <a:rPr lang="en-US" sz="2800" dirty="0">
                <a:latin typeface="Times New Roman"/>
                <a:ea typeface="Times New Roman"/>
                <a:cs typeface="Arial"/>
              </a:rPr>
              <a:t>frequency, constipation (due to increased pelvic pressure).</a:t>
            </a:r>
            <a:endParaRPr lang="en-US" sz="2000" dirty="0">
              <a:ea typeface="Calibri"/>
              <a:cs typeface="Arial"/>
            </a:endParaRPr>
          </a:p>
          <a:p>
            <a:pPr marL="449263" lvl="0" indent="-449263" algn="just" rtl="0">
              <a:lnSpc>
                <a:spcPct val="150000"/>
              </a:lnSpc>
              <a:buSzPts val="1400"/>
              <a:buNone/>
              <a:tabLst>
                <a:tab pos="457200" algn="l"/>
              </a:tabLst>
            </a:pPr>
            <a:r>
              <a:rPr lang="en-US" sz="2800" dirty="0" smtClean="0">
                <a:latin typeface="Times New Roman"/>
                <a:ea typeface="Times New Roman"/>
                <a:cs typeface="Arial"/>
              </a:rPr>
              <a:t>4- Ureteral </a:t>
            </a:r>
            <a:r>
              <a:rPr lang="en-US" sz="2800" dirty="0">
                <a:latin typeface="Times New Roman"/>
                <a:ea typeface="Times New Roman"/>
                <a:cs typeface="Arial"/>
              </a:rPr>
              <a:t>obstruction causing </a:t>
            </a:r>
            <a:r>
              <a:rPr lang="en-US" sz="2800" dirty="0" err="1">
                <a:latin typeface="Times New Roman"/>
                <a:ea typeface="Times New Roman"/>
                <a:cs typeface="Arial"/>
              </a:rPr>
              <a:t>hydronephrosis</a:t>
            </a:r>
            <a:r>
              <a:rPr lang="en-US" sz="2800" dirty="0" smtClean="0">
                <a:latin typeface="Times New Roman"/>
                <a:ea typeface="Times New Roman"/>
                <a:cs typeface="Arial"/>
              </a:rPr>
              <a:t>.</a:t>
            </a:r>
            <a:endParaRPr lang="en-US" sz="20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513734379"/>
      </p:ext>
    </p:extLst>
  </p:cSld>
  <p:clrMapOvr>
    <a:masterClrMapping/>
  </p:clrMapOvr>
  <mc:AlternateContent xmlns:mc="http://schemas.openxmlformats.org/markup-compatibility/2006" xmlns:p14="http://schemas.microsoft.com/office/powerpoint/2010/main">
    <mc:Choice Requires="p14">
      <p:transition spd="slow" p14:dur="2000" advTm="28660"/>
    </mc:Choice>
    <mc:Fallback xmlns="">
      <p:transition spd="slow" advTm="28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fontScale="90000"/>
          </a:bodyPr>
          <a:lstStyle/>
          <a:p>
            <a:pPr algn="just" rtl="0">
              <a:lnSpc>
                <a:spcPct val="150000"/>
              </a:lnSpc>
              <a:spcAft>
                <a:spcPts val="0"/>
              </a:spcAft>
            </a:pPr>
            <a:r>
              <a:rPr lang="en-US" sz="4000" b="1" dirty="0" smtClean="0">
                <a:solidFill>
                  <a:srgbClr val="FF0000"/>
                </a:solidFill>
                <a:latin typeface="Times New Roman"/>
                <a:ea typeface="Times New Roman"/>
                <a:cs typeface="Arial"/>
              </a:rPr>
              <a:t>Complications:                              </a:t>
            </a:r>
            <a:r>
              <a:rPr lang="en-US" sz="2200" b="1" dirty="0" smtClean="0">
                <a:solidFill>
                  <a:srgbClr val="FF0000"/>
                </a:solidFill>
                <a:latin typeface="Times New Roman"/>
                <a:ea typeface="Times New Roman"/>
                <a:cs typeface="Arial"/>
              </a:rPr>
              <a:t>cont.</a:t>
            </a:r>
            <a:r>
              <a:rPr lang="en-US" sz="4000" b="1" dirty="0" smtClean="0">
                <a:solidFill>
                  <a:srgbClr val="FF0000"/>
                </a:solidFill>
                <a:latin typeface="Times New Roman"/>
                <a:ea typeface="Times New Roman"/>
                <a:cs typeface="Arial"/>
              </a:rPr>
              <a:t>                           </a:t>
            </a:r>
            <a:endParaRPr lang="en-US" sz="3200" dirty="0">
              <a:solidFill>
                <a:srgbClr val="FF0000"/>
              </a:solidFill>
              <a:ea typeface="Calibri"/>
              <a:cs typeface="Arial"/>
            </a:endParaRPr>
          </a:p>
        </p:txBody>
      </p:sp>
      <p:sp>
        <p:nvSpPr>
          <p:cNvPr id="3" name="Content Placeholder 2"/>
          <p:cNvSpPr>
            <a:spLocks noGrp="1"/>
          </p:cNvSpPr>
          <p:nvPr>
            <p:ph idx="1"/>
          </p:nvPr>
        </p:nvSpPr>
        <p:spPr>
          <a:xfrm>
            <a:off x="457200" y="1340768"/>
            <a:ext cx="8229600" cy="5040560"/>
          </a:xfrm>
        </p:spPr>
        <p:txBody>
          <a:bodyPr>
            <a:noAutofit/>
          </a:bodyPr>
          <a:lstStyle/>
          <a:p>
            <a:pPr marL="0" lvl="0" indent="0" algn="just" rtl="0">
              <a:lnSpc>
                <a:spcPct val="150000"/>
              </a:lnSpc>
              <a:buSzPts val="1400"/>
              <a:buNone/>
              <a:tabLst>
                <a:tab pos="457200" algn="l"/>
              </a:tabLst>
            </a:pPr>
            <a:r>
              <a:rPr lang="en-US" sz="2800" dirty="0" smtClean="0">
                <a:latin typeface="Times New Roman"/>
                <a:ea typeface="Times New Roman"/>
                <a:cs typeface="Arial"/>
              </a:rPr>
              <a:t>5- Infertility</a:t>
            </a:r>
            <a:endParaRPr lang="en-US" sz="2000" dirty="0">
              <a:ea typeface="Calibri"/>
              <a:cs typeface="Arial"/>
            </a:endParaRPr>
          </a:p>
          <a:p>
            <a:pPr marL="0" lvl="0" indent="0" algn="just" rtl="0">
              <a:lnSpc>
                <a:spcPct val="150000"/>
              </a:lnSpc>
              <a:buSzPts val="1400"/>
              <a:buNone/>
              <a:tabLst>
                <a:tab pos="457200" algn="l"/>
              </a:tabLst>
            </a:pPr>
            <a:r>
              <a:rPr lang="en-US" sz="2800" dirty="0" smtClean="0">
                <a:latin typeface="Times New Roman"/>
                <a:ea typeface="Times New Roman"/>
                <a:cs typeface="Arial"/>
              </a:rPr>
              <a:t>6- Infection </a:t>
            </a:r>
            <a:r>
              <a:rPr lang="en-US" sz="2800" dirty="0">
                <a:latin typeface="Times New Roman"/>
                <a:ea typeface="Times New Roman"/>
                <a:cs typeface="Arial"/>
              </a:rPr>
              <a:t>of the </a:t>
            </a:r>
            <a:r>
              <a:rPr lang="en-US" sz="2800" dirty="0" err="1">
                <a:latin typeface="Times New Roman"/>
                <a:ea typeface="Times New Roman"/>
                <a:cs typeface="Arial"/>
              </a:rPr>
              <a:t>tumour</a:t>
            </a:r>
            <a:endParaRPr lang="en-US" sz="2000" dirty="0">
              <a:ea typeface="Calibri"/>
              <a:cs typeface="Arial"/>
            </a:endParaRPr>
          </a:p>
          <a:p>
            <a:pPr marL="0" lvl="0" indent="0" algn="just" rtl="0">
              <a:lnSpc>
                <a:spcPct val="150000"/>
              </a:lnSpc>
              <a:buSzPts val="1400"/>
              <a:buNone/>
              <a:tabLst>
                <a:tab pos="457200" algn="l"/>
              </a:tabLst>
            </a:pPr>
            <a:r>
              <a:rPr lang="en-US" sz="2800" dirty="0" smtClean="0">
                <a:latin typeface="Times New Roman"/>
                <a:ea typeface="Times New Roman"/>
                <a:cs typeface="Arial"/>
              </a:rPr>
              <a:t>7- Malignant </a:t>
            </a:r>
            <a:r>
              <a:rPr lang="en-US" sz="2800" dirty="0">
                <a:latin typeface="Times New Roman"/>
                <a:ea typeface="Times New Roman"/>
                <a:cs typeface="Arial"/>
              </a:rPr>
              <a:t>changes</a:t>
            </a:r>
            <a:endParaRPr lang="en-US" sz="2000" dirty="0">
              <a:ea typeface="Calibri"/>
              <a:cs typeface="Arial"/>
            </a:endParaRPr>
          </a:p>
          <a:p>
            <a:pPr marL="0" lvl="0" indent="0" algn="just" rtl="0">
              <a:lnSpc>
                <a:spcPct val="150000"/>
              </a:lnSpc>
              <a:buSzPts val="1400"/>
              <a:buNone/>
              <a:tabLst>
                <a:tab pos="457200" algn="l"/>
              </a:tabLst>
            </a:pPr>
            <a:r>
              <a:rPr lang="en-US" sz="2800" dirty="0" smtClean="0">
                <a:latin typeface="Times New Roman"/>
                <a:ea typeface="Times New Roman"/>
                <a:cs typeface="Arial"/>
              </a:rPr>
              <a:t>8- Inversion </a:t>
            </a:r>
            <a:r>
              <a:rPr lang="en-US" sz="2800" dirty="0">
                <a:latin typeface="Times New Roman"/>
                <a:ea typeface="Times New Roman"/>
                <a:cs typeface="Arial"/>
              </a:rPr>
              <a:t>of uterus </a:t>
            </a:r>
            <a:endParaRPr lang="en-US" sz="2000" dirty="0">
              <a:ea typeface="Calibri"/>
              <a:cs typeface="Arial"/>
            </a:endParaRPr>
          </a:p>
          <a:p>
            <a:pPr marL="0" lvl="0" indent="0" algn="just" rtl="0">
              <a:lnSpc>
                <a:spcPct val="150000"/>
              </a:lnSpc>
              <a:buSzPts val="1400"/>
              <a:buNone/>
              <a:tabLst>
                <a:tab pos="457200" algn="l"/>
              </a:tabLst>
            </a:pPr>
            <a:r>
              <a:rPr lang="en-US" sz="2800" dirty="0" smtClean="0">
                <a:latin typeface="Times New Roman"/>
                <a:ea typeface="Times New Roman"/>
                <a:cs typeface="Arial"/>
              </a:rPr>
              <a:t>9- Uterine </a:t>
            </a:r>
            <a:r>
              <a:rPr lang="en-US" sz="2800" dirty="0">
                <a:latin typeface="Times New Roman"/>
                <a:ea typeface="Times New Roman"/>
                <a:cs typeface="Arial"/>
              </a:rPr>
              <a:t>prolapse.</a:t>
            </a:r>
            <a:endParaRPr lang="en-US" sz="20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984919189"/>
      </p:ext>
    </p:extLst>
  </p:cSld>
  <p:clrMapOvr>
    <a:masterClrMapping/>
  </p:clrMapOvr>
  <mc:AlternateContent xmlns:mc="http://schemas.openxmlformats.org/markup-compatibility/2006" xmlns:p14="http://schemas.microsoft.com/office/powerpoint/2010/main">
    <mc:Choice Requires="p14">
      <p:transition spd="slow" p14:dur="2000" advTm="27937"/>
    </mc:Choice>
    <mc:Fallback xmlns="">
      <p:transition spd="slow" advTm="2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r.nawal\صور أطفال\baby5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82307" name="WordArt 3"/>
          <p:cNvSpPr>
            <a:spLocks noChangeArrowheads="1" noChangeShapeType="1" noTextEdit="1"/>
          </p:cNvSpPr>
          <p:nvPr/>
        </p:nvSpPr>
        <p:spPr bwMode="auto">
          <a:xfrm>
            <a:off x="430212" y="260648"/>
            <a:ext cx="8458200" cy="1008112"/>
          </a:xfrm>
          <a:prstGeom prst="rect">
            <a:avLst/>
          </a:prstGeom>
        </p:spPr>
        <p:txBody>
          <a:bodyPr wrap="none" fromWordArt="1">
            <a:prstTxWarp prst="textPlain">
              <a:avLst>
                <a:gd name="adj" fmla="val 53368"/>
              </a:avLst>
            </a:prstTxWarp>
          </a:bodyPr>
          <a:lstStyle/>
          <a:p>
            <a:pPr algn="ctr"/>
            <a:r>
              <a:rPr lang="en-US" sz="4800" i="1" kern="10" dirty="0" smtClean="0">
                <a:ln w="12700" cap="sq">
                  <a:solidFill>
                    <a:srgbClr val="FF0000"/>
                  </a:solidFill>
                  <a:round/>
                  <a:headEnd/>
                  <a:tailEnd/>
                </a:ln>
                <a:solidFill>
                  <a:srgbClr val="FFFF00"/>
                </a:solidFill>
                <a:effectLst>
                  <a:prstShdw prst="shdw13" dist="28398" dir="14606097">
                    <a:srgbClr val="FF0000"/>
                  </a:prstShdw>
                </a:effectLst>
                <a:latin typeface="Arial Black"/>
              </a:rPr>
              <a:t> </a:t>
            </a:r>
            <a:endParaRPr lang="en-US" sz="4800" i="1" kern="10" dirty="0">
              <a:ln w="12700" cap="sq">
                <a:solidFill>
                  <a:srgbClr val="FF0000"/>
                </a:solidFill>
                <a:round/>
                <a:headEnd/>
                <a:tailEnd/>
              </a:ln>
              <a:solidFill>
                <a:srgbClr val="FFFF00"/>
              </a:solidFill>
              <a:effectLst>
                <a:prstShdw prst="shdw13" dist="28398" dir="14606097">
                  <a:srgbClr val="FF0000"/>
                </a:prstShdw>
              </a:effectLst>
              <a:latin typeface="Arial Black"/>
            </a:endParaRPr>
          </a:p>
          <a:p>
            <a:pPr algn="ctr"/>
            <a:r>
              <a:rPr lang="en-US" sz="4800" i="1" kern="10" dirty="0" smtClean="0">
                <a:ln w="12700" cap="sq">
                  <a:solidFill>
                    <a:srgbClr val="FF0000"/>
                  </a:solidFill>
                  <a:round/>
                  <a:headEnd/>
                  <a:tailEnd/>
                </a:ln>
                <a:solidFill>
                  <a:srgbClr val="FFFF00"/>
                </a:solidFill>
                <a:effectLst>
                  <a:prstShdw prst="shdw13" dist="28398" dir="14606097">
                    <a:srgbClr val="FF0000"/>
                  </a:prstShdw>
                </a:effectLst>
                <a:latin typeface="Arial Black"/>
              </a:rPr>
              <a:t>Fibroid uterus</a:t>
            </a:r>
            <a:endParaRPr lang="ar-EG" sz="4800" i="1" kern="10" dirty="0">
              <a:ln w="12700" cap="sq">
                <a:solidFill>
                  <a:srgbClr val="FF0000"/>
                </a:solidFill>
                <a:round/>
                <a:headEnd/>
                <a:tailEnd/>
              </a:ln>
              <a:solidFill>
                <a:srgbClr val="FFFF00"/>
              </a:solidFill>
              <a:effectLst>
                <a:prstShdw prst="shdw13" dist="28398" dir="14606097">
                  <a:srgbClr val="FF0000"/>
                </a:prstShdw>
              </a:effectLst>
              <a:latin typeface="Arial Black"/>
            </a:endParaRPr>
          </a:p>
        </p:txBody>
      </p:sp>
      <p:sp>
        <p:nvSpPr>
          <p:cNvPr id="482308" name="Text Box 4"/>
          <p:cNvSpPr txBox="1">
            <a:spLocks noChangeArrowheads="1"/>
          </p:cNvSpPr>
          <p:nvPr/>
        </p:nvSpPr>
        <p:spPr bwMode="auto">
          <a:xfrm>
            <a:off x="381000" y="5105400"/>
            <a:ext cx="85566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5400" algn="ctr" rotWithShape="0">
                    <a:srgbClr val="003300"/>
                  </a:outerShdw>
                </a:effectLst>
              </a14:hiddenEffects>
            </a:ext>
          </a:extLst>
        </p:spPr>
        <p:txBody>
          <a:bodyPr>
            <a:spAutoFit/>
          </a:bodyPr>
          <a:lstStyle/>
          <a:p>
            <a:pPr algn="ctr" rtl="1" eaLnBrk="1" hangingPunct="1"/>
            <a:r>
              <a:rPr lang="en-US" altLang="ar-SA" sz="2800" b="1" dirty="0" smtClean="0">
                <a:solidFill>
                  <a:srgbClr val="00FFFF"/>
                </a:solidFill>
                <a:effectLst>
                  <a:outerShdw blurRad="38100" dist="38100" dir="2700000" algn="tl">
                    <a:srgbClr val="000000"/>
                  </a:outerShdw>
                </a:effectLst>
                <a:latin typeface="Tahoma" pitchFamily="34" charset="0"/>
                <a:cs typeface="Times New Roman" pitchFamily="18" charset="0"/>
              </a:rPr>
              <a:t>Lecturer </a:t>
            </a:r>
            <a:r>
              <a:rPr lang="en-US" altLang="ar-SA" sz="2800" b="1" dirty="0">
                <a:solidFill>
                  <a:srgbClr val="00FFFF"/>
                </a:solidFill>
                <a:effectLst>
                  <a:outerShdw blurRad="38100" dist="38100" dir="2700000" algn="tl">
                    <a:srgbClr val="000000"/>
                  </a:outerShdw>
                </a:effectLst>
                <a:latin typeface="Tahoma" pitchFamily="34" charset="0"/>
                <a:cs typeface="Times New Roman" pitchFamily="18" charset="0"/>
              </a:rPr>
              <a:t>of Obstetrics and Gynecology </a:t>
            </a:r>
            <a:r>
              <a:rPr lang="en-US" altLang="ar-SA" sz="2800" b="1" dirty="0" smtClean="0">
                <a:solidFill>
                  <a:srgbClr val="00FFFF"/>
                </a:solidFill>
                <a:effectLst>
                  <a:outerShdw blurRad="38100" dist="38100" dir="2700000" algn="tl">
                    <a:srgbClr val="000000"/>
                  </a:outerShdw>
                </a:effectLst>
                <a:latin typeface="Tahoma" pitchFamily="34" charset="0"/>
                <a:cs typeface="Times New Roman" pitchFamily="18" charset="0"/>
              </a:rPr>
              <a:t>Faculty of Nursing South Valley University </a:t>
            </a:r>
            <a:endParaRPr lang="en-US" altLang="ar-SA" sz="2800" b="1" dirty="0">
              <a:solidFill>
                <a:srgbClr val="00FFFF"/>
              </a:solidFill>
              <a:effectLst>
                <a:outerShdw blurRad="38100" dist="38100" dir="2700000" algn="tl">
                  <a:srgbClr val="000000"/>
                </a:outerShdw>
              </a:effectLst>
              <a:latin typeface="Tahoma" pitchFamily="34" charset="0"/>
              <a:cs typeface="Times New Roman" pitchFamily="18" charset="0"/>
            </a:endParaRPr>
          </a:p>
        </p:txBody>
      </p:sp>
      <p:sp>
        <p:nvSpPr>
          <p:cNvPr id="482309" name="WordArt 5"/>
          <p:cNvSpPr>
            <a:spLocks noChangeArrowheads="1" noChangeShapeType="1" noTextEdit="1"/>
          </p:cNvSpPr>
          <p:nvPr/>
        </p:nvSpPr>
        <p:spPr bwMode="auto">
          <a:xfrm>
            <a:off x="1828800" y="4191000"/>
            <a:ext cx="59436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12700" cap="sq">
                  <a:solidFill>
                    <a:srgbClr val="FF0000"/>
                  </a:solidFill>
                  <a:round/>
                  <a:headEnd type="none" w="sm" len="sm"/>
                  <a:tailEnd type="none" w="sm" len="sm"/>
                </a:ln>
                <a:solidFill>
                  <a:srgbClr val="FFFF00"/>
                </a:solidFill>
                <a:latin typeface="Arial Black"/>
              </a:rPr>
              <a:t> </a:t>
            </a:r>
            <a:r>
              <a:rPr lang="en-US" sz="3600" i="1" kern="10" dirty="0" err="1">
                <a:ln w="12700" cap="sq">
                  <a:solidFill>
                    <a:srgbClr val="FF0000"/>
                  </a:solidFill>
                  <a:round/>
                  <a:headEnd type="none" w="sm" len="sm"/>
                  <a:tailEnd type="none" w="sm" len="sm"/>
                </a:ln>
                <a:solidFill>
                  <a:srgbClr val="FFFF00"/>
                </a:solidFill>
                <a:latin typeface="Arial Black"/>
              </a:rPr>
              <a:t>Nawal</a:t>
            </a:r>
            <a:r>
              <a:rPr lang="en-US" sz="3600" i="1" kern="10" dirty="0">
                <a:ln w="12700" cap="sq">
                  <a:solidFill>
                    <a:srgbClr val="FF0000"/>
                  </a:solidFill>
                  <a:round/>
                  <a:headEnd type="none" w="sm" len="sm"/>
                  <a:tailEnd type="none" w="sm" len="sm"/>
                </a:ln>
                <a:solidFill>
                  <a:srgbClr val="FFFF00"/>
                </a:solidFill>
                <a:latin typeface="Arial Black"/>
              </a:rPr>
              <a:t> Kamal </a:t>
            </a:r>
            <a:r>
              <a:rPr lang="en-US" sz="3600" i="1" kern="10" dirty="0" err="1">
                <a:ln w="12700" cap="sq">
                  <a:solidFill>
                    <a:srgbClr val="FF0000"/>
                  </a:solidFill>
                  <a:round/>
                  <a:headEnd type="none" w="sm" len="sm"/>
                  <a:tailEnd type="none" w="sm" len="sm"/>
                </a:ln>
                <a:solidFill>
                  <a:srgbClr val="FFFF00"/>
                </a:solidFill>
                <a:latin typeface="Arial Black"/>
              </a:rPr>
              <a:t>Abd</a:t>
            </a:r>
            <a:r>
              <a:rPr lang="en-US" sz="3600" i="1" kern="10" dirty="0">
                <a:ln w="12700" cap="sq">
                  <a:solidFill>
                    <a:srgbClr val="FF0000"/>
                  </a:solidFill>
                  <a:round/>
                  <a:headEnd type="none" w="sm" len="sm"/>
                  <a:tailEnd type="none" w="sm" len="sm"/>
                </a:ln>
                <a:solidFill>
                  <a:srgbClr val="FFFF00"/>
                </a:solidFill>
                <a:latin typeface="Arial Black"/>
              </a:rPr>
              <a:t> El </a:t>
            </a:r>
            <a:r>
              <a:rPr lang="en-US" sz="3600" i="1" kern="10" dirty="0" err="1">
                <a:ln w="12700" cap="sq">
                  <a:solidFill>
                    <a:srgbClr val="FF0000"/>
                  </a:solidFill>
                  <a:round/>
                  <a:headEnd type="none" w="sm" len="sm"/>
                  <a:tailEnd type="none" w="sm" len="sm"/>
                </a:ln>
                <a:solidFill>
                  <a:srgbClr val="FFFF00"/>
                </a:solidFill>
                <a:latin typeface="Arial Black"/>
              </a:rPr>
              <a:t>khalek</a:t>
            </a:r>
            <a:r>
              <a:rPr lang="en-US" sz="3600" i="1" kern="10" dirty="0">
                <a:ln w="12700" cap="sq">
                  <a:solidFill>
                    <a:srgbClr val="FF0000"/>
                  </a:solidFill>
                  <a:round/>
                  <a:headEnd type="none" w="sm" len="sm"/>
                  <a:tailEnd type="none" w="sm" len="sm"/>
                </a:ln>
                <a:solidFill>
                  <a:srgbClr val="FFFF00"/>
                </a:solidFill>
                <a:latin typeface="Arial Black"/>
              </a:rPr>
              <a:t> </a:t>
            </a:r>
            <a:endParaRPr lang="ar-EG" sz="3600" i="1" kern="10" dirty="0">
              <a:ln w="12700" cap="sq">
                <a:solidFill>
                  <a:srgbClr val="FF0000"/>
                </a:solidFill>
                <a:round/>
                <a:headEnd type="none" w="sm" len="sm"/>
                <a:tailEnd type="none" w="sm" len="sm"/>
              </a:ln>
              <a:solidFill>
                <a:srgbClr val="FFFF00"/>
              </a:solidFill>
              <a:latin typeface="Arial Black"/>
            </a:endParaRPr>
          </a:p>
        </p:txBody>
      </p:sp>
      <p:sp>
        <p:nvSpPr>
          <p:cNvPr id="482310" name="WordArt 6"/>
          <p:cNvSpPr>
            <a:spLocks noChangeArrowheads="1" noChangeShapeType="1" noTextEdit="1"/>
          </p:cNvSpPr>
          <p:nvPr/>
        </p:nvSpPr>
        <p:spPr bwMode="auto">
          <a:xfrm>
            <a:off x="5076056" y="2780928"/>
            <a:ext cx="1440160" cy="905247"/>
          </a:xfrm>
          <a:prstGeom prst="rect">
            <a:avLst/>
          </a:prstGeom>
        </p:spPr>
        <p:txBody>
          <a:bodyPr wrap="none" fromWordArt="1">
            <a:prstTxWarp prst="textPlain">
              <a:avLst>
                <a:gd name="adj" fmla="val 50000"/>
              </a:avLst>
            </a:prstTxWarp>
          </a:bodyPr>
          <a:lstStyle/>
          <a:p>
            <a:pPr algn="ctr"/>
            <a:r>
              <a:rPr lang="en-US" sz="3600" b="1" i="1" kern="10" dirty="0">
                <a:ln w="12700" cap="sq">
                  <a:solidFill>
                    <a:srgbClr val="EAEAEA"/>
                  </a:solidFill>
                  <a:round/>
                  <a:headEnd type="none" w="sm" len="sm"/>
                  <a:tailEnd type="none" w="sm" len="sm"/>
                </a:ln>
                <a:solidFill>
                  <a:srgbClr val="FF0000"/>
                </a:solidFill>
                <a:effectLst>
                  <a:outerShdw dist="35921" dir="2700000" sy="50000" kx="2115830" algn="bl" rotWithShape="0">
                    <a:srgbClr val="C0C0C0">
                      <a:alpha val="80000"/>
                    </a:srgbClr>
                  </a:outerShdw>
                </a:effectLst>
                <a:latin typeface="Arial Black"/>
              </a:rPr>
              <a:t>By</a:t>
            </a:r>
            <a:endParaRPr lang="ar-EG" sz="3600" b="1" i="1" kern="10" dirty="0">
              <a:ln w="12700" cap="sq">
                <a:solidFill>
                  <a:srgbClr val="EAEAEA"/>
                </a:solidFill>
                <a:round/>
                <a:headEnd type="none" w="sm" len="sm"/>
                <a:tailEnd type="none" w="sm" len="sm"/>
              </a:ln>
              <a:solidFill>
                <a:srgbClr val="FF0000"/>
              </a:solidFill>
              <a:effectLst>
                <a:outerShdw dist="35921" dir="2700000" sy="50000" kx="2115830" algn="bl" rotWithShape="0">
                  <a:srgbClr val="C0C0C0">
                    <a:alpha val="80000"/>
                  </a:srgbClr>
                </a:outerShdw>
              </a:effectLst>
              <a:latin typeface="Arial Black"/>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
        <p:nvSpPr>
          <p:cNvPr id="4" name="Footer Placeholder 3"/>
          <p:cNvSpPr>
            <a:spLocks noGrp="1"/>
          </p:cNvSpPr>
          <p:nvPr>
            <p:ph type="ftr" sz="quarter" idx="11"/>
          </p:nvPr>
        </p:nvSpPr>
        <p:spPr/>
        <p:txBody>
          <a:bodyPr/>
          <a:lstStyle/>
          <a:p>
            <a:r>
              <a:rPr lang="en-US" smtClean="0"/>
              <a:t>Dr/Nawal</a:t>
            </a:r>
            <a:endParaRPr lang="ar-EG"/>
          </a:p>
        </p:txBody>
      </p:sp>
    </p:spTree>
    <p:custDataLst>
      <p:tags r:id="rId1"/>
    </p:custDataLst>
    <p:extLst>
      <p:ext uri="{BB962C8B-B14F-4D97-AF65-F5344CB8AC3E}">
        <p14:creationId xmlns:p14="http://schemas.microsoft.com/office/powerpoint/2010/main" val="2012965993"/>
      </p:ext>
    </p:extLst>
  </p:cSld>
  <p:clrMapOvr>
    <a:masterClrMapping/>
  </p:clrMapOvr>
  <p:transition advTm="21095">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37" presetClass="entr" presetSubtype="0" fill="hold" grpId="0" nodeType="afterEffect">
                                  <p:stCondLst>
                                    <p:cond delay="0"/>
                                  </p:stCondLst>
                                  <p:childTnLst>
                                    <p:set>
                                      <p:cBhvr>
                                        <p:cTn id="9" dur="1" fill="hold">
                                          <p:stCondLst>
                                            <p:cond delay="0"/>
                                          </p:stCondLst>
                                        </p:cTn>
                                        <p:tgtEl>
                                          <p:spTgt spid="482307"/>
                                        </p:tgtEl>
                                        <p:attrNameLst>
                                          <p:attrName>style.visibility</p:attrName>
                                        </p:attrNameLst>
                                      </p:cBhvr>
                                      <p:to>
                                        <p:strVal val="visible"/>
                                      </p:to>
                                    </p:set>
                                    <p:animEffect transition="in" filter="fade">
                                      <p:cBhvr>
                                        <p:cTn id="10" dur="1000"/>
                                        <p:tgtEl>
                                          <p:spTgt spid="482307"/>
                                        </p:tgtEl>
                                      </p:cBhvr>
                                    </p:animEffect>
                                    <p:anim calcmode="lin" valueType="num">
                                      <p:cBhvr>
                                        <p:cTn id="11" dur="1000" fill="hold"/>
                                        <p:tgtEl>
                                          <p:spTgt spid="482307"/>
                                        </p:tgtEl>
                                        <p:attrNameLst>
                                          <p:attrName>ppt_x</p:attrName>
                                        </p:attrNameLst>
                                      </p:cBhvr>
                                      <p:tavLst>
                                        <p:tav tm="0">
                                          <p:val>
                                            <p:strVal val="#ppt_x"/>
                                          </p:val>
                                        </p:tav>
                                        <p:tav tm="100000">
                                          <p:val>
                                            <p:strVal val="#ppt_x"/>
                                          </p:val>
                                        </p:tav>
                                      </p:tavLst>
                                    </p:anim>
                                    <p:anim calcmode="lin" valueType="num">
                                      <p:cBhvr>
                                        <p:cTn id="12" dur="900" decel="100000" fill="hold"/>
                                        <p:tgtEl>
                                          <p:spTgt spid="482307"/>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482307"/>
                                        </p:tgtEl>
                                        <p:attrNameLst>
                                          <p:attrName>ppt_y</p:attrName>
                                        </p:attrNameLst>
                                      </p:cBhvr>
                                      <p:tavLst>
                                        <p:tav tm="0">
                                          <p:val>
                                            <p:strVal val="#ppt_y-.03"/>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482310"/>
                                        </p:tgtEl>
                                        <p:attrNameLst>
                                          <p:attrName>style.visibility</p:attrName>
                                        </p:attrNameLst>
                                      </p:cBhvr>
                                      <p:to>
                                        <p:strVal val="visible"/>
                                      </p:to>
                                    </p:set>
                                    <p:anim calcmode="lin" valueType="num">
                                      <p:cBhvr>
                                        <p:cTn id="18" dur="2000" fill="hold"/>
                                        <p:tgtEl>
                                          <p:spTgt spid="482310"/>
                                        </p:tgtEl>
                                        <p:attrNameLst>
                                          <p:attrName>ppt_w</p:attrName>
                                        </p:attrNameLst>
                                      </p:cBhvr>
                                      <p:tavLst>
                                        <p:tav tm="0">
                                          <p:val>
                                            <p:fltVal val="0"/>
                                          </p:val>
                                        </p:tav>
                                        <p:tav tm="100000">
                                          <p:val>
                                            <p:strVal val="#ppt_w"/>
                                          </p:val>
                                        </p:tav>
                                      </p:tavLst>
                                    </p:anim>
                                    <p:anim calcmode="lin" valueType="num">
                                      <p:cBhvr>
                                        <p:cTn id="19" dur="2000" fill="hold"/>
                                        <p:tgtEl>
                                          <p:spTgt spid="482310"/>
                                        </p:tgtEl>
                                        <p:attrNameLst>
                                          <p:attrName>ppt_h</p:attrName>
                                        </p:attrNameLst>
                                      </p:cBhvr>
                                      <p:tavLst>
                                        <p:tav tm="0">
                                          <p:val>
                                            <p:fltVal val="0"/>
                                          </p:val>
                                        </p:tav>
                                        <p:tav tm="100000">
                                          <p:val>
                                            <p:strVal val="#ppt_h"/>
                                          </p:val>
                                        </p:tav>
                                      </p:tavLst>
                                    </p:anim>
                                    <p:anim calcmode="lin" valueType="num">
                                      <p:cBhvr>
                                        <p:cTn id="20" dur="2000" fill="hold"/>
                                        <p:tgtEl>
                                          <p:spTgt spid="482310"/>
                                        </p:tgtEl>
                                        <p:attrNameLst>
                                          <p:attrName>ppt_x</p:attrName>
                                        </p:attrNameLst>
                                      </p:cBhvr>
                                      <p:tavLst>
                                        <p:tav tm="0" fmla="#ppt_x+(cos(-2*pi*(1-$))*-#ppt_x-sin(-2*pi*(1-$))*(1-#ppt_y))*(1-$)">
                                          <p:val>
                                            <p:fltVal val="0"/>
                                          </p:val>
                                        </p:tav>
                                        <p:tav tm="100000">
                                          <p:val>
                                            <p:fltVal val="1"/>
                                          </p:val>
                                        </p:tav>
                                      </p:tavLst>
                                    </p:anim>
                                    <p:anim calcmode="lin" valueType="num">
                                      <p:cBhvr>
                                        <p:cTn id="21" dur="2000" fill="hold"/>
                                        <p:tgtEl>
                                          <p:spTgt spid="4823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82309"/>
                                        </p:tgtEl>
                                        <p:attrNameLst>
                                          <p:attrName>style.visibility</p:attrName>
                                        </p:attrNameLst>
                                      </p:cBhvr>
                                      <p:to>
                                        <p:strVal val="visible"/>
                                      </p:to>
                                    </p:set>
                                    <p:anim calcmode="lin" valueType="num">
                                      <p:cBhvr>
                                        <p:cTn id="26" dur="1000" fill="hold"/>
                                        <p:tgtEl>
                                          <p:spTgt spid="482309"/>
                                        </p:tgtEl>
                                        <p:attrNameLst>
                                          <p:attrName>ppt_x</p:attrName>
                                        </p:attrNameLst>
                                      </p:cBhvr>
                                      <p:tavLst>
                                        <p:tav tm="0">
                                          <p:val>
                                            <p:strVal val="#ppt_x-.2"/>
                                          </p:val>
                                        </p:tav>
                                        <p:tav tm="100000">
                                          <p:val>
                                            <p:strVal val="#ppt_x"/>
                                          </p:val>
                                        </p:tav>
                                      </p:tavLst>
                                    </p:anim>
                                    <p:anim calcmode="lin" valueType="num">
                                      <p:cBhvr>
                                        <p:cTn id="27" dur="1000" fill="hold"/>
                                        <p:tgtEl>
                                          <p:spTgt spid="48230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82309"/>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482308"/>
                                        </p:tgtEl>
                                        <p:attrNameLst>
                                          <p:attrName>style.visibility</p:attrName>
                                        </p:attrNameLst>
                                      </p:cBhvr>
                                      <p:to>
                                        <p:strVal val="visible"/>
                                      </p:to>
                                    </p:set>
                                    <p:anim calcmode="lin" valueType="num">
                                      <p:cBhvr>
                                        <p:cTn id="31" dur="1000" fill="hold"/>
                                        <p:tgtEl>
                                          <p:spTgt spid="482308"/>
                                        </p:tgtEl>
                                        <p:attrNameLst>
                                          <p:attrName>ppt_x</p:attrName>
                                        </p:attrNameLst>
                                      </p:cBhvr>
                                      <p:tavLst>
                                        <p:tav tm="0">
                                          <p:val>
                                            <p:strVal val="#ppt_x-.2"/>
                                          </p:val>
                                        </p:tav>
                                        <p:tav tm="100000">
                                          <p:val>
                                            <p:strVal val="#ppt_x"/>
                                          </p:val>
                                        </p:tav>
                                      </p:tavLst>
                                    </p:anim>
                                    <p:anim calcmode="lin" valueType="num">
                                      <p:cBhvr>
                                        <p:cTn id="32" dur="1000" fill="hold"/>
                                        <p:tgtEl>
                                          <p:spTgt spid="48230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8230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bldLst>
      <p:bldP spid="482307" grpId="0" animBg="1"/>
      <p:bldP spid="482308" grpId="0"/>
      <p:bldP spid="482309" grpId="0" animBg="1"/>
      <p:bldP spid="4823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a:solidFill>
                  <a:srgbClr val="FF0000"/>
                </a:solidFill>
                <a:latin typeface="Times New Roman"/>
                <a:ea typeface="Times New Roman"/>
                <a:cs typeface="Arial"/>
              </a:rPr>
              <a:t>Complication during pregnancy:</a:t>
            </a:r>
            <a:endParaRPr lang="ar-EG" sz="3600" dirty="0">
              <a:solidFill>
                <a:srgbClr val="FF0000"/>
              </a:solidFill>
            </a:endParaRPr>
          </a:p>
        </p:txBody>
      </p:sp>
      <p:sp>
        <p:nvSpPr>
          <p:cNvPr id="3" name="Content Placeholder 2"/>
          <p:cNvSpPr>
            <a:spLocks noGrp="1"/>
          </p:cNvSpPr>
          <p:nvPr>
            <p:ph idx="1"/>
          </p:nvPr>
        </p:nvSpPr>
        <p:spPr/>
        <p:txBody>
          <a:bodyPr>
            <a:normAutofit/>
          </a:bodyPr>
          <a:lstStyle/>
          <a:p>
            <a:pPr marL="0" indent="0" algn="just" rtl="0">
              <a:lnSpc>
                <a:spcPct val="150000"/>
              </a:lnSpc>
              <a:spcAft>
                <a:spcPts val="0"/>
              </a:spcAft>
              <a:buNone/>
            </a:pPr>
            <a:r>
              <a:rPr lang="en-US" dirty="0" smtClean="0">
                <a:latin typeface="Times New Roman"/>
                <a:ea typeface="Times New Roman"/>
                <a:cs typeface="Arial"/>
              </a:rPr>
              <a:t>there </a:t>
            </a:r>
            <a:r>
              <a:rPr lang="en-US" dirty="0">
                <a:latin typeface="Times New Roman"/>
                <a:ea typeface="Times New Roman"/>
                <a:cs typeface="Arial"/>
              </a:rPr>
              <a:t>are increased incidences of</a:t>
            </a:r>
            <a:endParaRPr lang="en-US" sz="2400" dirty="0">
              <a:ea typeface="Calibri"/>
              <a:cs typeface="Arial"/>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Recurrent miscarriage.</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Fetal </a:t>
            </a:r>
            <a:r>
              <a:rPr lang="en-US" dirty="0" err="1">
                <a:latin typeface="Times New Roman"/>
                <a:ea typeface="Times New Roman"/>
                <a:cs typeface="Times New Roman"/>
              </a:rPr>
              <a:t>malpresentation</a:t>
            </a:r>
            <a:r>
              <a:rPr lang="en-US" dirty="0">
                <a:latin typeface="Times New Roman"/>
                <a:ea typeface="Times New Roman"/>
                <a:cs typeface="Times New Roman"/>
              </a:rPr>
              <a:t>.</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Premature </a:t>
            </a:r>
            <a:r>
              <a:rPr lang="en-US" dirty="0" err="1">
                <a:latin typeface="Times New Roman"/>
                <a:ea typeface="Times New Roman"/>
                <a:cs typeface="Times New Roman"/>
              </a:rPr>
              <a:t>labour</a:t>
            </a:r>
            <a:r>
              <a:rPr lang="en-US" dirty="0">
                <a:latin typeface="Times New Roman"/>
                <a:ea typeface="Times New Roman"/>
                <a:cs typeface="Times New Roman"/>
              </a:rPr>
              <a:t>.</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Ectopic pregnancy.</a:t>
            </a:r>
            <a:endParaRPr lang="en-US" sz="2000" dirty="0">
              <a:ea typeface="Calibri"/>
              <a:cs typeface="Times New Roman"/>
            </a:endParaRPr>
          </a:p>
          <a:p>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9917406"/>
      </p:ext>
    </p:extLst>
  </p:cSld>
  <p:clrMapOvr>
    <a:masterClrMapping/>
  </p:clrMapOvr>
  <mc:AlternateContent xmlns:mc="http://schemas.openxmlformats.org/markup-compatibility/2006" xmlns:p14="http://schemas.microsoft.com/office/powerpoint/2010/main">
    <mc:Choice Requires="p14">
      <p:transition spd="slow" p14:dur="2000" advTm="2008"/>
    </mc:Choice>
    <mc:Fallback xmlns="">
      <p:transition spd="slow" advTm="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a:solidFill>
                  <a:srgbClr val="FF0000"/>
                </a:solidFill>
                <a:latin typeface="Times New Roman"/>
                <a:ea typeface="Times New Roman"/>
                <a:cs typeface="Arial"/>
              </a:rPr>
              <a:t>Complication during pregnancy</a:t>
            </a:r>
            <a:r>
              <a:rPr lang="en-US" sz="3600" b="1" dirty="0" smtClean="0">
                <a:solidFill>
                  <a:srgbClr val="FF0000"/>
                </a:solidFill>
                <a:latin typeface="Times New Roman"/>
                <a:ea typeface="Times New Roman"/>
                <a:cs typeface="Arial"/>
              </a:rPr>
              <a:t>:      </a:t>
            </a:r>
            <a:r>
              <a:rPr lang="en-US" sz="2400" b="1" dirty="0" smtClean="0">
                <a:solidFill>
                  <a:srgbClr val="FF0000"/>
                </a:solidFill>
                <a:latin typeface="Times New Roman"/>
                <a:ea typeface="Times New Roman"/>
                <a:cs typeface="Arial"/>
              </a:rPr>
              <a:t>cont</a:t>
            </a:r>
            <a:r>
              <a:rPr lang="en-US" sz="2400" b="1" dirty="0">
                <a:solidFill>
                  <a:srgbClr val="FF0000"/>
                </a:solidFill>
                <a:latin typeface="Times New Roman"/>
                <a:ea typeface="Times New Roman"/>
                <a:cs typeface="Arial"/>
              </a:rPr>
              <a:t>.</a:t>
            </a:r>
            <a:endParaRPr lang="ar-EG" sz="2400" dirty="0">
              <a:solidFill>
                <a:srgbClr val="FF0000"/>
              </a:solidFill>
            </a:endParaRPr>
          </a:p>
        </p:txBody>
      </p:sp>
      <p:sp>
        <p:nvSpPr>
          <p:cNvPr id="3" name="Content Placeholder 2"/>
          <p:cNvSpPr>
            <a:spLocks noGrp="1"/>
          </p:cNvSpPr>
          <p:nvPr>
            <p:ph idx="1"/>
          </p:nvPr>
        </p:nvSpPr>
        <p:spPr/>
        <p:txBody>
          <a:bodyPr>
            <a:normAutofit/>
          </a:bodyPr>
          <a:lstStyle/>
          <a:p>
            <a:pPr lvl="1" algn="just" rtl="0">
              <a:lnSpc>
                <a:spcPct val="150000"/>
              </a:lnSpc>
              <a:buSzPts val="1000"/>
              <a:buFont typeface="Courier New"/>
              <a:buChar char="o"/>
              <a:tabLst>
                <a:tab pos="914400" algn="l"/>
              </a:tabLst>
            </a:pPr>
            <a:r>
              <a:rPr lang="en-US" dirty="0" smtClean="0">
                <a:latin typeface="Times New Roman"/>
                <a:ea typeface="Times New Roman"/>
                <a:cs typeface="Times New Roman"/>
              </a:rPr>
              <a:t>Non </a:t>
            </a:r>
            <a:r>
              <a:rPr lang="en-US" dirty="0">
                <a:latin typeface="Times New Roman"/>
                <a:ea typeface="Times New Roman"/>
                <a:cs typeface="Times New Roman"/>
              </a:rPr>
              <a:t>engagement of the head.</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Placenta </a:t>
            </a:r>
            <a:r>
              <a:rPr lang="en-US" dirty="0" err="1">
                <a:latin typeface="Times New Roman"/>
                <a:ea typeface="Times New Roman"/>
                <a:cs typeface="Times New Roman"/>
              </a:rPr>
              <a:t>previa</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Red degeneration: presents with fever, pain and vomiting.</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Intrauterine growth restriction.</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err="1">
                <a:latin typeface="Times New Roman"/>
                <a:ea typeface="Times New Roman"/>
                <a:cs typeface="Times New Roman"/>
              </a:rPr>
              <a:t>Hydronephrosis</a:t>
            </a:r>
            <a:r>
              <a:rPr lang="en-US" dirty="0">
                <a:latin typeface="Times New Roman"/>
                <a:ea typeface="Times New Roman"/>
                <a:cs typeface="Times New Roman"/>
              </a:rPr>
              <a:t>.</a:t>
            </a:r>
            <a:endParaRPr lang="en-US" sz="2000" dirty="0">
              <a:ea typeface="Calibri"/>
              <a:cs typeface="Times New Roman"/>
            </a:endParaRPr>
          </a:p>
          <a:p>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576695895"/>
      </p:ext>
    </p:extLst>
  </p:cSld>
  <p:clrMapOvr>
    <a:masterClrMapping/>
  </p:clrMapOvr>
  <mc:AlternateContent xmlns:mc="http://schemas.openxmlformats.org/markup-compatibility/2006" xmlns:p14="http://schemas.microsoft.com/office/powerpoint/2010/main">
    <mc:Choice Requires="p14">
      <p:transition spd="slow" p14:dur="2000" advTm="33554"/>
    </mc:Choice>
    <mc:Fallback xmlns="">
      <p:transition spd="slow" advTm="33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42900" lvl="0" indent="-342900" algn="l" rtl="0">
              <a:lnSpc>
                <a:spcPct val="150000"/>
              </a:lnSpc>
              <a:spcBef>
                <a:spcPts val="1200"/>
              </a:spcBef>
            </a:pPr>
            <a:r>
              <a:rPr lang="en-US" sz="3200" b="1" dirty="0">
                <a:solidFill>
                  <a:srgbClr val="FF0000"/>
                </a:solidFill>
                <a:latin typeface="Times New Roman"/>
                <a:ea typeface="Times New Roman"/>
                <a:cs typeface="Arial"/>
              </a:rPr>
              <a:t>Complication during </a:t>
            </a:r>
            <a:r>
              <a:rPr lang="en-US" sz="3200" b="1" dirty="0" err="1">
                <a:solidFill>
                  <a:srgbClr val="FF0000"/>
                </a:solidFill>
                <a:latin typeface="Times New Roman"/>
                <a:ea typeface="Times New Roman"/>
                <a:cs typeface="Arial"/>
              </a:rPr>
              <a:t>labour</a:t>
            </a:r>
            <a:r>
              <a:rPr lang="en-US" sz="3200" b="1" dirty="0">
                <a:solidFill>
                  <a:srgbClr val="FF0000"/>
                </a:solidFill>
                <a:latin typeface="Times New Roman"/>
                <a:ea typeface="Times New Roman"/>
                <a:cs typeface="Arial"/>
              </a:rPr>
              <a:t> </a:t>
            </a:r>
            <a:endParaRPr lang="ar-EG" dirty="0">
              <a:solidFill>
                <a:srgbClr val="FF0000"/>
              </a:solidFill>
            </a:endParaRPr>
          </a:p>
        </p:txBody>
      </p:sp>
      <p:sp>
        <p:nvSpPr>
          <p:cNvPr id="3" name="Content Placeholder 2"/>
          <p:cNvSpPr>
            <a:spLocks noGrp="1"/>
          </p:cNvSpPr>
          <p:nvPr>
            <p:ph idx="1"/>
          </p:nvPr>
        </p:nvSpPr>
        <p:spPr/>
        <p:txBody>
          <a:bodyPr/>
          <a:lstStyle/>
          <a:p>
            <a:pPr lvl="1" algn="just" rtl="0">
              <a:lnSpc>
                <a:spcPct val="150000"/>
              </a:lnSpc>
              <a:buSzPts val="1000"/>
              <a:buFont typeface="Courier New"/>
              <a:buChar char="o"/>
              <a:tabLst>
                <a:tab pos="914400" algn="l"/>
              </a:tabLst>
            </a:pPr>
            <a:r>
              <a:rPr lang="en-US" dirty="0" smtClean="0">
                <a:latin typeface="Times New Roman"/>
                <a:ea typeface="Times New Roman"/>
                <a:cs typeface="Times New Roman"/>
              </a:rPr>
              <a:t>Obstructed </a:t>
            </a:r>
            <a:r>
              <a:rPr lang="en-US" dirty="0" err="1">
                <a:latin typeface="Times New Roman"/>
                <a:ea typeface="Times New Roman"/>
                <a:cs typeface="Times New Roman"/>
              </a:rPr>
              <a:t>labour</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Prolonged </a:t>
            </a:r>
            <a:r>
              <a:rPr lang="en-US" dirty="0" err="1">
                <a:latin typeface="Times New Roman"/>
                <a:ea typeface="Times New Roman"/>
                <a:cs typeface="Times New Roman"/>
              </a:rPr>
              <a:t>labour</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Retained placenta</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Cesarean section</a:t>
            </a:r>
            <a:endParaRPr lang="en-US" sz="2000" dirty="0">
              <a:ea typeface="Calibri"/>
              <a:cs typeface="Times New Roman"/>
            </a:endParaRPr>
          </a:p>
          <a:p>
            <a:pPr lvl="1" algn="just" rtl="0">
              <a:lnSpc>
                <a:spcPct val="150000"/>
              </a:lnSpc>
              <a:buSzPts val="1000"/>
              <a:buFont typeface="Courier New"/>
              <a:buChar char="o"/>
              <a:tabLst>
                <a:tab pos="914400" algn="l"/>
              </a:tabLst>
            </a:pPr>
            <a:r>
              <a:rPr lang="en-US" dirty="0">
                <a:latin typeface="Times New Roman"/>
                <a:ea typeface="Times New Roman"/>
                <a:cs typeface="Times New Roman"/>
              </a:rPr>
              <a:t>Postpartum hemorrhage </a:t>
            </a:r>
            <a:endParaRPr lang="en-US" sz="2000" dirty="0">
              <a:ea typeface="Calibri"/>
              <a:cs typeface="Times New Roman"/>
            </a:endParaRP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610145602"/>
      </p:ext>
    </p:extLst>
  </p:cSld>
  <p:clrMapOvr>
    <a:masterClrMapping/>
  </p:clrMapOvr>
  <mc:AlternateContent xmlns:mc="http://schemas.openxmlformats.org/markup-compatibility/2006" xmlns:p14="http://schemas.microsoft.com/office/powerpoint/2010/main">
    <mc:Choice Requires="p14">
      <p:transition spd="slow" p14:dur="2000" advTm="8209"/>
    </mc:Choice>
    <mc:Fallback xmlns="">
      <p:transition spd="slow" advTm="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42900" lvl="0" indent="-342900" algn="l" rtl="0">
              <a:lnSpc>
                <a:spcPct val="150000"/>
              </a:lnSpc>
              <a:spcBef>
                <a:spcPct val="20000"/>
              </a:spcBef>
            </a:pPr>
            <a:r>
              <a:rPr lang="en-US" sz="3200" b="1" dirty="0">
                <a:solidFill>
                  <a:srgbClr val="FF0000"/>
                </a:solidFill>
                <a:latin typeface="Times New Roman"/>
                <a:ea typeface="Times New Roman"/>
                <a:cs typeface="Arial"/>
              </a:rPr>
              <a:t>Complication during </a:t>
            </a:r>
            <a:r>
              <a:rPr lang="en-US" sz="3200" b="1" dirty="0" err="1" smtClean="0">
                <a:solidFill>
                  <a:srgbClr val="FF0000"/>
                </a:solidFill>
                <a:latin typeface="Times New Roman"/>
                <a:ea typeface="Times New Roman"/>
                <a:cs typeface="Arial"/>
              </a:rPr>
              <a:t>puerperium</a:t>
            </a:r>
            <a:endParaRPr lang="ar-EG" dirty="0">
              <a:solidFill>
                <a:srgbClr val="FF0000"/>
              </a:solidFill>
            </a:endParaRPr>
          </a:p>
        </p:txBody>
      </p:sp>
      <p:sp>
        <p:nvSpPr>
          <p:cNvPr id="3" name="Content Placeholder 2"/>
          <p:cNvSpPr>
            <a:spLocks noGrp="1"/>
          </p:cNvSpPr>
          <p:nvPr>
            <p:ph idx="1"/>
          </p:nvPr>
        </p:nvSpPr>
        <p:spPr/>
        <p:txBody>
          <a:bodyPr/>
          <a:lstStyle/>
          <a:p>
            <a:pPr lvl="1" algn="just" rtl="0">
              <a:lnSpc>
                <a:spcPct val="150000"/>
              </a:lnSpc>
              <a:buSzPts val="1000"/>
              <a:buFont typeface="Courier New"/>
              <a:buChar char="o"/>
              <a:tabLst>
                <a:tab pos="914400" algn="l"/>
              </a:tabLst>
            </a:pPr>
            <a:r>
              <a:rPr lang="en-US" sz="3200" dirty="0" smtClean="0">
                <a:latin typeface="Times New Roman"/>
                <a:ea typeface="Times New Roman"/>
                <a:cs typeface="Times New Roman"/>
              </a:rPr>
              <a:t>Sub </a:t>
            </a:r>
            <a:r>
              <a:rPr lang="en-US" sz="3200" dirty="0">
                <a:latin typeface="Times New Roman"/>
                <a:ea typeface="Times New Roman"/>
                <a:cs typeface="Times New Roman"/>
              </a:rPr>
              <a:t>involution of the uterus</a:t>
            </a:r>
            <a:endParaRPr lang="en-US" sz="3200" dirty="0">
              <a:ea typeface="Calibri"/>
              <a:cs typeface="Times New Roman"/>
            </a:endParaRPr>
          </a:p>
          <a:p>
            <a:pPr lvl="1" algn="just" rtl="0">
              <a:lnSpc>
                <a:spcPct val="150000"/>
              </a:lnSpc>
              <a:buSzPts val="1000"/>
              <a:buFont typeface="Courier New"/>
              <a:buChar char="o"/>
              <a:tabLst>
                <a:tab pos="914400" algn="l"/>
              </a:tabLst>
            </a:pPr>
            <a:r>
              <a:rPr lang="en-US" sz="3200" dirty="0">
                <a:latin typeface="Times New Roman"/>
                <a:ea typeface="Times New Roman"/>
                <a:cs typeface="Times New Roman"/>
              </a:rPr>
              <a:t>Secondary postpartum hemorrhage</a:t>
            </a:r>
            <a:endParaRPr lang="en-US" sz="3200" dirty="0">
              <a:ea typeface="Calibri"/>
              <a:cs typeface="Times New Roman"/>
            </a:endParaRPr>
          </a:p>
          <a:p>
            <a:pPr lvl="1" algn="just" rtl="0">
              <a:lnSpc>
                <a:spcPct val="150000"/>
              </a:lnSpc>
              <a:buSzPts val="1000"/>
              <a:buFont typeface="Courier New"/>
              <a:buChar char="o"/>
              <a:tabLst>
                <a:tab pos="914400" algn="l"/>
              </a:tabLst>
            </a:pPr>
            <a:r>
              <a:rPr lang="en-US" sz="3200" dirty="0">
                <a:latin typeface="Times New Roman"/>
                <a:ea typeface="Times New Roman"/>
                <a:cs typeface="Times New Roman"/>
              </a:rPr>
              <a:t>Puerperal sepsis.</a:t>
            </a:r>
            <a:endParaRPr lang="en-US" sz="3200" dirty="0">
              <a:ea typeface="Calibri"/>
              <a:cs typeface="Times New Roman"/>
            </a:endParaRP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dirty="0" err="1" smtClean="0"/>
              <a:t>Dr</a:t>
            </a:r>
            <a:r>
              <a:rPr lang="en-US" dirty="0" smtClean="0"/>
              <a:t>/</a:t>
            </a:r>
            <a:r>
              <a:rPr lang="en-US" dirty="0" err="1" smtClean="0"/>
              <a:t>Nawal</a:t>
            </a:r>
            <a:endParaRPr lang="ar-EG" dirty="0"/>
          </a:p>
        </p:txBody>
      </p:sp>
    </p:spTree>
    <p:extLst>
      <p:ext uri="{BB962C8B-B14F-4D97-AF65-F5344CB8AC3E}">
        <p14:creationId xmlns:p14="http://schemas.microsoft.com/office/powerpoint/2010/main" val="747286605"/>
      </p:ext>
    </p:extLst>
  </p:cSld>
  <p:clrMapOvr>
    <a:masterClrMapping/>
  </p:clrMapOvr>
  <mc:AlternateContent xmlns:mc="http://schemas.openxmlformats.org/markup-compatibility/2006" xmlns:p14="http://schemas.microsoft.com/office/powerpoint/2010/main">
    <mc:Choice Requires="p14">
      <p:transition spd="slow" p14:dur="2000" advTm="34796"/>
    </mc:Choice>
    <mc:Fallback xmlns="">
      <p:transition spd="slow" advTm="3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r.nawal\خلفيلت power point\Image\MyEgy (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79272" y="3044280"/>
            <a:ext cx="3240359" cy="830997"/>
          </a:xfrm>
          <a:prstGeom prst="rect">
            <a:avLst/>
          </a:prstGeom>
        </p:spPr>
        <p:txBody>
          <a:bodyPr wrap="square">
            <a:spAutoFit/>
          </a:bodyPr>
          <a:lstStyle/>
          <a:p>
            <a:pPr algn="ctr"/>
            <a:r>
              <a:rPr lang="en-US" sz="4400" b="1" dirty="0">
                <a:solidFill>
                  <a:srgbClr val="FF0000"/>
                </a:solidFill>
                <a:latin typeface="Times New Roman"/>
                <a:ea typeface="Times New Roman"/>
                <a:cs typeface="Arial"/>
              </a:rPr>
              <a:t>T</a:t>
            </a:r>
            <a:r>
              <a:rPr lang="en-US" sz="4800" b="1" dirty="0">
                <a:solidFill>
                  <a:srgbClr val="FF0000"/>
                </a:solidFill>
                <a:latin typeface="Times New Roman"/>
                <a:ea typeface="Times New Roman"/>
                <a:cs typeface="Arial"/>
              </a:rPr>
              <a:t>reatment</a:t>
            </a:r>
            <a:endParaRPr lang="ar-EG" sz="48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
        <p:nvSpPr>
          <p:cNvPr id="4" name="Footer Placeholder 3"/>
          <p:cNvSpPr>
            <a:spLocks noGrp="1"/>
          </p:cNvSpPr>
          <p:nvPr>
            <p:ph type="ftr" sz="quarter" idx="11"/>
          </p:nvPr>
        </p:nvSpPr>
        <p:spPr/>
        <p:txBody>
          <a:bodyPr/>
          <a:lstStyle/>
          <a:p>
            <a:r>
              <a:rPr lang="en-US" smtClean="0"/>
              <a:t>Dr/Nawal</a:t>
            </a:r>
            <a:endParaRPr lang="ar-EG"/>
          </a:p>
        </p:txBody>
      </p:sp>
    </p:spTree>
    <p:custDataLst>
      <p:tags r:id="rId1"/>
    </p:custDataLst>
    <p:extLst>
      <p:ext uri="{BB962C8B-B14F-4D97-AF65-F5344CB8AC3E}">
        <p14:creationId xmlns:p14="http://schemas.microsoft.com/office/powerpoint/2010/main" val="2717616546"/>
      </p:ext>
    </p:extLst>
  </p:cSld>
  <p:clrMapOvr>
    <a:masterClrMapping/>
  </p:clrMapOvr>
  <mc:AlternateContent xmlns:mc="http://schemas.openxmlformats.org/markup-compatibility/2006" xmlns:p14="http://schemas.microsoft.com/office/powerpoint/2010/main">
    <mc:Choice Requires="p14">
      <p:transition spd="slow" p14:dur="4400" advTm="2565">
        <p14:honeycomb/>
      </p:transition>
    </mc:Choice>
    <mc:Fallback xmlns="">
      <p:transition spd="slow" advTm="25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0">
              <a:lnSpc>
                <a:spcPct val="150000"/>
              </a:lnSpc>
              <a:spcAft>
                <a:spcPts val="0"/>
              </a:spcAft>
            </a:pPr>
            <a:r>
              <a:rPr lang="en-US" b="1" dirty="0">
                <a:solidFill>
                  <a:srgbClr val="FF0000"/>
                </a:solidFill>
                <a:latin typeface="Times New Roman"/>
                <a:ea typeface="Times New Roman"/>
                <a:cs typeface="Arial"/>
              </a:rPr>
              <a:t>Treatment</a:t>
            </a:r>
            <a:r>
              <a:rPr lang="en-US" b="1" dirty="0" smtClean="0">
                <a:solidFill>
                  <a:srgbClr val="FF0000"/>
                </a:solidFill>
                <a:latin typeface="Times New Roman"/>
                <a:ea typeface="Times New Roman"/>
                <a:cs typeface="Arial"/>
              </a:rPr>
              <a:t>:</a:t>
            </a:r>
            <a:endParaRPr lang="ar-EG"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pPr marL="0" indent="0" algn="l" rtl="0">
              <a:lnSpc>
                <a:spcPct val="115000"/>
              </a:lnSpc>
              <a:spcAft>
                <a:spcPts val="1000"/>
              </a:spcAft>
              <a:buNone/>
            </a:pPr>
            <a:r>
              <a:rPr lang="en-US" b="1" dirty="0" smtClean="0">
                <a:solidFill>
                  <a:srgbClr val="00B050"/>
                </a:solidFill>
                <a:latin typeface="Times New Roman"/>
                <a:ea typeface="BatangChe"/>
                <a:cs typeface="Arial"/>
              </a:rPr>
              <a:t>1- No </a:t>
            </a:r>
            <a:r>
              <a:rPr lang="en-US" b="1" dirty="0">
                <a:solidFill>
                  <a:srgbClr val="00B050"/>
                </a:solidFill>
                <a:latin typeface="Times New Roman"/>
                <a:ea typeface="BatangChe"/>
                <a:cs typeface="Arial"/>
              </a:rPr>
              <a:t>treatment:</a:t>
            </a:r>
            <a:endParaRPr lang="en-US" sz="2400" dirty="0">
              <a:solidFill>
                <a:srgbClr val="00B050"/>
              </a:solidFill>
              <a:ea typeface="Calibri"/>
              <a:cs typeface="Arial"/>
            </a:endParaRPr>
          </a:p>
          <a:p>
            <a:pPr algn="just" rtl="0">
              <a:lnSpc>
                <a:spcPct val="150000"/>
              </a:lnSpc>
              <a:spcAft>
                <a:spcPts val="0"/>
              </a:spcAft>
            </a:pPr>
            <a:r>
              <a:rPr lang="en-US" dirty="0">
                <a:latin typeface="Times New Roman"/>
                <a:ea typeface="Times New Roman"/>
                <a:cs typeface="Arial"/>
              </a:rPr>
              <a:t>Small symptomless fibroid require </a:t>
            </a:r>
            <a:r>
              <a:rPr lang="en-US" dirty="0">
                <a:latin typeface="Times New Roman"/>
                <a:ea typeface="BatangChe"/>
                <a:cs typeface="Arial"/>
              </a:rPr>
              <a:t>no treatment</a:t>
            </a:r>
            <a:r>
              <a:rPr lang="en-US" dirty="0">
                <a:latin typeface="Times New Roman"/>
                <a:ea typeface="Times New Roman"/>
                <a:cs typeface="Arial"/>
              </a:rPr>
              <a:t> but the patient is kept under observation and examined every 6 months.  The exceptions to this rule are: </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If the size of the tumors is more than 12 weeks pregnancy.</a:t>
            </a:r>
            <a:endParaRPr lang="en-US" sz="2400" dirty="0">
              <a:ea typeface="Calibri"/>
              <a:cs typeface="Arial"/>
            </a:endParaRPr>
          </a:p>
          <a:p>
            <a:pPr lvl="0" algn="just" rtl="0">
              <a:lnSpc>
                <a:spcPct val="150000"/>
              </a:lnSpc>
              <a:buFont typeface="Wingdings"/>
              <a:buChar char=""/>
            </a:pPr>
            <a:r>
              <a:rPr lang="en-US" dirty="0" err="1">
                <a:latin typeface="Times New Roman"/>
                <a:ea typeface="Times New Roman"/>
                <a:cs typeface="Arial"/>
              </a:rPr>
              <a:t>Pedunculated</a:t>
            </a:r>
            <a:r>
              <a:rPr lang="en-US" dirty="0">
                <a:latin typeface="Times New Roman"/>
                <a:ea typeface="Times New Roman"/>
                <a:cs typeface="Arial"/>
              </a:rPr>
              <a:t> </a:t>
            </a:r>
            <a:r>
              <a:rPr lang="en-US" dirty="0" err="1">
                <a:latin typeface="Times New Roman"/>
                <a:ea typeface="Times New Roman"/>
                <a:cs typeface="Arial"/>
              </a:rPr>
              <a:t>subserous</a:t>
            </a:r>
            <a:r>
              <a:rPr lang="en-US" dirty="0">
                <a:latin typeface="Times New Roman"/>
                <a:ea typeface="Times New Roman"/>
                <a:cs typeface="Arial"/>
              </a:rPr>
              <a:t> fibroid which is liable to torsion.</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If the tumor is growing rapidly.</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The presence of infertility</a:t>
            </a:r>
            <a:endParaRPr lang="en-US" sz="2400" dirty="0">
              <a:ea typeface="Calibri"/>
              <a:cs typeface="Arial"/>
            </a:endParaRPr>
          </a:p>
          <a:p>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198232714"/>
      </p:ext>
    </p:extLst>
  </p:cSld>
  <p:clrMapOvr>
    <a:masterClrMapping/>
  </p:clrMapOvr>
  <mc:AlternateContent xmlns:mc="http://schemas.openxmlformats.org/markup-compatibility/2006" xmlns:p14="http://schemas.microsoft.com/office/powerpoint/2010/main">
    <mc:Choice Requires="p14">
      <p:transition spd="slow" p14:dur="2000" advTm="25968"/>
    </mc:Choice>
    <mc:Fallback xmlns="">
      <p:transition spd="slow" advTm="2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b="1" dirty="0">
                <a:solidFill>
                  <a:srgbClr val="FF0000"/>
                </a:solidFill>
                <a:latin typeface="Times New Roman"/>
                <a:ea typeface="Times New Roman"/>
                <a:cs typeface="Arial"/>
              </a:rPr>
              <a:t>Treatment</a:t>
            </a:r>
            <a:r>
              <a:rPr lang="en-US" b="1" dirty="0" smtClean="0">
                <a:solidFill>
                  <a:srgbClr val="FF0000"/>
                </a:solidFill>
                <a:latin typeface="Times New Roman"/>
                <a:ea typeface="Times New Roman"/>
                <a:cs typeface="Arial"/>
              </a:rPr>
              <a:t>:                             </a:t>
            </a:r>
            <a:r>
              <a:rPr lang="en-US" sz="2400" b="1" dirty="0" smtClean="0">
                <a:solidFill>
                  <a:srgbClr val="FF0000"/>
                </a:solidFill>
                <a:latin typeface="Times New Roman"/>
                <a:ea typeface="Times New Roman"/>
                <a:cs typeface="Arial"/>
              </a:rPr>
              <a:t>cont.</a:t>
            </a:r>
            <a:r>
              <a:rPr lang="en-US" b="1" dirty="0" smtClean="0">
                <a:solidFill>
                  <a:srgbClr val="FF0000"/>
                </a:solidFill>
                <a:latin typeface="Times New Roman"/>
                <a:ea typeface="Times New Roman"/>
                <a:cs typeface="Arial"/>
              </a:rPr>
              <a:t> </a:t>
            </a:r>
            <a:endParaRPr lang="ar-EG" dirty="0"/>
          </a:p>
        </p:txBody>
      </p:sp>
      <p:sp>
        <p:nvSpPr>
          <p:cNvPr id="3" name="Content Placeholder 2"/>
          <p:cNvSpPr>
            <a:spLocks noGrp="1"/>
          </p:cNvSpPr>
          <p:nvPr>
            <p:ph idx="1"/>
          </p:nvPr>
        </p:nvSpPr>
        <p:spPr/>
        <p:txBody>
          <a:bodyPr>
            <a:normAutofit lnSpcReduction="10000"/>
          </a:bodyPr>
          <a:lstStyle/>
          <a:p>
            <a:pPr marL="0" indent="0" algn="l" rtl="0">
              <a:lnSpc>
                <a:spcPct val="115000"/>
              </a:lnSpc>
              <a:spcBef>
                <a:spcPts val="1200"/>
              </a:spcBef>
              <a:spcAft>
                <a:spcPts val="1000"/>
              </a:spcAft>
              <a:buNone/>
            </a:pPr>
            <a:r>
              <a:rPr lang="en-US" b="1" dirty="0" smtClean="0">
                <a:solidFill>
                  <a:srgbClr val="00B050"/>
                </a:solidFill>
                <a:latin typeface="Times New Roman"/>
                <a:ea typeface="BatangChe"/>
                <a:cs typeface="Arial"/>
              </a:rPr>
              <a:t>2- Medical </a:t>
            </a:r>
            <a:r>
              <a:rPr lang="en-US" b="1" dirty="0">
                <a:solidFill>
                  <a:srgbClr val="00B050"/>
                </a:solidFill>
                <a:latin typeface="Times New Roman"/>
                <a:ea typeface="BatangChe"/>
                <a:cs typeface="Arial"/>
              </a:rPr>
              <a:t>treatment:</a:t>
            </a:r>
            <a:endParaRPr lang="en-US" sz="2400" dirty="0">
              <a:solidFill>
                <a:srgbClr val="00B050"/>
              </a:solidFill>
              <a:ea typeface="Calibri"/>
              <a:cs typeface="Arial"/>
            </a:endParaRPr>
          </a:p>
          <a:p>
            <a:pPr lvl="0" algn="just" rtl="0">
              <a:lnSpc>
                <a:spcPct val="150000"/>
              </a:lnSpc>
              <a:buFont typeface="Wingdings"/>
              <a:buChar char=""/>
            </a:pPr>
            <a:r>
              <a:rPr lang="en-US" b="1" dirty="0">
                <a:latin typeface="Times New Roman"/>
                <a:ea typeface="Times New Roman"/>
                <a:cs typeface="Arial"/>
              </a:rPr>
              <a:t>Birth control pills</a:t>
            </a:r>
            <a:r>
              <a:rPr lang="en-US" dirty="0">
                <a:latin typeface="Times New Roman"/>
                <a:ea typeface="Times New Roman"/>
                <a:cs typeface="Arial"/>
              </a:rPr>
              <a:t> and other types of hormonal birth control methods as progesterone injection (e.g. </a:t>
            </a:r>
            <a:r>
              <a:rPr lang="en-US" dirty="0" err="1">
                <a:latin typeface="Times New Roman"/>
                <a:ea typeface="Times New Roman"/>
                <a:cs typeface="Arial"/>
              </a:rPr>
              <a:t>depoprovera</a:t>
            </a:r>
            <a:r>
              <a:rPr lang="en-US" dirty="0">
                <a:latin typeface="Times New Roman"/>
                <a:ea typeface="Times New Roman"/>
                <a:cs typeface="Arial"/>
              </a:rPr>
              <a:t>). These drugs often are used to control heavy bleeding and painful periods. </a:t>
            </a:r>
            <a:endParaRPr lang="en-US" sz="2400" dirty="0">
              <a:ea typeface="Calibri"/>
              <a:cs typeface="Arial"/>
            </a:endParaRP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491042588"/>
      </p:ext>
    </p:extLst>
  </p:cSld>
  <p:clrMapOvr>
    <a:masterClrMapping/>
  </p:clrMapOvr>
  <mc:AlternateContent xmlns:mc="http://schemas.openxmlformats.org/markup-compatibility/2006" xmlns:p14="http://schemas.microsoft.com/office/powerpoint/2010/main">
    <mc:Choice Requires="p14">
      <p:transition spd="slow" p14:dur="2000" advTm="11628"/>
    </mc:Choice>
    <mc:Fallback xmlns="">
      <p:transition spd="slow" advTm="1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a:ea typeface="Times New Roman"/>
                <a:cs typeface="Arial"/>
              </a:rPr>
              <a:t>Treatment:                             </a:t>
            </a:r>
            <a:r>
              <a:rPr lang="en-US" sz="2400" b="1" dirty="0">
                <a:solidFill>
                  <a:srgbClr val="FF0000"/>
                </a:solidFill>
                <a:latin typeface="Times New Roman"/>
                <a:ea typeface="Times New Roman"/>
                <a:cs typeface="Arial"/>
              </a:rPr>
              <a:t>cont.</a:t>
            </a:r>
            <a:r>
              <a:rPr lang="en-US" b="1" dirty="0">
                <a:solidFill>
                  <a:srgbClr val="FF0000"/>
                </a:solidFill>
                <a:latin typeface="Times New Roman"/>
                <a:ea typeface="Times New Roman"/>
                <a:cs typeface="Arial"/>
              </a:rPr>
              <a:t> </a:t>
            </a:r>
            <a:endParaRPr lang="ar-EG" dirty="0"/>
          </a:p>
        </p:txBody>
      </p:sp>
      <p:sp>
        <p:nvSpPr>
          <p:cNvPr id="3" name="Content Placeholder 2"/>
          <p:cNvSpPr>
            <a:spLocks noGrp="1"/>
          </p:cNvSpPr>
          <p:nvPr>
            <p:ph idx="1"/>
          </p:nvPr>
        </p:nvSpPr>
        <p:spPr/>
        <p:txBody>
          <a:bodyPr>
            <a:normAutofit fontScale="85000" lnSpcReduction="20000"/>
          </a:bodyPr>
          <a:lstStyle/>
          <a:p>
            <a:pPr marL="0" indent="0" algn="l" rtl="0">
              <a:lnSpc>
                <a:spcPct val="115000"/>
              </a:lnSpc>
              <a:spcBef>
                <a:spcPts val="1200"/>
              </a:spcBef>
              <a:spcAft>
                <a:spcPts val="300"/>
              </a:spcAft>
              <a:buNone/>
            </a:pPr>
            <a:r>
              <a:rPr lang="en-US" sz="4200" b="1" dirty="0" smtClean="0">
                <a:solidFill>
                  <a:srgbClr val="00B050"/>
                </a:solidFill>
                <a:latin typeface="Times New Roman"/>
                <a:ea typeface="Times New Roman"/>
                <a:cs typeface="Arial"/>
              </a:rPr>
              <a:t>3- Surgical</a:t>
            </a:r>
            <a:r>
              <a:rPr lang="en-US" sz="4200" b="1" dirty="0">
                <a:solidFill>
                  <a:srgbClr val="00B050"/>
                </a:solidFill>
                <a:latin typeface="Times New Roman"/>
                <a:ea typeface="Times New Roman"/>
                <a:cs typeface="Arial"/>
              </a:rPr>
              <a:t>:</a:t>
            </a:r>
            <a:endParaRPr lang="en-US" sz="4200" dirty="0">
              <a:solidFill>
                <a:srgbClr val="00B050"/>
              </a:solidFill>
              <a:ea typeface="Calibri"/>
              <a:cs typeface="Arial"/>
            </a:endParaRPr>
          </a:p>
          <a:p>
            <a:pPr algn="just" rtl="0">
              <a:lnSpc>
                <a:spcPct val="150000"/>
              </a:lnSpc>
              <a:spcAft>
                <a:spcPts val="0"/>
              </a:spcAft>
            </a:pPr>
            <a:r>
              <a:rPr lang="en-US" sz="800" b="1" dirty="0">
                <a:latin typeface="Times New Roman"/>
                <a:ea typeface="Times New Roman"/>
                <a:cs typeface="Arial"/>
              </a:rPr>
              <a:t> </a:t>
            </a:r>
            <a:endParaRPr lang="en-US" sz="2400" dirty="0">
              <a:ea typeface="Calibri"/>
              <a:cs typeface="Arial"/>
            </a:endParaRPr>
          </a:p>
          <a:p>
            <a:pPr algn="just" rtl="0">
              <a:lnSpc>
                <a:spcPct val="150000"/>
              </a:lnSpc>
              <a:spcAft>
                <a:spcPts val="0"/>
              </a:spcAft>
            </a:pPr>
            <a:r>
              <a:rPr lang="en-US" b="1" dirty="0">
                <a:latin typeface="Times New Roman"/>
                <a:ea typeface="Times New Roman"/>
                <a:cs typeface="Arial"/>
              </a:rPr>
              <a:t>Surgery is indicated when:</a:t>
            </a:r>
            <a:endParaRPr lang="en-US" sz="2400" dirty="0">
              <a:ea typeface="Calibri"/>
              <a:cs typeface="Arial"/>
            </a:endParaRPr>
          </a:p>
          <a:p>
            <a:pPr lvl="0" algn="just" rtl="0">
              <a:lnSpc>
                <a:spcPct val="150000"/>
              </a:lnSpc>
              <a:buSzPts val="1000"/>
              <a:buFont typeface="Symbol"/>
              <a:buChar char=""/>
              <a:tabLst>
                <a:tab pos="457200" algn="l"/>
              </a:tabLst>
            </a:pPr>
            <a:r>
              <a:rPr lang="en-US" dirty="0">
                <a:latin typeface="Times New Roman"/>
                <a:ea typeface="Times New Roman"/>
                <a:cs typeface="Arial"/>
              </a:rPr>
              <a:t>There is excessively enlarged uterine size.</a:t>
            </a:r>
            <a:endParaRPr lang="en-US" sz="2400" dirty="0">
              <a:ea typeface="Calibri"/>
              <a:cs typeface="Arial"/>
            </a:endParaRPr>
          </a:p>
          <a:p>
            <a:pPr lvl="0" algn="just" rtl="0">
              <a:lnSpc>
                <a:spcPct val="150000"/>
              </a:lnSpc>
              <a:buSzPts val="1000"/>
              <a:buFont typeface="Symbol"/>
              <a:buChar char=""/>
              <a:tabLst>
                <a:tab pos="457200" algn="l"/>
              </a:tabLst>
            </a:pPr>
            <a:r>
              <a:rPr lang="en-US" dirty="0">
                <a:latin typeface="Times New Roman"/>
                <a:ea typeface="Times New Roman"/>
                <a:cs typeface="Arial"/>
              </a:rPr>
              <a:t>Pressure symptoms are present.</a:t>
            </a:r>
            <a:endParaRPr lang="en-US" sz="2400" dirty="0">
              <a:ea typeface="Calibri"/>
              <a:cs typeface="Arial"/>
            </a:endParaRPr>
          </a:p>
          <a:p>
            <a:pPr lvl="0" algn="just" rtl="0">
              <a:lnSpc>
                <a:spcPct val="150000"/>
              </a:lnSpc>
              <a:buSzPts val="1000"/>
              <a:buFont typeface="Symbol"/>
              <a:buChar char=""/>
              <a:tabLst>
                <a:tab pos="457200" algn="l"/>
              </a:tabLst>
            </a:pPr>
            <a:r>
              <a:rPr lang="en-US" dirty="0">
                <a:latin typeface="Times New Roman"/>
                <a:ea typeface="Times New Roman"/>
                <a:cs typeface="Arial"/>
              </a:rPr>
              <a:t>Medical management is not sufficient to control symptoms.</a:t>
            </a:r>
            <a:endParaRPr lang="en-US" sz="2400" dirty="0">
              <a:ea typeface="Calibri"/>
              <a:cs typeface="Arial"/>
            </a:endParaRPr>
          </a:p>
          <a:p>
            <a:pPr lvl="0" algn="just" rtl="0">
              <a:lnSpc>
                <a:spcPct val="150000"/>
              </a:lnSpc>
              <a:buSzPts val="1000"/>
              <a:buFont typeface="Symbol"/>
              <a:buChar char=""/>
              <a:tabLst>
                <a:tab pos="457200" algn="l"/>
              </a:tabLst>
            </a:pPr>
            <a:r>
              <a:rPr lang="en-US" dirty="0">
                <a:latin typeface="Times New Roman"/>
                <a:ea typeface="Times New Roman"/>
                <a:cs typeface="Arial"/>
              </a:rPr>
              <a:t>Subfertility is also a factor.</a:t>
            </a:r>
            <a:endParaRPr lang="en-US" sz="2400" dirty="0">
              <a:ea typeface="Calibri"/>
              <a:cs typeface="Arial"/>
            </a:endParaRP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514297779"/>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a:ea typeface="Times New Roman"/>
                <a:cs typeface="Arial"/>
              </a:rPr>
              <a:t>Treatment:                             </a:t>
            </a:r>
            <a:r>
              <a:rPr lang="en-US" sz="2400" b="1" dirty="0">
                <a:solidFill>
                  <a:srgbClr val="FF0000"/>
                </a:solidFill>
                <a:latin typeface="Times New Roman"/>
                <a:ea typeface="Times New Roman"/>
                <a:cs typeface="Arial"/>
              </a:rPr>
              <a:t>cont.</a:t>
            </a:r>
            <a:r>
              <a:rPr lang="en-US" b="1" dirty="0">
                <a:solidFill>
                  <a:srgbClr val="FF0000"/>
                </a:solidFill>
                <a:latin typeface="Times New Roman"/>
                <a:ea typeface="Times New Roman"/>
                <a:cs typeface="Arial"/>
              </a:rPr>
              <a:t> </a:t>
            </a:r>
            <a:endParaRPr lang="ar-EG" dirty="0"/>
          </a:p>
        </p:txBody>
      </p:sp>
      <p:sp>
        <p:nvSpPr>
          <p:cNvPr id="3" name="Content Placeholder 2"/>
          <p:cNvSpPr>
            <a:spLocks noGrp="1"/>
          </p:cNvSpPr>
          <p:nvPr>
            <p:ph idx="1"/>
          </p:nvPr>
        </p:nvSpPr>
        <p:spPr>
          <a:xfrm>
            <a:off x="457200" y="1340768"/>
            <a:ext cx="8435280" cy="5040560"/>
          </a:xfrm>
        </p:spPr>
        <p:txBody>
          <a:bodyPr>
            <a:normAutofit fontScale="77500" lnSpcReduction="20000"/>
          </a:bodyPr>
          <a:lstStyle/>
          <a:p>
            <a:pPr algn="just" rtl="0">
              <a:lnSpc>
                <a:spcPct val="150000"/>
              </a:lnSpc>
              <a:spcBef>
                <a:spcPts val="1200"/>
              </a:spcBef>
              <a:spcAft>
                <a:spcPts val="0"/>
              </a:spcAft>
            </a:pPr>
            <a:r>
              <a:rPr lang="en-US" b="1" dirty="0">
                <a:solidFill>
                  <a:srgbClr val="C00000"/>
                </a:solidFill>
                <a:latin typeface="Times New Roman"/>
                <a:ea typeface="Times New Roman"/>
                <a:cs typeface="Arial"/>
              </a:rPr>
              <a:t>Surgical options include:</a:t>
            </a:r>
            <a:endParaRPr lang="en-US" sz="2400" dirty="0">
              <a:solidFill>
                <a:srgbClr val="C00000"/>
              </a:solidFill>
              <a:ea typeface="Calibri"/>
              <a:cs typeface="Arial"/>
            </a:endParaRPr>
          </a:p>
          <a:p>
            <a:pPr marL="630238" indent="-630238" algn="just" rtl="0">
              <a:lnSpc>
                <a:spcPct val="150000"/>
              </a:lnSpc>
              <a:spcAft>
                <a:spcPts val="0"/>
              </a:spcAft>
              <a:buNone/>
            </a:pPr>
            <a:r>
              <a:rPr lang="en-US" b="1" dirty="0">
                <a:solidFill>
                  <a:srgbClr val="00B050"/>
                </a:solidFill>
                <a:latin typeface="Times New Roman"/>
                <a:ea typeface="Times New Roman"/>
                <a:cs typeface="Arial"/>
              </a:rPr>
              <a:t>A) Myomectomy</a:t>
            </a:r>
            <a:r>
              <a:rPr lang="en-US" dirty="0">
                <a:solidFill>
                  <a:srgbClr val="00B050"/>
                </a:solidFill>
                <a:latin typeface="Times New Roman"/>
                <a:ea typeface="Times New Roman"/>
                <a:cs typeface="Arial"/>
              </a:rPr>
              <a:t> </a:t>
            </a:r>
            <a:r>
              <a:rPr lang="en-US" dirty="0">
                <a:latin typeface="Times New Roman"/>
                <a:ea typeface="Times New Roman"/>
                <a:cs typeface="Arial"/>
              </a:rPr>
              <a:t>is the surgical removal of fibroids while leaving the uterus in place. Because a woman keeps her uterus, she may still be able to have children. Fibroids do not regrow after surgery, but new fibroids may develop. </a:t>
            </a:r>
            <a:endParaRPr lang="en-US" sz="2400" dirty="0">
              <a:ea typeface="Calibri"/>
              <a:cs typeface="Arial"/>
            </a:endParaRPr>
          </a:p>
          <a:p>
            <a:pPr marL="630238" indent="-630238" algn="just" rtl="0">
              <a:lnSpc>
                <a:spcPct val="150000"/>
              </a:lnSpc>
              <a:spcAft>
                <a:spcPts val="0"/>
              </a:spcAft>
              <a:buNone/>
            </a:pPr>
            <a:r>
              <a:rPr lang="en-US" b="1" dirty="0">
                <a:solidFill>
                  <a:srgbClr val="00B050"/>
                </a:solidFill>
                <a:latin typeface="Times New Roman"/>
                <a:ea typeface="Times New Roman"/>
                <a:cs typeface="Arial"/>
              </a:rPr>
              <a:t>B) Hysterectomy</a:t>
            </a:r>
            <a:r>
              <a:rPr lang="en-US" dirty="0">
                <a:solidFill>
                  <a:srgbClr val="00B050"/>
                </a:solidFill>
                <a:latin typeface="Times New Roman"/>
                <a:ea typeface="Times New Roman"/>
                <a:cs typeface="Arial"/>
              </a:rPr>
              <a:t> </a:t>
            </a:r>
            <a:r>
              <a:rPr lang="en-US" dirty="0">
                <a:latin typeface="Times New Roman"/>
                <a:ea typeface="Times New Roman"/>
                <a:cs typeface="Arial"/>
              </a:rPr>
              <a:t>is the removal of the uterus. Hysterectomy is done when other treatments have not worked or fibroids are very large. A woman is no longer able to have children after having a hysterectomy</a:t>
            </a:r>
            <a:r>
              <a:rPr lang="en-US" dirty="0" smtClean="0">
                <a:latin typeface="Times New Roman"/>
                <a:ea typeface="Times New Roman"/>
                <a:cs typeface="Arial"/>
              </a:rPr>
              <a:t>.</a:t>
            </a:r>
            <a:endParaRPr lang="en-US" sz="24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081259963"/>
      </p:ext>
    </p:extLst>
  </p:cSld>
  <p:clrMapOvr>
    <a:masterClrMapping/>
  </p:clrMapOvr>
  <mc:AlternateContent xmlns:mc="http://schemas.openxmlformats.org/markup-compatibility/2006" xmlns:p14="http://schemas.microsoft.com/office/powerpoint/2010/main">
    <mc:Choice Requires="p14">
      <p:transition spd="slow" p14:dur="2000" advTm="19738"/>
    </mc:Choice>
    <mc:Fallback xmlns="">
      <p:transition spd="slow" advTm="1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a:ea typeface="Times New Roman"/>
                <a:cs typeface="Arial"/>
              </a:rPr>
              <a:t>Treatment:                             </a:t>
            </a:r>
            <a:r>
              <a:rPr lang="en-US" sz="2400" b="1" dirty="0">
                <a:solidFill>
                  <a:srgbClr val="FF0000"/>
                </a:solidFill>
                <a:latin typeface="Times New Roman"/>
                <a:ea typeface="Times New Roman"/>
                <a:cs typeface="Arial"/>
              </a:rPr>
              <a:t>cont.</a:t>
            </a:r>
            <a:r>
              <a:rPr lang="en-US" b="1" dirty="0">
                <a:solidFill>
                  <a:srgbClr val="FF0000"/>
                </a:solidFill>
                <a:latin typeface="Times New Roman"/>
                <a:ea typeface="Times New Roman"/>
                <a:cs typeface="Arial"/>
              </a:rPr>
              <a:t> </a:t>
            </a:r>
            <a:endParaRPr lang="ar-EG" dirty="0"/>
          </a:p>
        </p:txBody>
      </p:sp>
      <p:sp>
        <p:nvSpPr>
          <p:cNvPr id="3" name="Content Placeholder 2"/>
          <p:cNvSpPr>
            <a:spLocks noGrp="1"/>
          </p:cNvSpPr>
          <p:nvPr>
            <p:ph idx="1"/>
          </p:nvPr>
        </p:nvSpPr>
        <p:spPr>
          <a:xfrm>
            <a:off x="457200" y="1600200"/>
            <a:ext cx="8229600" cy="4637112"/>
          </a:xfrm>
        </p:spPr>
        <p:txBody>
          <a:bodyPr>
            <a:normAutofit fontScale="77500" lnSpcReduction="20000"/>
          </a:bodyPr>
          <a:lstStyle/>
          <a:p>
            <a:pPr marL="0" indent="0" algn="just" rtl="0">
              <a:lnSpc>
                <a:spcPct val="150000"/>
              </a:lnSpc>
              <a:spcAft>
                <a:spcPts val="0"/>
              </a:spcAft>
              <a:buNone/>
            </a:pPr>
            <a:r>
              <a:rPr lang="en-US" b="1" dirty="0" smtClean="0">
                <a:solidFill>
                  <a:srgbClr val="C00000"/>
                </a:solidFill>
                <a:latin typeface="Times New Roman"/>
                <a:ea typeface="Times New Roman"/>
                <a:cs typeface="Arial"/>
              </a:rPr>
              <a:t>C</a:t>
            </a:r>
            <a:r>
              <a:rPr lang="en-US" b="1" dirty="0">
                <a:solidFill>
                  <a:srgbClr val="C00000"/>
                </a:solidFill>
                <a:latin typeface="Times New Roman"/>
                <a:ea typeface="Times New Roman"/>
                <a:cs typeface="Arial"/>
              </a:rPr>
              <a:t>) Uterine artery embolization</a:t>
            </a:r>
            <a:r>
              <a:rPr lang="en-US" dirty="0">
                <a:solidFill>
                  <a:srgbClr val="C00000"/>
                </a:solidFill>
                <a:latin typeface="Times New Roman"/>
                <a:ea typeface="Times New Roman"/>
                <a:cs typeface="Arial"/>
              </a:rPr>
              <a:t> </a:t>
            </a:r>
            <a:r>
              <a:rPr lang="en-US" b="1" dirty="0">
                <a:solidFill>
                  <a:srgbClr val="C00000"/>
                </a:solidFill>
                <a:latin typeface="Times New Roman"/>
                <a:ea typeface="Times New Roman"/>
                <a:cs typeface="Arial"/>
              </a:rPr>
              <a:t>(UAE)</a:t>
            </a:r>
            <a:r>
              <a:rPr lang="en-US" sz="2400" dirty="0">
                <a:solidFill>
                  <a:srgbClr val="C00000"/>
                </a:solidFill>
                <a:ea typeface="Times New Roman"/>
                <a:cs typeface="Arial"/>
              </a:rPr>
              <a:t> – </a:t>
            </a:r>
            <a:r>
              <a:rPr lang="en-US" dirty="0">
                <a:latin typeface="Times New Roman"/>
                <a:ea typeface="Times New Roman"/>
                <a:cs typeface="Arial"/>
              </a:rPr>
              <a:t>Also called uterine fibroid embolization, UAE is a newer minimally-invasive (without a large abdominal incision) technique. The arteries supplying blood to the fibroids are identified, and then </a:t>
            </a:r>
            <a:r>
              <a:rPr lang="en-US" dirty="0" err="1">
                <a:latin typeface="Times New Roman"/>
                <a:ea typeface="Times New Roman"/>
                <a:cs typeface="Arial"/>
              </a:rPr>
              <a:t>embolized</a:t>
            </a:r>
            <a:r>
              <a:rPr lang="en-US" dirty="0">
                <a:latin typeface="Times New Roman"/>
                <a:ea typeface="Times New Roman"/>
                <a:cs typeface="Arial"/>
              </a:rPr>
              <a:t> (blocked off). The embolization cuts off the blood supply to the fibroids, thus shrinking them. </a:t>
            </a:r>
            <a:endParaRPr lang="en-US" sz="2400" dirty="0">
              <a:ea typeface="Calibri"/>
              <a:cs typeface="Arial"/>
            </a:endParaRPr>
          </a:p>
          <a:p>
            <a:pPr marL="0" indent="0" algn="just" rtl="0">
              <a:lnSpc>
                <a:spcPct val="150000"/>
              </a:lnSpc>
              <a:spcAft>
                <a:spcPts val="0"/>
              </a:spcAft>
              <a:buNone/>
            </a:pPr>
            <a:r>
              <a:rPr lang="en-US" b="1" dirty="0">
                <a:solidFill>
                  <a:srgbClr val="C00000"/>
                </a:solidFill>
                <a:latin typeface="Times New Roman"/>
                <a:ea typeface="Times New Roman"/>
                <a:cs typeface="Arial"/>
              </a:rPr>
              <a:t>D) </a:t>
            </a:r>
            <a:r>
              <a:rPr lang="en-US" b="1" dirty="0" err="1">
                <a:solidFill>
                  <a:srgbClr val="C00000"/>
                </a:solidFill>
                <a:latin typeface="Times New Roman"/>
                <a:ea typeface="Times New Roman"/>
                <a:cs typeface="Arial"/>
              </a:rPr>
              <a:t>Myolysis</a:t>
            </a:r>
            <a:r>
              <a:rPr lang="en-US" dirty="0">
                <a:solidFill>
                  <a:srgbClr val="C00000"/>
                </a:solidFill>
                <a:latin typeface="Times New Roman"/>
                <a:ea typeface="Times New Roman"/>
                <a:cs typeface="Arial"/>
              </a:rPr>
              <a:t> </a:t>
            </a:r>
            <a:r>
              <a:rPr lang="en-US" dirty="0">
                <a:latin typeface="Times New Roman"/>
                <a:ea typeface="Times New Roman"/>
                <a:cs typeface="Arial"/>
              </a:rPr>
              <a:t>– A needle is inserted into the fibroids, usually guided by laparoscopy, and electric current or freezing is used to destroy the fibroids</a:t>
            </a:r>
            <a:r>
              <a:rPr lang="en-US" dirty="0" smtClean="0">
                <a:latin typeface="Times New Roman"/>
                <a:ea typeface="Times New Roman"/>
                <a:cs typeface="Arial"/>
              </a:rPr>
              <a:t>.</a:t>
            </a:r>
            <a:endParaRPr lang="en-US" sz="24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108191431"/>
      </p:ext>
    </p:extLst>
  </p:cSld>
  <p:clrMapOvr>
    <a:masterClrMapping/>
  </p:clrMapOvr>
  <mc:AlternateContent xmlns:mc="http://schemas.openxmlformats.org/markup-compatibility/2006" xmlns:p14="http://schemas.microsoft.com/office/powerpoint/2010/main">
    <mc:Choice Requires="p14">
      <p:transition spd="slow" p14:dur="2000" advTm="16698"/>
    </mc:Choice>
    <mc:Fallback xmlns="">
      <p:transition spd="slow" advTm="16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b="1" dirty="0" smtClean="0">
                <a:solidFill>
                  <a:srgbClr val="FF0000"/>
                </a:solidFill>
              </a:rPr>
              <a:t>Outlines:</a:t>
            </a:r>
            <a:endParaRPr lang="ar-EG" b="1"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pPr lvl="0" algn="just" rtl="0">
              <a:lnSpc>
                <a:spcPct val="150000"/>
              </a:lnSpc>
              <a:buFont typeface="Wingdings"/>
              <a:buChar char=""/>
            </a:pPr>
            <a:r>
              <a:rPr lang="en-US" dirty="0">
                <a:latin typeface="Times New Roman"/>
                <a:ea typeface="Times New Roman"/>
                <a:cs typeface="Arial"/>
              </a:rPr>
              <a:t>Introduction</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Definition</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Etiology</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Types of fibroid</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Risk factor</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Symptoms</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Complications of fibroid</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Treatments</a:t>
            </a:r>
            <a:endParaRPr lang="en-US" sz="2400" dirty="0">
              <a:ea typeface="Calibri"/>
              <a:cs typeface="Arial"/>
            </a:endParaRPr>
          </a:p>
          <a:p>
            <a:pPr lvl="0" algn="just" rtl="0">
              <a:lnSpc>
                <a:spcPct val="150000"/>
              </a:lnSpc>
              <a:buFont typeface="Wingdings"/>
              <a:buChar char=""/>
            </a:pPr>
            <a:r>
              <a:rPr lang="en-US" dirty="0">
                <a:latin typeface="Times New Roman"/>
                <a:ea typeface="Times New Roman"/>
                <a:cs typeface="Arial"/>
              </a:rPr>
              <a:t>Nursing care for fibroid</a:t>
            </a:r>
            <a:endParaRPr lang="en-US" sz="24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546086238"/>
      </p:ext>
    </p:extLst>
  </p:cSld>
  <p:clrMapOvr>
    <a:masterClrMapping/>
  </p:clrMapOvr>
  <mc:AlternateContent xmlns:mc="http://schemas.openxmlformats.org/markup-compatibility/2006" xmlns:p14="http://schemas.microsoft.com/office/powerpoint/2010/main">
    <mc:Choice Requires="p14">
      <p:transition spd="slow" p14:dur="2000" advTm="6734"/>
    </mc:Choice>
    <mc:Fallback xmlns="">
      <p:transition spd="slow" advTm="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a:ea typeface="Times New Roman"/>
                <a:cs typeface="Arial"/>
              </a:rPr>
              <a:t>Treatment:                             </a:t>
            </a:r>
            <a:r>
              <a:rPr lang="en-US" sz="2400" b="1" dirty="0">
                <a:solidFill>
                  <a:srgbClr val="FF0000"/>
                </a:solidFill>
                <a:latin typeface="Times New Roman"/>
                <a:ea typeface="Times New Roman"/>
                <a:cs typeface="Arial"/>
              </a:rPr>
              <a:t>cont.</a:t>
            </a:r>
            <a:r>
              <a:rPr lang="en-US" b="1" dirty="0">
                <a:solidFill>
                  <a:srgbClr val="FF0000"/>
                </a:solidFill>
                <a:latin typeface="Times New Roman"/>
                <a:ea typeface="Times New Roman"/>
                <a:cs typeface="Arial"/>
              </a:rPr>
              <a:t> </a:t>
            </a:r>
            <a:endParaRPr lang="ar-EG" dirty="0"/>
          </a:p>
        </p:txBody>
      </p:sp>
      <p:sp>
        <p:nvSpPr>
          <p:cNvPr id="3" name="Content Placeholder 2"/>
          <p:cNvSpPr>
            <a:spLocks noGrp="1"/>
          </p:cNvSpPr>
          <p:nvPr>
            <p:ph idx="1"/>
          </p:nvPr>
        </p:nvSpPr>
        <p:spPr>
          <a:xfrm>
            <a:off x="457200" y="1600200"/>
            <a:ext cx="8229600" cy="4637112"/>
          </a:xfrm>
        </p:spPr>
        <p:txBody>
          <a:bodyPr>
            <a:normAutofit fontScale="77500" lnSpcReduction="20000"/>
          </a:bodyPr>
          <a:lstStyle/>
          <a:p>
            <a:pPr marL="0" indent="0" algn="just" rtl="0">
              <a:lnSpc>
                <a:spcPct val="150000"/>
              </a:lnSpc>
              <a:spcAft>
                <a:spcPts val="0"/>
              </a:spcAft>
              <a:buNone/>
            </a:pPr>
            <a:r>
              <a:rPr lang="en-US" b="1" dirty="0" smtClean="0">
                <a:solidFill>
                  <a:srgbClr val="C00000"/>
                </a:solidFill>
                <a:latin typeface="Times New Roman"/>
                <a:ea typeface="Times New Roman"/>
                <a:cs typeface="Arial"/>
              </a:rPr>
              <a:t>E</a:t>
            </a:r>
            <a:r>
              <a:rPr lang="en-US" b="1" dirty="0">
                <a:solidFill>
                  <a:srgbClr val="C00000"/>
                </a:solidFill>
                <a:latin typeface="Times New Roman"/>
                <a:ea typeface="Times New Roman"/>
                <a:cs typeface="Arial"/>
              </a:rPr>
              <a:t>) Endometrial </a:t>
            </a:r>
            <a:r>
              <a:rPr lang="en-US" b="1" dirty="0" smtClean="0">
                <a:solidFill>
                  <a:srgbClr val="C00000"/>
                </a:solidFill>
                <a:latin typeface="Times New Roman"/>
                <a:ea typeface="Times New Roman"/>
                <a:cs typeface="Arial"/>
              </a:rPr>
              <a:t>Ablation</a:t>
            </a:r>
            <a:r>
              <a:rPr lang="en-US" dirty="0" smtClean="0">
                <a:solidFill>
                  <a:srgbClr val="C00000"/>
                </a:solidFill>
                <a:latin typeface="Times New Roman"/>
                <a:ea typeface="Times New Roman"/>
                <a:cs typeface="Arial"/>
              </a:rPr>
              <a:t>:</a:t>
            </a:r>
            <a:r>
              <a:rPr lang="en-US" dirty="0" smtClean="0">
                <a:latin typeface="Times New Roman"/>
                <a:ea typeface="Times New Roman"/>
                <a:cs typeface="Arial"/>
              </a:rPr>
              <a:t> </a:t>
            </a:r>
            <a:r>
              <a:rPr lang="en-US" dirty="0">
                <a:latin typeface="Times New Roman"/>
                <a:ea typeface="Times New Roman"/>
                <a:cs typeface="Arial"/>
              </a:rPr>
              <a:t>The lining of the uterus is removed or destroyed to control very heavy bleeding. This can be done with laser, wire loops, boiling water, electric current, microwaves, freezing, and other methods. </a:t>
            </a:r>
            <a:endParaRPr lang="en-US" sz="2400" dirty="0">
              <a:ea typeface="Calibri"/>
              <a:cs typeface="Arial"/>
            </a:endParaRPr>
          </a:p>
          <a:p>
            <a:pPr marL="0" indent="0" algn="just" rtl="0">
              <a:lnSpc>
                <a:spcPct val="150000"/>
              </a:lnSpc>
              <a:spcAft>
                <a:spcPts val="0"/>
              </a:spcAft>
              <a:buNone/>
            </a:pPr>
            <a:r>
              <a:rPr lang="en-US" b="1" dirty="0">
                <a:solidFill>
                  <a:srgbClr val="C00000"/>
                </a:solidFill>
                <a:latin typeface="Times New Roman"/>
                <a:ea typeface="Times New Roman"/>
                <a:cs typeface="Arial"/>
              </a:rPr>
              <a:t>F) Radio frequency </a:t>
            </a:r>
            <a:r>
              <a:rPr lang="en-US" b="1" dirty="0" smtClean="0">
                <a:solidFill>
                  <a:srgbClr val="C00000"/>
                </a:solidFill>
                <a:latin typeface="Times New Roman"/>
                <a:ea typeface="Times New Roman"/>
                <a:cs typeface="Arial"/>
              </a:rPr>
              <a:t>ablation: Is</a:t>
            </a:r>
            <a:r>
              <a:rPr lang="en-US" dirty="0" smtClean="0">
                <a:latin typeface="Times New Roman"/>
                <a:ea typeface="Times New Roman"/>
                <a:cs typeface="Arial"/>
              </a:rPr>
              <a:t> </a:t>
            </a:r>
            <a:r>
              <a:rPr lang="en-US" dirty="0">
                <a:latin typeface="Times New Roman"/>
                <a:ea typeface="Times New Roman"/>
                <a:cs typeface="Arial"/>
              </a:rPr>
              <a:t>one of the newest minimally invasive treatments for fibroids. In this technique the fibroid is shrunk by inserting a needle-like device into the fibroid through the abdomen and heating it with radio-frequency (RF) electrical energy to cause </a:t>
            </a:r>
            <a:r>
              <a:rPr lang="en-US" dirty="0">
                <a:solidFill>
                  <a:srgbClr val="0000FF"/>
                </a:solidFill>
                <a:latin typeface="Times New Roman"/>
                <a:ea typeface="Times New Roman"/>
                <a:cs typeface="Arial"/>
                <a:hlinkClick r:id="rId4" tooltip="Necrosis"/>
              </a:rPr>
              <a:t>necrosis</a:t>
            </a:r>
            <a:r>
              <a:rPr lang="en-US" dirty="0">
                <a:latin typeface="Times New Roman"/>
                <a:ea typeface="Times New Roman"/>
                <a:cs typeface="Arial"/>
              </a:rPr>
              <a:t> of cells. </a:t>
            </a:r>
            <a:endParaRPr lang="en-US" sz="2400" dirty="0">
              <a:ea typeface="Calibri"/>
              <a:cs typeface="Arial"/>
            </a:endParaRP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763927913"/>
      </p:ext>
    </p:extLst>
  </p:cSld>
  <p:clrMapOvr>
    <a:masterClrMapping/>
  </p:clrMapOvr>
  <mc:AlternateContent xmlns:mc="http://schemas.openxmlformats.org/markup-compatibility/2006" xmlns:p14="http://schemas.microsoft.com/office/powerpoint/2010/main">
    <mc:Choice Requires="p14">
      <p:transition spd="slow" p14:dur="2000" advTm="20883"/>
    </mc:Choice>
    <mc:Fallback xmlns="">
      <p:transition spd="slow" advTm="20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6130"/>
          </a:xfrm>
        </p:spPr>
        <p:txBody>
          <a:bodyPr>
            <a:normAutofit/>
          </a:bodyPr>
          <a:lstStyle/>
          <a:p>
            <a:pPr algn="just" rtl="0">
              <a:lnSpc>
                <a:spcPct val="150000"/>
              </a:lnSpc>
              <a:spcBef>
                <a:spcPts val="1200"/>
              </a:spcBef>
              <a:spcAft>
                <a:spcPts val="1000"/>
              </a:spcAft>
            </a:pPr>
            <a:r>
              <a:rPr lang="en-US" sz="3600" b="1" dirty="0">
                <a:solidFill>
                  <a:srgbClr val="FF0000"/>
                </a:solidFill>
                <a:latin typeface="Times New Roman"/>
                <a:ea typeface="Times New Roman"/>
                <a:cs typeface="Arial"/>
              </a:rPr>
              <a:t>Nursing care for myomectomy</a:t>
            </a:r>
            <a:r>
              <a:rPr lang="en-US" sz="3600" b="1" dirty="0" smtClean="0">
                <a:solidFill>
                  <a:srgbClr val="FF0000"/>
                </a:solidFill>
                <a:latin typeface="Times New Roman"/>
                <a:ea typeface="Times New Roman"/>
                <a:cs typeface="Arial"/>
              </a:rPr>
              <a:t>:</a:t>
            </a:r>
            <a:endParaRPr lang="ar-EG" sz="3600" dirty="0">
              <a:solidFill>
                <a:srgbClr val="FF0000"/>
              </a:solidFill>
            </a:endParaRPr>
          </a:p>
        </p:txBody>
      </p:sp>
      <p:sp>
        <p:nvSpPr>
          <p:cNvPr id="3" name="Content Placeholder 2"/>
          <p:cNvSpPr>
            <a:spLocks noGrp="1"/>
          </p:cNvSpPr>
          <p:nvPr>
            <p:ph idx="1"/>
          </p:nvPr>
        </p:nvSpPr>
        <p:spPr>
          <a:xfrm>
            <a:off x="457200" y="1412776"/>
            <a:ext cx="8435280" cy="4713387"/>
          </a:xfrm>
        </p:spPr>
        <p:txBody>
          <a:bodyPr>
            <a:noAutofit/>
          </a:bodyPr>
          <a:lstStyle/>
          <a:p>
            <a:pPr algn="l" rtl="0">
              <a:lnSpc>
                <a:spcPct val="150000"/>
              </a:lnSpc>
              <a:spcAft>
                <a:spcPts val="0"/>
              </a:spcAft>
            </a:pPr>
            <a:r>
              <a:rPr lang="en-US" b="1" dirty="0">
                <a:solidFill>
                  <a:srgbClr val="C00000"/>
                </a:solidFill>
                <a:latin typeface="Times New Roman"/>
                <a:ea typeface="Times New Roman"/>
                <a:cs typeface="+mj-cs"/>
              </a:rPr>
              <a:t>Before surgery:</a:t>
            </a:r>
            <a:endParaRPr lang="en-US" dirty="0">
              <a:solidFill>
                <a:srgbClr val="C00000"/>
              </a:solidFill>
              <a:ea typeface="Calibri"/>
              <a:cs typeface="+mj-cs"/>
            </a:endParaRPr>
          </a:p>
          <a:p>
            <a:pPr lvl="0" algn="just" rtl="0">
              <a:lnSpc>
                <a:spcPct val="150000"/>
              </a:lnSpc>
              <a:buSzPts val="1000"/>
              <a:buFont typeface="Symbol"/>
              <a:buChar char=""/>
              <a:tabLst>
                <a:tab pos="457200" algn="l"/>
              </a:tabLst>
            </a:pPr>
            <a:r>
              <a:rPr lang="en-US" sz="3000" dirty="0">
                <a:latin typeface="Times New Roman"/>
                <a:ea typeface="Times New Roman"/>
                <a:cs typeface="+mj-cs"/>
              </a:rPr>
              <a:t>Informed consent is a legal document that explains the tests, treatments, or procedures that may needed. </a:t>
            </a:r>
            <a:endParaRPr lang="en-US" sz="3000" dirty="0">
              <a:ea typeface="Calibri"/>
              <a:cs typeface="+mj-cs"/>
            </a:endParaRPr>
          </a:p>
          <a:p>
            <a:pPr lvl="0" algn="just" rtl="0">
              <a:lnSpc>
                <a:spcPct val="150000"/>
              </a:lnSpc>
              <a:buSzPts val="1000"/>
              <a:buFont typeface="Symbol"/>
              <a:buChar char=""/>
              <a:tabLst>
                <a:tab pos="457200" algn="l"/>
              </a:tabLst>
            </a:pPr>
            <a:r>
              <a:rPr lang="en-US" sz="3000" dirty="0">
                <a:latin typeface="Times New Roman"/>
                <a:ea typeface="Times New Roman"/>
                <a:cs typeface="+mj-cs"/>
              </a:rPr>
              <a:t>Inform and explain to  the patient about investigation needed to performed as Physical exam and Blood </a:t>
            </a:r>
            <a:r>
              <a:rPr lang="en-US" sz="3000" dirty="0" smtClean="0">
                <a:latin typeface="Times New Roman"/>
                <a:ea typeface="Times New Roman"/>
                <a:cs typeface="+mj-cs"/>
              </a:rPr>
              <a:t>tests</a:t>
            </a:r>
            <a:endParaRPr lang="en-US" sz="3000" dirty="0">
              <a:ea typeface="Calibri"/>
              <a:cs typeface="+mj-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1426874961"/>
      </p:ext>
    </p:extLst>
  </p:cSld>
  <p:clrMapOvr>
    <a:masterClrMapping/>
  </p:clrMapOvr>
  <mc:AlternateContent xmlns:mc="http://schemas.openxmlformats.org/markup-compatibility/2006" xmlns:p14="http://schemas.microsoft.com/office/powerpoint/2010/main">
    <mc:Choice Requires="p14">
      <p:transition spd="slow" p14:dur="2000" advTm="6355"/>
    </mc:Choice>
    <mc:Fallback xmlns="">
      <p:transition spd="slow" advTm="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0">
              <a:lnSpc>
                <a:spcPct val="150000"/>
              </a:lnSpc>
              <a:spcBef>
                <a:spcPts val="1200"/>
              </a:spcBef>
              <a:spcAft>
                <a:spcPts val="1200"/>
              </a:spcAft>
            </a:pPr>
            <a:r>
              <a:rPr lang="en-US" sz="3600" b="1" dirty="0">
                <a:solidFill>
                  <a:srgbClr val="FF0000"/>
                </a:solidFill>
                <a:latin typeface="Times New Roman"/>
                <a:ea typeface="Times New Roman"/>
                <a:cs typeface="Arial"/>
              </a:rPr>
              <a:t>Immediately after the </a:t>
            </a:r>
            <a:r>
              <a:rPr lang="en-US" sz="3600" b="1" dirty="0" smtClean="0">
                <a:solidFill>
                  <a:srgbClr val="FF0000"/>
                </a:solidFill>
                <a:latin typeface="Times New Roman"/>
                <a:ea typeface="Times New Roman"/>
                <a:cs typeface="Arial"/>
              </a:rPr>
              <a:t>operation:</a:t>
            </a:r>
            <a:endParaRPr lang="en-US" sz="2000" dirty="0">
              <a:solidFill>
                <a:srgbClr val="FF0000"/>
              </a:solidFill>
              <a:ea typeface="Calibri"/>
              <a:cs typeface="Arial"/>
            </a:endParaRPr>
          </a:p>
        </p:txBody>
      </p:sp>
      <p:sp>
        <p:nvSpPr>
          <p:cNvPr id="3" name="Content Placeholder 2"/>
          <p:cNvSpPr>
            <a:spLocks noGrp="1"/>
          </p:cNvSpPr>
          <p:nvPr>
            <p:ph idx="1"/>
          </p:nvPr>
        </p:nvSpPr>
        <p:spPr>
          <a:xfrm>
            <a:off x="457200" y="1484784"/>
            <a:ext cx="8291264" cy="4641379"/>
          </a:xfrm>
        </p:spPr>
        <p:txBody>
          <a:bodyPr>
            <a:noAutofit/>
          </a:bodyPr>
          <a:lstStyle/>
          <a:p>
            <a:pPr marL="0" indent="0" algn="just" rtl="0">
              <a:lnSpc>
                <a:spcPct val="150000"/>
              </a:lnSpc>
              <a:spcAft>
                <a:spcPts val="0"/>
              </a:spcAft>
              <a:buNone/>
            </a:pPr>
            <a:r>
              <a:rPr lang="en-US" sz="2800" b="1" dirty="0" smtClean="0">
                <a:latin typeface="Times New Roman"/>
                <a:ea typeface="Times New Roman"/>
                <a:cs typeface="+mj-cs"/>
              </a:rPr>
              <a:t>After the operation, the nurse should: </a:t>
            </a:r>
            <a:endParaRPr lang="en-US" sz="2800" b="1" dirty="0" smtClean="0">
              <a:ea typeface="Calibri"/>
              <a:cs typeface="+mj-cs"/>
            </a:endParaRPr>
          </a:p>
          <a:p>
            <a:pPr lvl="0" algn="just" rtl="0">
              <a:lnSpc>
                <a:spcPct val="150000"/>
              </a:lnSpc>
              <a:buSzPts val="1000"/>
              <a:buFont typeface="Symbol"/>
              <a:buChar char=""/>
              <a:tabLst>
                <a:tab pos="457200" algn="l"/>
              </a:tabLst>
            </a:pPr>
            <a:r>
              <a:rPr lang="en-US" sz="2800" dirty="0" smtClean="0">
                <a:latin typeface="Times New Roman"/>
                <a:ea typeface="Times New Roman"/>
                <a:cs typeface="+mj-cs"/>
              </a:rPr>
              <a:t>Observed  temperature, pulse, respiration and blood pressure </a:t>
            </a:r>
            <a:endParaRPr lang="en-US" sz="2800" dirty="0" smtClean="0">
              <a:ea typeface="Calibri"/>
              <a:cs typeface="+mj-cs"/>
            </a:endParaRPr>
          </a:p>
          <a:p>
            <a:pPr lvl="0" algn="just" rtl="0">
              <a:lnSpc>
                <a:spcPct val="150000"/>
              </a:lnSpc>
              <a:buSzPts val="1000"/>
              <a:buFont typeface="Symbol"/>
              <a:buChar char=""/>
              <a:tabLst>
                <a:tab pos="457200" algn="l"/>
              </a:tabLst>
            </a:pPr>
            <a:r>
              <a:rPr lang="en-US" sz="2800" dirty="0" smtClean="0">
                <a:latin typeface="Times New Roman"/>
                <a:ea typeface="Times New Roman"/>
                <a:cs typeface="+mj-cs"/>
              </a:rPr>
              <a:t>Note </a:t>
            </a:r>
            <a:r>
              <a:rPr lang="en-US" sz="2800" dirty="0">
                <a:latin typeface="Times New Roman"/>
                <a:ea typeface="Times New Roman"/>
                <a:cs typeface="+mj-cs"/>
              </a:rPr>
              <a:t>any vaginal discharge. </a:t>
            </a:r>
            <a:endParaRPr lang="en-US" sz="2800" dirty="0">
              <a:ea typeface="Calibri"/>
              <a:cs typeface="+mj-cs"/>
            </a:endParaRPr>
          </a:p>
          <a:p>
            <a:pPr lvl="0" algn="just" rtl="0">
              <a:lnSpc>
                <a:spcPct val="150000"/>
              </a:lnSpc>
              <a:buSzPts val="1000"/>
              <a:buFont typeface="Symbol"/>
              <a:buChar char=""/>
              <a:tabLst>
                <a:tab pos="457200" algn="l"/>
              </a:tabLst>
            </a:pPr>
            <a:r>
              <a:rPr lang="en-US" sz="2800" dirty="0">
                <a:latin typeface="Times New Roman"/>
                <a:ea typeface="Times New Roman"/>
                <a:cs typeface="+mj-cs"/>
              </a:rPr>
              <a:t>Give an intravenous fluid line to replace fluids loss. </a:t>
            </a:r>
            <a:endParaRPr lang="en-US" sz="2800" dirty="0">
              <a:ea typeface="Calibri"/>
              <a:cs typeface="+mj-cs"/>
            </a:endParaRPr>
          </a:p>
          <a:p>
            <a:pPr lvl="0" algn="just" rtl="0">
              <a:lnSpc>
                <a:spcPct val="150000"/>
              </a:lnSpc>
              <a:buSzPts val="1000"/>
              <a:buFont typeface="Symbol"/>
              <a:buChar char=""/>
              <a:tabLst>
                <a:tab pos="457200" algn="l"/>
              </a:tabLst>
            </a:pPr>
            <a:r>
              <a:rPr lang="en-US" sz="2800" dirty="0">
                <a:latin typeface="Times New Roman"/>
                <a:ea typeface="Times New Roman"/>
                <a:cs typeface="+mj-cs"/>
              </a:rPr>
              <a:t>Monitor tubes at the wound site to drain off excess fluid. </a:t>
            </a:r>
            <a:endParaRPr lang="en-US" sz="2800" dirty="0" smtClean="0">
              <a:latin typeface="Times New Roman"/>
              <a:ea typeface="Times New Roman"/>
              <a:cs typeface="+mj-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756643840"/>
      </p:ext>
    </p:extLst>
  </p:cSld>
  <p:clrMapOvr>
    <a:masterClrMapping/>
  </p:clrMapOvr>
  <mc:AlternateContent xmlns:mc="http://schemas.openxmlformats.org/markup-compatibility/2006" xmlns:p14="http://schemas.microsoft.com/office/powerpoint/2010/main">
    <mc:Choice Requires="p14">
      <p:transition spd="slow" p14:dur="2000" advTm="12781"/>
    </mc:Choice>
    <mc:Fallback xmlns="">
      <p:transition spd="slow" advTm="1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0">
              <a:lnSpc>
                <a:spcPct val="150000"/>
              </a:lnSpc>
              <a:spcBef>
                <a:spcPts val="1200"/>
              </a:spcBef>
              <a:spcAft>
                <a:spcPts val="1200"/>
              </a:spcAft>
            </a:pPr>
            <a:r>
              <a:rPr lang="en-US" sz="4000" b="1" dirty="0">
                <a:solidFill>
                  <a:srgbClr val="FF0000"/>
                </a:solidFill>
                <a:latin typeface="Times New Roman"/>
                <a:ea typeface="Times New Roman"/>
                <a:cs typeface="Arial"/>
              </a:rPr>
              <a:t>Immediately after the </a:t>
            </a:r>
            <a:r>
              <a:rPr lang="en-US" sz="4000" b="1" dirty="0" smtClean="0">
                <a:solidFill>
                  <a:srgbClr val="FF0000"/>
                </a:solidFill>
                <a:latin typeface="Times New Roman"/>
                <a:ea typeface="Times New Roman"/>
                <a:cs typeface="Arial"/>
              </a:rPr>
              <a:t>operation:   </a:t>
            </a:r>
            <a:r>
              <a:rPr lang="en-US" sz="2000" b="1" dirty="0" smtClean="0">
                <a:solidFill>
                  <a:srgbClr val="FF0000"/>
                </a:solidFill>
                <a:latin typeface="Times New Roman"/>
                <a:ea typeface="Times New Roman"/>
                <a:cs typeface="Arial"/>
              </a:rPr>
              <a:t>cont</a:t>
            </a:r>
            <a:r>
              <a:rPr lang="en-US" sz="2000" b="1" dirty="0">
                <a:solidFill>
                  <a:srgbClr val="FF0000"/>
                </a:solidFill>
                <a:latin typeface="Times New Roman"/>
                <a:ea typeface="Times New Roman"/>
                <a:cs typeface="Arial"/>
              </a:rPr>
              <a:t>.</a:t>
            </a:r>
            <a:endParaRPr lang="en-US" sz="3200" dirty="0">
              <a:solidFill>
                <a:srgbClr val="FF0000"/>
              </a:solidFill>
              <a:ea typeface="Calibri"/>
              <a:cs typeface="Arial"/>
            </a:endParaRPr>
          </a:p>
        </p:txBody>
      </p:sp>
      <p:sp>
        <p:nvSpPr>
          <p:cNvPr id="3" name="Content Placeholder 2"/>
          <p:cNvSpPr>
            <a:spLocks noGrp="1"/>
          </p:cNvSpPr>
          <p:nvPr>
            <p:ph idx="1"/>
          </p:nvPr>
        </p:nvSpPr>
        <p:spPr/>
        <p:txBody>
          <a:bodyPr>
            <a:noAutofit/>
          </a:bodyPr>
          <a:lstStyle/>
          <a:p>
            <a:pPr lvl="0" algn="just" rtl="0">
              <a:lnSpc>
                <a:spcPct val="150000"/>
              </a:lnSpc>
              <a:buSzPts val="1000"/>
              <a:buFont typeface="Symbol"/>
              <a:buChar char=""/>
              <a:tabLst>
                <a:tab pos="457200" algn="l"/>
              </a:tabLst>
            </a:pPr>
            <a:r>
              <a:rPr lang="en-US" sz="2800" dirty="0" smtClean="0">
                <a:latin typeface="Times New Roman"/>
                <a:ea typeface="Times New Roman"/>
                <a:cs typeface="+mj-cs"/>
              </a:rPr>
              <a:t>You </a:t>
            </a:r>
            <a:r>
              <a:rPr lang="en-US" sz="2800" dirty="0">
                <a:latin typeface="Times New Roman"/>
                <a:ea typeface="Times New Roman"/>
                <a:cs typeface="+mj-cs"/>
              </a:rPr>
              <a:t>may have a catheter to drain off urine for the next day or so.  </a:t>
            </a:r>
            <a:endParaRPr lang="en-US" sz="2800" dirty="0">
              <a:ea typeface="Calibri"/>
              <a:cs typeface="+mj-cs"/>
            </a:endParaRPr>
          </a:p>
          <a:p>
            <a:pPr lvl="0" algn="just" rtl="0">
              <a:lnSpc>
                <a:spcPct val="150000"/>
              </a:lnSpc>
              <a:buSzPts val="1000"/>
              <a:buFont typeface="Symbol"/>
              <a:buChar char=""/>
              <a:tabLst>
                <a:tab pos="457200" algn="l"/>
              </a:tabLst>
            </a:pPr>
            <a:r>
              <a:rPr lang="en-US" sz="2800" dirty="0">
                <a:latin typeface="Times New Roman"/>
                <a:ea typeface="Times New Roman"/>
                <a:cs typeface="+mj-cs"/>
              </a:rPr>
              <a:t>Encourage the patient to perform breathing, coughing and leg exercises hourly when she awakes. </a:t>
            </a:r>
            <a:endParaRPr lang="en-US" sz="2800" dirty="0">
              <a:ea typeface="Calibri"/>
              <a:cs typeface="+mj-cs"/>
            </a:endParaRPr>
          </a:p>
          <a:p>
            <a:pPr lvl="0" algn="just" rtl="0">
              <a:lnSpc>
                <a:spcPct val="150000"/>
              </a:lnSpc>
              <a:buSzPts val="1000"/>
              <a:buFont typeface="Symbol"/>
              <a:buChar char=""/>
              <a:tabLst>
                <a:tab pos="457200" algn="l"/>
              </a:tabLst>
            </a:pPr>
            <a:r>
              <a:rPr lang="en-US" sz="2800" dirty="0">
                <a:latin typeface="Times New Roman"/>
                <a:ea typeface="Times New Roman"/>
                <a:cs typeface="+mj-cs"/>
              </a:rPr>
              <a:t>Assisted the patient out of bed and taken for a walk the day following surgery. </a:t>
            </a:r>
            <a:endParaRPr lang="en-US" sz="2800" dirty="0">
              <a:ea typeface="Calibri"/>
              <a:cs typeface="+mj-cs"/>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35616334"/>
      </p:ext>
    </p:extLst>
  </p:cSld>
  <p:clrMapOvr>
    <a:masterClrMapping/>
  </p:clrMapOvr>
  <mc:AlternateContent xmlns:mc="http://schemas.openxmlformats.org/markup-compatibility/2006" xmlns:p14="http://schemas.microsoft.com/office/powerpoint/2010/main">
    <mc:Choice Requires="p14">
      <p:transition spd="slow" p14:dur="2000" advTm="3475"/>
    </mc:Choice>
    <mc:Fallback xmlns="">
      <p:transition spd="slow" advTm="3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0">
              <a:lnSpc>
                <a:spcPct val="150000"/>
              </a:lnSpc>
              <a:spcBef>
                <a:spcPts val="1200"/>
              </a:spcBef>
              <a:spcAft>
                <a:spcPts val="1200"/>
              </a:spcAft>
            </a:pPr>
            <a:r>
              <a:rPr lang="en-US" b="1" dirty="0" smtClean="0">
                <a:solidFill>
                  <a:srgbClr val="FF0000"/>
                </a:solidFill>
                <a:latin typeface="Times New Roman"/>
                <a:ea typeface="Times New Roman"/>
                <a:cs typeface="Arial"/>
              </a:rPr>
              <a:t>Possible complications</a:t>
            </a:r>
            <a:endParaRPr lang="ar-EG" dirty="0">
              <a:solidFill>
                <a:srgbClr val="FF0000"/>
              </a:solidFill>
            </a:endParaRPr>
          </a:p>
        </p:txBody>
      </p:sp>
      <p:sp>
        <p:nvSpPr>
          <p:cNvPr id="3" name="Content Placeholder 2"/>
          <p:cNvSpPr>
            <a:spLocks noGrp="1"/>
          </p:cNvSpPr>
          <p:nvPr>
            <p:ph idx="1"/>
          </p:nvPr>
        </p:nvSpPr>
        <p:spPr/>
        <p:txBody>
          <a:bodyPr>
            <a:normAutofit lnSpcReduction="10000"/>
          </a:bodyPr>
          <a:lstStyle/>
          <a:p>
            <a:pPr algn="just" rtl="0">
              <a:lnSpc>
                <a:spcPct val="150000"/>
              </a:lnSpc>
              <a:spcAft>
                <a:spcPts val="0"/>
              </a:spcAft>
            </a:pPr>
            <a:r>
              <a:rPr lang="en-US" dirty="0">
                <a:latin typeface="Times New Roman"/>
                <a:ea typeface="Times New Roman"/>
                <a:cs typeface="Arial"/>
              </a:rPr>
              <a:t>Possible complications of myomectomy include: </a:t>
            </a:r>
            <a:endParaRPr lang="en-US" sz="2400" dirty="0">
              <a:ea typeface="Calibri"/>
              <a:cs typeface="Arial"/>
            </a:endParaRPr>
          </a:p>
          <a:p>
            <a:pPr lvl="0" algn="just" rtl="0">
              <a:lnSpc>
                <a:spcPct val="150000"/>
              </a:lnSpc>
              <a:buSzPts val="1000"/>
              <a:buFont typeface="Symbol"/>
              <a:buChar char=""/>
              <a:tabLst>
                <a:tab pos="457200" algn="l"/>
              </a:tabLst>
            </a:pPr>
            <a:r>
              <a:rPr lang="en-US" dirty="0" err="1">
                <a:latin typeface="Times New Roman"/>
                <a:ea typeface="Times New Roman"/>
                <a:cs typeface="Arial"/>
              </a:rPr>
              <a:t>Haemorrhage</a:t>
            </a:r>
            <a:r>
              <a:rPr lang="en-US" dirty="0">
                <a:latin typeface="Times New Roman"/>
                <a:ea typeface="Times New Roman"/>
                <a:cs typeface="Arial"/>
              </a:rPr>
              <a:t> </a:t>
            </a:r>
            <a:endParaRPr lang="en-US" sz="2400" dirty="0">
              <a:ea typeface="Calibri"/>
              <a:cs typeface="Arial"/>
            </a:endParaRPr>
          </a:p>
          <a:p>
            <a:pPr lvl="0" algn="just" rtl="0">
              <a:lnSpc>
                <a:spcPct val="150000"/>
              </a:lnSpc>
              <a:buSzPts val="1000"/>
              <a:buFont typeface="Symbol"/>
              <a:buChar char=""/>
              <a:tabLst>
                <a:tab pos="457200" algn="l"/>
              </a:tabLst>
            </a:pPr>
            <a:r>
              <a:rPr lang="en-US" dirty="0">
                <a:latin typeface="Times New Roman"/>
                <a:ea typeface="Times New Roman"/>
                <a:cs typeface="Arial"/>
              </a:rPr>
              <a:t>Injury to the uterus </a:t>
            </a:r>
            <a:endParaRPr lang="en-US" sz="2400" dirty="0">
              <a:ea typeface="Calibri"/>
              <a:cs typeface="Arial"/>
            </a:endParaRPr>
          </a:p>
          <a:p>
            <a:pPr lvl="0" algn="just" rtl="0">
              <a:lnSpc>
                <a:spcPct val="150000"/>
              </a:lnSpc>
              <a:buSzPts val="1000"/>
              <a:buFont typeface="Symbol"/>
              <a:buChar char=""/>
              <a:tabLst>
                <a:tab pos="457200" algn="l"/>
              </a:tabLst>
            </a:pPr>
            <a:r>
              <a:rPr lang="en-US" dirty="0">
                <a:latin typeface="Times New Roman"/>
                <a:ea typeface="Times New Roman"/>
                <a:cs typeface="Arial"/>
              </a:rPr>
              <a:t>Damage to the nearby organs of the urinary system </a:t>
            </a:r>
            <a:endParaRPr lang="en-US" sz="2400" dirty="0">
              <a:ea typeface="Calibri"/>
              <a:cs typeface="Arial"/>
            </a:endParaRP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1003844882"/>
      </p:ext>
    </p:extLst>
  </p:cSld>
  <p:clrMapOvr>
    <a:masterClrMapping/>
  </p:clrMapOvr>
  <mc:AlternateContent xmlns:mc="http://schemas.openxmlformats.org/markup-compatibility/2006" xmlns:p14="http://schemas.microsoft.com/office/powerpoint/2010/main">
    <mc:Choice Requires="p14">
      <p:transition spd="slow" p14:dur="2000" advTm="14013"/>
    </mc:Choice>
    <mc:Fallback xmlns="">
      <p:transition spd="slow" advTm="1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0">
              <a:lnSpc>
                <a:spcPct val="150000"/>
              </a:lnSpc>
              <a:spcBef>
                <a:spcPts val="1200"/>
              </a:spcBef>
              <a:spcAft>
                <a:spcPts val="1200"/>
              </a:spcAft>
            </a:pPr>
            <a:r>
              <a:rPr lang="en-US" b="1" dirty="0" smtClean="0">
                <a:solidFill>
                  <a:srgbClr val="FF0000"/>
                </a:solidFill>
                <a:latin typeface="Times New Roman"/>
                <a:ea typeface="Times New Roman"/>
                <a:cs typeface="Arial"/>
              </a:rPr>
              <a:t>Possible complications            </a:t>
            </a:r>
            <a:r>
              <a:rPr lang="en-US" sz="2400" b="1" dirty="0" smtClean="0">
                <a:solidFill>
                  <a:srgbClr val="FF0000"/>
                </a:solidFill>
                <a:latin typeface="Times New Roman"/>
                <a:ea typeface="Times New Roman"/>
                <a:cs typeface="Arial"/>
              </a:rPr>
              <a:t>cont.</a:t>
            </a:r>
            <a:endParaRPr lang="ar-EG" sz="2400" dirty="0">
              <a:solidFill>
                <a:srgbClr val="FF0000"/>
              </a:solidFill>
            </a:endParaRPr>
          </a:p>
        </p:txBody>
      </p:sp>
      <p:sp>
        <p:nvSpPr>
          <p:cNvPr id="3" name="Content Placeholder 2"/>
          <p:cNvSpPr>
            <a:spLocks noGrp="1"/>
          </p:cNvSpPr>
          <p:nvPr>
            <p:ph idx="1"/>
          </p:nvPr>
        </p:nvSpPr>
        <p:spPr/>
        <p:txBody>
          <a:bodyPr>
            <a:normAutofit/>
          </a:bodyPr>
          <a:lstStyle/>
          <a:p>
            <a:pPr lvl="0" algn="just" rtl="0">
              <a:lnSpc>
                <a:spcPct val="150000"/>
              </a:lnSpc>
              <a:buSzPts val="1000"/>
              <a:buFont typeface="Symbol"/>
              <a:buChar char=""/>
              <a:tabLst>
                <a:tab pos="457200" algn="l"/>
              </a:tabLst>
            </a:pPr>
            <a:r>
              <a:rPr lang="en-US" dirty="0">
                <a:latin typeface="Times New Roman"/>
                <a:ea typeface="Times New Roman"/>
                <a:cs typeface="Arial"/>
              </a:rPr>
              <a:t>Formation of scar tissue (adhesions) within the uterus </a:t>
            </a:r>
            <a:endParaRPr lang="en-US" sz="2400" dirty="0">
              <a:ea typeface="Calibri"/>
              <a:cs typeface="Arial"/>
            </a:endParaRPr>
          </a:p>
          <a:p>
            <a:pPr lvl="0" algn="just" rtl="0">
              <a:lnSpc>
                <a:spcPct val="150000"/>
              </a:lnSpc>
              <a:buSzPts val="1000"/>
              <a:buFont typeface="Symbol"/>
              <a:buChar char=""/>
              <a:tabLst>
                <a:tab pos="457200" algn="l"/>
              </a:tabLst>
            </a:pPr>
            <a:r>
              <a:rPr lang="en-US" dirty="0">
                <a:latin typeface="Times New Roman"/>
                <a:ea typeface="Times New Roman"/>
                <a:cs typeface="Arial"/>
              </a:rPr>
              <a:t>Infection </a:t>
            </a:r>
            <a:endParaRPr lang="en-US" sz="2400" dirty="0">
              <a:ea typeface="Calibri"/>
              <a:cs typeface="Arial"/>
            </a:endParaRPr>
          </a:p>
          <a:p>
            <a:pPr lvl="0" algn="just" rtl="0">
              <a:lnSpc>
                <a:spcPct val="150000"/>
              </a:lnSpc>
              <a:buSzPts val="1000"/>
              <a:buFont typeface="Symbol"/>
              <a:buChar char=""/>
              <a:tabLst>
                <a:tab pos="457200" algn="l"/>
              </a:tabLst>
            </a:pPr>
            <a:r>
              <a:rPr lang="en-US" dirty="0">
                <a:latin typeface="Times New Roman"/>
                <a:ea typeface="Times New Roman"/>
                <a:cs typeface="Arial"/>
              </a:rPr>
              <a:t>Blood clots </a:t>
            </a:r>
            <a:endParaRPr lang="en-US" sz="2400" dirty="0">
              <a:ea typeface="Calibri"/>
              <a:cs typeface="Arial"/>
            </a:endParaRPr>
          </a:p>
          <a:p>
            <a:pPr lvl="0" algn="just" rtl="0">
              <a:lnSpc>
                <a:spcPct val="150000"/>
              </a:lnSpc>
              <a:buSzPts val="1000"/>
              <a:buFont typeface="Symbol"/>
              <a:buChar char=""/>
              <a:tabLst>
                <a:tab pos="457200" algn="l"/>
              </a:tabLst>
            </a:pPr>
            <a:r>
              <a:rPr lang="en-US" dirty="0">
                <a:latin typeface="Times New Roman"/>
                <a:ea typeface="Times New Roman"/>
                <a:cs typeface="Arial"/>
              </a:rPr>
              <a:t>Eventual re-growth of fibroids.</a:t>
            </a:r>
            <a:endParaRPr lang="en-US" sz="24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032753881"/>
      </p:ext>
    </p:extLst>
  </p:cSld>
  <p:clrMapOvr>
    <a:masterClrMapping/>
  </p:clrMapOvr>
  <mc:AlternateContent xmlns:mc="http://schemas.openxmlformats.org/markup-compatibility/2006" xmlns:p14="http://schemas.microsoft.com/office/powerpoint/2010/main">
    <mc:Choice Requires="p14">
      <p:transition spd="slow" p14:dur="2000" advTm="7872"/>
    </mc:Choice>
    <mc:Fallback xmlns="">
      <p:transition spd="slow" advTm="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wreath_lights_md_w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90714"/>
            <a:ext cx="6813376" cy="5154510"/>
          </a:xfrm>
          <a:prstGeom prst="rect">
            <a:avLst/>
          </a:prstGeom>
          <a:noFill/>
          <a:extLst>
            <a:ext uri="{909E8E84-426E-40DD-AFC4-6F175D3DCCD1}">
              <a14:hiddenFill xmlns:a14="http://schemas.microsoft.com/office/drawing/2010/main">
                <a:solidFill>
                  <a:srgbClr val="FFFFFF"/>
                </a:solidFill>
              </a14:hiddenFill>
            </a:ext>
          </a:extLst>
        </p:spPr>
      </p:pic>
      <p:pic>
        <p:nvPicPr>
          <p:cNvPr id="53259" name="Picture 11" descr="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5257800"/>
            <a:ext cx="838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3260" name="Picture 12" descr="k"/>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5294313"/>
            <a:ext cx="1000125" cy="877887"/>
          </a:xfrm>
          <a:prstGeom prst="rect">
            <a:avLst/>
          </a:prstGeom>
          <a:noFill/>
          <a:extLst>
            <a:ext uri="{909E8E84-426E-40DD-AFC4-6F175D3DCCD1}">
              <a14:hiddenFill xmlns:a14="http://schemas.microsoft.com/office/drawing/2010/main">
                <a:solidFill>
                  <a:srgbClr val="FFFFFF"/>
                </a:solidFill>
              </a14:hiddenFill>
            </a:ext>
          </a:extLst>
        </p:spPr>
      </p:pic>
      <p:pic>
        <p:nvPicPr>
          <p:cNvPr id="53261" name="Picture 13" descr="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229225"/>
            <a:ext cx="968375" cy="1095375"/>
          </a:xfrm>
          <a:prstGeom prst="rect">
            <a:avLst/>
          </a:prstGeom>
          <a:noFill/>
          <a:extLst>
            <a:ext uri="{909E8E84-426E-40DD-AFC4-6F175D3DCCD1}">
              <a14:hiddenFill xmlns:a14="http://schemas.microsoft.com/office/drawing/2010/main">
                <a:solidFill>
                  <a:srgbClr val="FFFFFF"/>
                </a:solidFill>
              </a14:hiddenFill>
            </a:ext>
          </a:extLst>
        </p:spPr>
      </p:pic>
      <p:pic>
        <p:nvPicPr>
          <p:cNvPr id="53262" name="Picture 14" descr="h"/>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5257800"/>
            <a:ext cx="9906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3263" name="Picture 15" descr="n"/>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5257800"/>
            <a:ext cx="7620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3264" name="Picture 16" descr="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48400" y="5202238"/>
            <a:ext cx="914400" cy="893762"/>
          </a:xfrm>
          <a:prstGeom prst="rect">
            <a:avLst/>
          </a:prstGeom>
          <a:noFill/>
          <a:extLst>
            <a:ext uri="{909E8E84-426E-40DD-AFC4-6F175D3DCCD1}">
              <a14:hiddenFill xmlns:a14="http://schemas.microsoft.com/office/drawing/2010/main">
                <a:solidFill>
                  <a:srgbClr val="FFFFFF"/>
                </a:solidFill>
              </a14:hiddenFill>
            </a:ext>
          </a:extLst>
        </p:spPr>
      </p:pic>
      <p:pic>
        <p:nvPicPr>
          <p:cNvPr id="53265" name="Picture 17" descr="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5257800"/>
            <a:ext cx="900113" cy="900113"/>
          </a:xfrm>
          <a:prstGeom prst="rect">
            <a:avLst/>
          </a:prstGeom>
          <a:noFill/>
          <a:extLst>
            <a:ext uri="{909E8E84-426E-40DD-AFC4-6F175D3DCCD1}">
              <a14:hiddenFill xmlns:a14="http://schemas.microsoft.com/office/drawing/2010/main">
                <a:solidFill>
                  <a:srgbClr val="FFFFFF"/>
                </a:solidFill>
              </a14:hiddenFill>
            </a:ext>
          </a:extLst>
        </p:spPr>
      </p:pic>
      <p:pic>
        <p:nvPicPr>
          <p:cNvPr id="53266" name="Picture 18" descr="u"/>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153400" y="533400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18500" y="6032500"/>
            <a:ext cx="609600" cy="609600"/>
          </a:xfrm>
          <a:prstGeom prst="rect">
            <a:avLst/>
          </a:prstGeom>
        </p:spPr>
      </p:pic>
      <p:sp>
        <p:nvSpPr>
          <p:cNvPr id="3" name="Footer Placeholder 2"/>
          <p:cNvSpPr>
            <a:spLocks noGrp="1"/>
          </p:cNvSpPr>
          <p:nvPr>
            <p:ph type="ftr" sz="quarter" idx="11"/>
          </p:nvPr>
        </p:nvSpPr>
        <p:spPr/>
        <p:txBody>
          <a:bodyPr/>
          <a:lstStyle/>
          <a:p>
            <a:r>
              <a:rPr lang="en-US" smtClean="0"/>
              <a:t>Dr/Nawal</a:t>
            </a:r>
            <a:endParaRPr lang="ar-EG"/>
          </a:p>
        </p:txBody>
      </p:sp>
    </p:spTree>
    <p:custDataLst>
      <p:tags r:id="rId1"/>
    </p:custDataLst>
    <p:extLst>
      <p:ext uri="{BB962C8B-B14F-4D97-AF65-F5344CB8AC3E}">
        <p14:creationId xmlns:p14="http://schemas.microsoft.com/office/powerpoint/2010/main" val="989102767"/>
      </p:ext>
    </p:extLst>
  </p:cSld>
  <p:clrMapOvr>
    <a:masterClrMapping/>
  </p:clrMapOvr>
  <mc:AlternateContent xmlns:mc="http://schemas.openxmlformats.org/markup-compatibility/2006" xmlns:p14="http://schemas.microsoft.com/office/powerpoint/2010/main">
    <mc:Choice Requires="p14">
      <p:transition spd="slow" p14:dur="2000" advTm="20890"/>
    </mc:Choice>
    <mc:Fallback xmlns="">
      <p:transition spd="slow" advTm="2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nodeType="clickEffect">
                                  <p:stCondLst>
                                    <p:cond delay="0"/>
                                  </p:stCondLst>
                                  <p:childTnLst>
                                    <p:set>
                                      <p:cBhvr>
                                        <p:cTn id="10" dur="1" fill="hold">
                                          <p:stCondLst>
                                            <p:cond delay="0"/>
                                          </p:stCondLst>
                                        </p:cTn>
                                        <p:tgtEl>
                                          <p:spTgt spid="53253"/>
                                        </p:tgtEl>
                                        <p:attrNameLst>
                                          <p:attrName>style.visibility</p:attrName>
                                        </p:attrNameLst>
                                      </p:cBhvr>
                                      <p:to>
                                        <p:strVal val="visible"/>
                                      </p:to>
                                    </p:set>
                                    <p:animEffect transition="in" filter="diamond(in)">
                                      <p:cBhvr>
                                        <p:cTn id="11" dur="5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Introduction </a:t>
            </a:r>
            <a:endParaRPr lang="ar-EG"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pPr algn="just" rtl="0">
              <a:lnSpc>
                <a:spcPct val="150000"/>
              </a:lnSpc>
              <a:spcAft>
                <a:spcPts val="0"/>
              </a:spcAft>
            </a:pPr>
            <a:r>
              <a:rPr lang="en-US" sz="3600" dirty="0">
                <a:latin typeface="Times New Roman"/>
                <a:ea typeface="Times New Roman"/>
                <a:cs typeface="Arial"/>
              </a:rPr>
              <a:t>Uterine </a:t>
            </a:r>
            <a:r>
              <a:rPr lang="en-US" sz="3600" dirty="0" err="1">
                <a:latin typeface="Times New Roman"/>
                <a:ea typeface="Times New Roman"/>
                <a:cs typeface="Arial"/>
              </a:rPr>
              <a:t>leiomyomas</a:t>
            </a:r>
            <a:r>
              <a:rPr lang="en-US" sz="3600" dirty="0">
                <a:latin typeface="Times New Roman"/>
                <a:ea typeface="Times New Roman"/>
                <a:cs typeface="Arial"/>
              </a:rPr>
              <a:t> (fibroids or </a:t>
            </a:r>
            <a:r>
              <a:rPr lang="en-US" sz="3600" dirty="0" err="1">
                <a:latin typeface="Times New Roman"/>
                <a:ea typeface="Times New Roman"/>
                <a:cs typeface="Arial"/>
              </a:rPr>
              <a:t>myomas</a:t>
            </a:r>
            <a:r>
              <a:rPr lang="en-US" sz="3600" dirty="0">
                <a:latin typeface="Times New Roman"/>
                <a:ea typeface="Times New Roman"/>
                <a:cs typeface="Arial"/>
              </a:rPr>
              <a:t>) are the most common pelvic tumor in women. They are benign tumors arising from the smooth muscle cells of the myometrium. They arise in reproductive age women (40s and early 50s) and typically present with symptoms of heavy or prolonged menstrual bleeding or pelvic pain/pressure. If the fibroid was very large they can make the women like pregnant. The Uterine fibroids may also have reproductive effects (</a:t>
            </a:r>
            <a:r>
              <a:rPr lang="en-US" sz="3600" dirty="0" err="1">
                <a:latin typeface="Times New Roman"/>
                <a:ea typeface="Times New Roman"/>
                <a:cs typeface="Arial"/>
              </a:rPr>
              <a:t>e.g</a:t>
            </a:r>
            <a:r>
              <a:rPr lang="en-US" sz="3600" dirty="0">
                <a:latin typeface="Times New Roman"/>
                <a:ea typeface="Times New Roman"/>
                <a:cs typeface="Arial"/>
              </a:rPr>
              <a:t>, infertility, adverse pregnancy outcomes).</a:t>
            </a:r>
            <a:endParaRPr lang="en-US" sz="28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1972693823"/>
      </p:ext>
    </p:extLst>
  </p:cSld>
  <p:clrMapOvr>
    <a:masterClrMapping/>
  </p:clrMapOvr>
  <mc:AlternateContent xmlns:mc="http://schemas.openxmlformats.org/markup-compatibility/2006" xmlns:p14="http://schemas.microsoft.com/office/powerpoint/2010/main">
    <mc:Choice Requires="p14">
      <p:transition spd="slow" p14:dur="2000" advTm="1850"/>
    </mc:Choice>
    <mc:Fallback xmlns="">
      <p:transition spd="slow" advTm="1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b="1" dirty="0" smtClean="0">
                <a:solidFill>
                  <a:srgbClr val="FF0000"/>
                </a:solidFill>
              </a:rPr>
              <a:t>Definition:</a:t>
            </a:r>
            <a:endParaRPr lang="ar-EG" sz="2800" dirty="0">
              <a:solidFill>
                <a:srgbClr val="FF0000"/>
              </a:solidFill>
            </a:endParaRPr>
          </a:p>
        </p:txBody>
      </p:sp>
      <p:sp>
        <p:nvSpPr>
          <p:cNvPr id="3" name="Content Placeholder 2"/>
          <p:cNvSpPr>
            <a:spLocks noGrp="1"/>
          </p:cNvSpPr>
          <p:nvPr>
            <p:ph idx="1"/>
          </p:nvPr>
        </p:nvSpPr>
        <p:spPr/>
        <p:txBody>
          <a:bodyPr>
            <a:normAutofit fontScale="85000" lnSpcReduction="10000"/>
          </a:bodyPr>
          <a:lstStyle/>
          <a:p>
            <a:pPr algn="just" rtl="0">
              <a:lnSpc>
                <a:spcPct val="150000"/>
              </a:lnSpc>
              <a:spcAft>
                <a:spcPts val="1000"/>
              </a:spcAft>
            </a:pPr>
            <a:r>
              <a:rPr lang="en-US" sz="3600" dirty="0">
                <a:latin typeface="Times New Roman"/>
                <a:ea typeface="Times New Roman"/>
                <a:cs typeface="Arial"/>
              </a:rPr>
              <a:t>A fibroid uterus is a </a:t>
            </a:r>
            <a:r>
              <a:rPr lang="en-US" sz="3600" dirty="0">
                <a:solidFill>
                  <a:srgbClr val="0000FF"/>
                </a:solidFill>
                <a:latin typeface="Times New Roman"/>
                <a:ea typeface="Times New Roman"/>
                <a:cs typeface="Arial"/>
                <a:hlinkClick r:id="rId4" tooltip="Leiomyoma"/>
              </a:rPr>
              <a:t>leiomyoma</a:t>
            </a:r>
            <a:r>
              <a:rPr lang="en-US" sz="3600" dirty="0">
                <a:latin typeface="Times New Roman"/>
                <a:ea typeface="Times New Roman"/>
                <a:cs typeface="Arial"/>
              </a:rPr>
              <a:t> (</a:t>
            </a:r>
            <a:r>
              <a:rPr lang="en-US" sz="3600" dirty="0">
                <a:solidFill>
                  <a:srgbClr val="0000FF"/>
                </a:solidFill>
                <a:latin typeface="Times New Roman"/>
                <a:ea typeface="Times New Roman"/>
                <a:cs typeface="Arial"/>
                <a:hlinkClick r:id="rId5" tooltip="Benign tumor"/>
              </a:rPr>
              <a:t>benign </a:t>
            </a:r>
            <a:r>
              <a:rPr lang="en-US" sz="3600" dirty="0">
                <a:latin typeface="Times New Roman"/>
                <a:ea typeface="Times New Roman"/>
                <a:cs typeface="Arial"/>
              </a:rPr>
              <a:t>neoplasm from smooth muscle fibers) that originates from the smooth muscle layer (</a:t>
            </a:r>
            <a:r>
              <a:rPr lang="en-US" sz="3600" dirty="0">
                <a:solidFill>
                  <a:srgbClr val="0000FF"/>
                </a:solidFill>
                <a:latin typeface="Times New Roman"/>
                <a:ea typeface="Times New Roman"/>
                <a:cs typeface="Arial"/>
                <a:hlinkClick r:id="rId6" tooltip="Myometrium"/>
              </a:rPr>
              <a:t>myometrium</a:t>
            </a:r>
            <a:r>
              <a:rPr lang="en-US" sz="3600" dirty="0">
                <a:latin typeface="Times New Roman"/>
                <a:ea typeface="Times New Roman"/>
                <a:cs typeface="Arial"/>
              </a:rPr>
              <a:t>) of the </a:t>
            </a:r>
            <a:r>
              <a:rPr lang="en-US" sz="3600" dirty="0">
                <a:solidFill>
                  <a:srgbClr val="0000FF"/>
                </a:solidFill>
                <a:latin typeface="Times New Roman"/>
                <a:ea typeface="Times New Roman"/>
                <a:cs typeface="Arial"/>
                <a:hlinkClick r:id="rId7" tooltip="Uterus"/>
              </a:rPr>
              <a:t>uterus</a:t>
            </a:r>
            <a:r>
              <a:rPr lang="en-US" sz="3600" dirty="0">
                <a:latin typeface="Times New Roman"/>
                <a:ea typeface="Times New Roman"/>
                <a:cs typeface="Arial"/>
              </a:rPr>
              <a:t>. However, the tumor contains connective tissue fibers it is also called </a:t>
            </a:r>
            <a:r>
              <a:rPr lang="en-US" sz="3600" dirty="0" err="1">
                <a:latin typeface="Times New Roman"/>
                <a:ea typeface="Times New Roman"/>
                <a:cs typeface="Arial"/>
              </a:rPr>
              <a:t>myoma</a:t>
            </a:r>
            <a:r>
              <a:rPr lang="en-US" sz="3600" dirty="0">
                <a:latin typeface="Times New Roman"/>
                <a:ea typeface="Times New Roman"/>
                <a:cs typeface="Arial"/>
              </a:rPr>
              <a:t>, </a:t>
            </a:r>
            <a:r>
              <a:rPr lang="en-US" sz="3600" dirty="0" err="1">
                <a:latin typeface="Times New Roman"/>
                <a:ea typeface="Times New Roman"/>
                <a:cs typeface="Arial"/>
              </a:rPr>
              <a:t>myofibroma</a:t>
            </a:r>
            <a:r>
              <a:rPr lang="en-US" sz="3600" dirty="0">
                <a:latin typeface="Times New Roman"/>
                <a:ea typeface="Times New Roman"/>
                <a:cs typeface="Arial"/>
              </a:rPr>
              <a:t> or </a:t>
            </a:r>
            <a:r>
              <a:rPr lang="en-US" sz="3600" dirty="0" err="1">
                <a:latin typeface="Times New Roman"/>
                <a:ea typeface="Times New Roman"/>
                <a:cs typeface="Arial"/>
              </a:rPr>
              <a:t>fibromyoma</a:t>
            </a:r>
            <a:r>
              <a:rPr lang="en-US" sz="3600" dirty="0">
                <a:latin typeface="Times New Roman"/>
                <a:ea typeface="Times New Roman"/>
                <a:cs typeface="Arial"/>
              </a:rPr>
              <a:t>.</a:t>
            </a:r>
            <a:endParaRPr lang="en-US" sz="2800" dirty="0">
              <a:ea typeface="Calibri"/>
              <a:cs typeface="Arial"/>
            </a:endParaRPr>
          </a:p>
          <a:p>
            <a:pPr algn="l" rtl="0"/>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859640081"/>
      </p:ext>
    </p:extLst>
  </p:cSld>
  <p:clrMapOvr>
    <a:masterClrMapping/>
  </p:clrMapOvr>
  <mc:AlternateContent xmlns:mc="http://schemas.openxmlformats.org/markup-compatibility/2006" xmlns:p14="http://schemas.microsoft.com/office/powerpoint/2010/main">
    <mc:Choice Requires="p14">
      <p:transition spd="slow" p14:dur="2000" advTm="13144"/>
    </mc:Choice>
    <mc:Fallback xmlns="">
      <p:transition spd="slow" advTm="1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0">
              <a:lnSpc>
                <a:spcPct val="150000"/>
              </a:lnSpc>
              <a:spcAft>
                <a:spcPts val="0"/>
              </a:spcAft>
            </a:pPr>
            <a:r>
              <a:rPr lang="en-US" b="1" dirty="0">
                <a:solidFill>
                  <a:srgbClr val="FF0000"/>
                </a:solidFill>
                <a:latin typeface="Times New Roman"/>
                <a:ea typeface="Times New Roman"/>
                <a:cs typeface="Arial"/>
              </a:rPr>
              <a:t>Etiology:</a:t>
            </a:r>
            <a:endParaRPr lang="en-US" sz="3600" dirty="0">
              <a:solidFill>
                <a:srgbClr val="FF0000"/>
              </a:solidFill>
              <a:ea typeface="Calibri"/>
              <a:cs typeface="Arial"/>
            </a:endParaRPr>
          </a:p>
        </p:txBody>
      </p:sp>
      <p:sp>
        <p:nvSpPr>
          <p:cNvPr id="3" name="Content Placeholder 2"/>
          <p:cNvSpPr>
            <a:spLocks noGrp="1"/>
          </p:cNvSpPr>
          <p:nvPr>
            <p:ph idx="1"/>
          </p:nvPr>
        </p:nvSpPr>
        <p:spPr/>
        <p:txBody>
          <a:bodyPr>
            <a:normAutofit fontScale="77500" lnSpcReduction="20000"/>
          </a:bodyPr>
          <a:lstStyle/>
          <a:p>
            <a:pPr marL="0" indent="0" algn="just" rtl="0">
              <a:lnSpc>
                <a:spcPct val="150000"/>
              </a:lnSpc>
              <a:spcAft>
                <a:spcPts val="0"/>
              </a:spcAft>
              <a:buNone/>
            </a:pPr>
            <a:r>
              <a:rPr lang="en-US" dirty="0">
                <a:latin typeface="Times New Roman"/>
                <a:ea typeface="Times New Roman"/>
                <a:cs typeface="Arial"/>
              </a:rPr>
              <a:t>The exact cause is unknown, however, the </a:t>
            </a:r>
            <a:r>
              <a:rPr lang="en-US" dirty="0" err="1">
                <a:latin typeface="Times New Roman"/>
                <a:ea typeface="Times New Roman"/>
                <a:cs typeface="Arial"/>
              </a:rPr>
              <a:t>tumour</a:t>
            </a:r>
            <a:r>
              <a:rPr lang="en-US" dirty="0">
                <a:latin typeface="Times New Roman"/>
                <a:ea typeface="Times New Roman"/>
                <a:cs typeface="Arial"/>
              </a:rPr>
              <a:t> is </a:t>
            </a:r>
            <a:r>
              <a:rPr lang="en-US" dirty="0" err="1">
                <a:latin typeface="Times New Roman"/>
                <a:ea typeface="Times New Roman"/>
                <a:cs typeface="Arial"/>
              </a:rPr>
              <a:t>oestrogen</a:t>
            </a:r>
            <a:r>
              <a:rPr lang="en-US" dirty="0">
                <a:latin typeface="Times New Roman"/>
                <a:ea typeface="Times New Roman"/>
                <a:cs typeface="Arial"/>
              </a:rPr>
              <a:t> dependent and excessive </a:t>
            </a:r>
            <a:r>
              <a:rPr lang="en-US" dirty="0" err="1">
                <a:latin typeface="Times New Roman"/>
                <a:ea typeface="Times New Roman"/>
                <a:cs typeface="Arial"/>
              </a:rPr>
              <a:t>oestrogen</a:t>
            </a:r>
            <a:r>
              <a:rPr lang="en-US" dirty="0">
                <a:latin typeface="Times New Roman"/>
                <a:ea typeface="Times New Roman"/>
                <a:cs typeface="Arial"/>
              </a:rPr>
              <a:t> stimulation predisposes to fibroids and this is evidence by:</a:t>
            </a:r>
            <a:endParaRPr lang="en-US" sz="2400" dirty="0">
              <a:ea typeface="Calibri"/>
              <a:cs typeface="Arial"/>
            </a:endParaRPr>
          </a:p>
          <a:p>
            <a:pPr lvl="0" algn="just" rtl="0">
              <a:lnSpc>
                <a:spcPct val="150000"/>
              </a:lnSpc>
              <a:buFont typeface="+mj-lt"/>
              <a:buAutoNum type="arabicPeriod"/>
            </a:pPr>
            <a:r>
              <a:rPr lang="en-US" dirty="0">
                <a:latin typeface="Times New Roman"/>
                <a:ea typeface="Times New Roman"/>
                <a:cs typeface="Arial"/>
              </a:rPr>
              <a:t>Fibroid never start before puberty or after </a:t>
            </a:r>
            <a:r>
              <a:rPr lang="en-US" dirty="0" err="1">
                <a:latin typeface="Times New Roman"/>
                <a:ea typeface="Times New Roman"/>
                <a:cs typeface="Arial"/>
              </a:rPr>
              <a:t>menpause</a:t>
            </a:r>
            <a:r>
              <a:rPr lang="en-US" dirty="0">
                <a:latin typeface="Times New Roman"/>
                <a:ea typeface="Times New Roman"/>
                <a:cs typeface="Arial"/>
              </a:rPr>
              <a:t> and existing </a:t>
            </a:r>
            <a:r>
              <a:rPr lang="en-US" dirty="0" err="1">
                <a:latin typeface="Times New Roman"/>
                <a:ea typeface="Times New Roman"/>
                <a:cs typeface="Arial"/>
              </a:rPr>
              <a:t>tumour</a:t>
            </a:r>
            <a:r>
              <a:rPr lang="en-US" dirty="0">
                <a:latin typeface="Times New Roman"/>
                <a:ea typeface="Times New Roman"/>
                <a:cs typeface="Arial"/>
              </a:rPr>
              <a:t> undergo atrophy after the menopause.</a:t>
            </a:r>
            <a:endParaRPr lang="en-US" sz="2400" dirty="0">
              <a:ea typeface="Calibri"/>
              <a:cs typeface="Arial"/>
            </a:endParaRPr>
          </a:p>
          <a:p>
            <a:pPr lvl="0" algn="just" rtl="0">
              <a:lnSpc>
                <a:spcPct val="150000"/>
              </a:lnSpc>
              <a:buFont typeface="+mj-lt"/>
              <a:buAutoNum type="arabicPeriod"/>
            </a:pPr>
            <a:r>
              <a:rPr lang="en-US" dirty="0">
                <a:latin typeface="Times New Roman"/>
                <a:ea typeface="Times New Roman"/>
                <a:cs typeface="Arial"/>
              </a:rPr>
              <a:t>They are frequently associated with other lesions caused by excessive </a:t>
            </a:r>
            <a:r>
              <a:rPr lang="en-US" dirty="0" err="1">
                <a:latin typeface="Times New Roman"/>
                <a:ea typeface="Times New Roman"/>
                <a:cs typeface="Arial"/>
              </a:rPr>
              <a:t>oestrogen</a:t>
            </a:r>
            <a:r>
              <a:rPr lang="en-US" dirty="0">
                <a:latin typeface="Times New Roman"/>
                <a:ea typeface="Times New Roman"/>
                <a:cs typeface="Arial"/>
              </a:rPr>
              <a:t> as endometrial hyperplasia, endometriosis, and endometrial carcinoma</a:t>
            </a:r>
            <a:r>
              <a:rPr lang="en-US" dirty="0" smtClean="0">
                <a:latin typeface="Times New Roman"/>
                <a:ea typeface="Times New Roman"/>
                <a:cs typeface="Arial"/>
              </a:rPr>
              <a:t>.</a:t>
            </a:r>
            <a:endParaRPr lang="en-US" sz="24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952170488"/>
      </p:ext>
    </p:extLst>
  </p:cSld>
  <p:clrMapOvr>
    <a:masterClrMapping/>
  </p:clrMapOvr>
  <mc:AlternateContent xmlns:mc="http://schemas.openxmlformats.org/markup-compatibility/2006" xmlns:p14="http://schemas.microsoft.com/office/powerpoint/2010/main">
    <mc:Choice Requires="p14">
      <p:transition spd="slow" p14:dur="2000" advTm="20931"/>
    </mc:Choice>
    <mc:Fallback xmlns="">
      <p:transition spd="slow" advTm="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0">
              <a:lnSpc>
                <a:spcPct val="150000"/>
              </a:lnSpc>
              <a:spcAft>
                <a:spcPts val="0"/>
              </a:spcAft>
            </a:pPr>
            <a:r>
              <a:rPr lang="en-US" b="1" dirty="0">
                <a:solidFill>
                  <a:srgbClr val="FF0000"/>
                </a:solidFill>
                <a:latin typeface="Times New Roman"/>
                <a:ea typeface="Times New Roman"/>
                <a:cs typeface="Arial"/>
              </a:rPr>
              <a:t>Etiology</a:t>
            </a:r>
            <a:r>
              <a:rPr lang="en-US" b="1" dirty="0" smtClean="0">
                <a:solidFill>
                  <a:srgbClr val="FF0000"/>
                </a:solidFill>
                <a:latin typeface="Times New Roman"/>
                <a:ea typeface="Times New Roman"/>
                <a:cs typeface="Arial"/>
              </a:rPr>
              <a:t>:                                     </a:t>
            </a:r>
            <a:r>
              <a:rPr lang="en-US" sz="2000" b="1" dirty="0" smtClean="0">
                <a:solidFill>
                  <a:srgbClr val="FF0000"/>
                </a:solidFill>
                <a:latin typeface="Times New Roman"/>
                <a:ea typeface="Times New Roman"/>
                <a:cs typeface="Arial"/>
              </a:rPr>
              <a:t>cont.</a:t>
            </a:r>
            <a:endParaRPr lang="en-US" sz="2000" dirty="0">
              <a:solidFill>
                <a:srgbClr val="FF0000"/>
              </a:solidFill>
              <a:ea typeface="Calibri"/>
              <a:cs typeface="Arial"/>
            </a:endParaRPr>
          </a:p>
        </p:txBody>
      </p:sp>
      <p:sp>
        <p:nvSpPr>
          <p:cNvPr id="3" name="Content Placeholder 2"/>
          <p:cNvSpPr>
            <a:spLocks noGrp="1"/>
          </p:cNvSpPr>
          <p:nvPr>
            <p:ph idx="1"/>
          </p:nvPr>
        </p:nvSpPr>
        <p:spPr/>
        <p:txBody>
          <a:bodyPr>
            <a:normAutofit fontScale="92500" lnSpcReduction="20000"/>
          </a:bodyPr>
          <a:lstStyle/>
          <a:p>
            <a:pPr lvl="0" algn="just" rtl="0">
              <a:lnSpc>
                <a:spcPct val="150000"/>
              </a:lnSpc>
              <a:buFont typeface="+mj-lt"/>
              <a:buAutoNum type="arabicPeriod"/>
            </a:pPr>
            <a:r>
              <a:rPr lang="en-US" dirty="0" smtClean="0">
                <a:latin typeface="Times New Roman"/>
                <a:ea typeface="Times New Roman"/>
                <a:cs typeface="Arial"/>
              </a:rPr>
              <a:t>They </a:t>
            </a:r>
            <a:r>
              <a:rPr lang="en-US" dirty="0">
                <a:latin typeface="Times New Roman"/>
                <a:ea typeface="Times New Roman"/>
                <a:cs typeface="Arial"/>
              </a:rPr>
              <a:t>are more common in </a:t>
            </a:r>
            <a:r>
              <a:rPr lang="en-US" dirty="0" err="1">
                <a:latin typeface="Times New Roman"/>
                <a:ea typeface="Times New Roman"/>
                <a:cs typeface="Arial"/>
              </a:rPr>
              <a:t>nullipara</a:t>
            </a:r>
            <a:r>
              <a:rPr lang="en-US" dirty="0">
                <a:latin typeface="Times New Roman"/>
                <a:ea typeface="Times New Roman"/>
                <a:cs typeface="Arial"/>
              </a:rPr>
              <a:t> because the high progesterone level during pregnancy </a:t>
            </a:r>
            <a:r>
              <a:rPr lang="en-US" dirty="0" err="1">
                <a:latin typeface="Times New Roman"/>
                <a:ea typeface="Times New Roman"/>
                <a:cs typeface="Arial"/>
              </a:rPr>
              <a:t>anatogonises</a:t>
            </a:r>
            <a:r>
              <a:rPr lang="en-US" dirty="0">
                <a:latin typeface="Times New Roman"/>
                <a:ea typeface="Times New Roman"/>
                <a:cs typeface="Arial"/>
              </a:rPr>
              <a:t> </a:t>
            </a:r>
            <a:r>
              <a:rPr lang="en-US" dirty="0" err="1">
                <a:latin typeface="Times New Roman"/>
                <a:ea typeface="Times New Roman"/>
                <a:cs typeface="Arial"/>
              </a:rPr>
              <a:t>oestrogen</a:t>
            </a:r>
            <a:r>
              <a:rPr lang="en-US" dirty="0">
                <a:latin typeface="Times New Roman"/>
                <a:ea typeface="Times New Roman"/>
                <a:cs typeface="Arial"/>
              </a:rPr>
              <a:t>.</a:t>
            </a:r>
            <a:endParaRPr lang="en-US" sz="2400" dirty="0">
              <a:ea typeface="Calibri"/>
              <a:cs typeface="Arial"/>
            </a:endParaRPr>
          </a:p>
          <a:p>
            <a:pPr lvl="0" algn="just" rtl="0">
              <a:lnSpc>
                <a:spcPct val="150000"/>
              </a:lnSpc>
              <a:buFont typeface="+mj-lt"/>
              <a:buAutoNum type="arabicPeriod"/>
            </a:pPr>
            <a:r>
              <a:rPr lang="en-US" dirty="0">
                <a:latin typeface="Times New Roman"/>
                <a:ea typeface="Times New Roman"/>
                <a:cs typeface="Arial"/>
              </a:rPr>
              <a:t>The </a:t>
            </a:r>
            <a:r>
              <a:rPr lang="en-US" dirty="0" err="1">
                <a:latin typeface="Times New Roman"/>
                <a:ea typeface="Times New Roman"/>
                <a:cs typeface="Arial"/>
              </a:rPr>
              <a:t>tumour</a:t>
            </a:r>
            <a:r>
              <a:rPr lang="en-US" dirty="0">
                <a:latin typeface="Times New Roman"/>
                <a:ea typeface="Times New Roman"/>
                <a:cs typeface="Arial"/>
              </a:rPr>
              <a:t> has more </a:t>
            </a:r>
            <a:r>
              <a:rPr lang="en-US" dirty="0" err="1">
                <a:latin typeface="Times New Roman"/>
                <a:ea typeface="Times New Roman"/>
                <a:cs typeface="Arial"/>
              </a:rPr>
              <a:t>oestrogen</a:t>
            </a:r>
            <a:r>
              <a:rPr lang="en-US" dirty="0">
                <a:latin typeface="Times New Roman"/>
                <a:ea typeface="Times New Roman"/>
                <a:cs typeface="Arial"/>
              </a:rPr>
              <a:t> receptors compared with the normal surrounding myometrium.</a:t>
            </a:r>
            <a:endParaRPr lang="en-US" sz="2400" dirty="0">
              <a:ea typeface="Calibri"/>
              <a:cs typeface="Arial"/>
            </a:endParaRPr>
          </a:p>
          <a:p>
            <a:pPr lvl="0" algn="just" rtl="0">
              <a:lnSpc>
                <a:spcPct val="150000"/>
              </a:lnSpc>
              <a:buFont typeface="+mj-lt"/>
              <a:buAutoNum type="arabicPeriod"/>
            </a:pPr>
            <a:r>
              <a:rPr lang="en-US" dirty="0">
                <a:latin typeface="Times New Roman"/>
                <a:ea typeface="Times New Roman"/>
                <a:cs typeface="Arial"/>
              </a:rPr>
              <a:t>Anovulation may lead to development of fibroids.</a:t>
            </a:r>
            <a:endParaRPr lang="en-US" sz="2400" dirty="0">
              <a:ea typeface="Calibri"/>
              <a:cs typeface="Aria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Footer Placeholder 4"/>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803091032"/>
      </p:ext>
    </p:extLst>
  </p:cSld>
  <p:clrMapOvr>
    <a:masterClrMapping/>
  </p:clrMapOvr>
  <mc:AlternateContent xmlns:mc="http://schemas.openxmlformats.org/markup-compatibility/2006" xmlns:p14="http://schemas.microsoft.com/office/powerpoint/2010/main">
    <mc:Choice Requires="p14">
      <p:transition spd="slow" p14:dur="2000" advTm="64474"/>
    </mc:Choice>
    <mc:Fallback xmlns="">
      <p:transition spd="slow" advTm="6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r.nawal\صور أطفال\baby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3" name="Footer Placeholder 2"/>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2815108350"/>
      </p:ext>
    </p:extLst>
  </p:cSld>
  <p:clrMapOvr>
    <a:masterClrMapping/>
  </p:clrMapOvr>
  <mc:AlternateContent xmlns:mc="http://schemas.openxmlformats.org/markup-compatibility/2006" xmlns:p14="http://schemas.microsoft.com/office/powerpoint/2010/main">
    <mc:Choice Requires="p14">
      <p:transition spd="slow" p14:dur="1200" advTm="920">
        <p14:flip dir="l"/>
      </p:transition>
    </mc:Choice>
    <mc:Fallback xmlns="">
      <p:transition spd="slow" advTm="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rtl="0">
              <a:lnSpc>
                <a:spcPct val="150000"/>
              </a:lnSpc>
              <a:spcAft>
                <a:spcPts val="0"/>
              </a:spcAft>
            </a:pPr>
            <a:r>
              <a:rPr lang="en-US" sz="3600" b="1" dirty="0">
                <a:solidFill>
                  <a:srgbClr val="FF0000"/>
                </a:solidFill>
                <a:latin typeface="Times New Roman"/>
                <a:ea typeface="Times New Roman"/>
                <a:cs typeface="Arial"/>
              </a:rPr>
              <a:t>Types of fibroid:</a:t>
            </a:r>
            <a:endParaRPr lang="en-US" sz="3600" dirty="0">
              <a:solidFill>
                <a:srgbClr val="FF0000"/>
              </a:solidFill>
              <a:ea typeface="Calibri"/>
              <a:cs typeface="Aria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700808"/>
            <a:ext cx="6408712" cy="474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4" name="Footer Placeholder 3"/>
          <p:cNvSpPr>
            <a:spLocks noGrp="1"/>
          </p:cNvSpPr>
          <p:nvPr>
            <p:ph type="ftr" sz="quarter" idx="11"/>
          </p:nvPr>
        </p:nvSpPr>
        <p:spPr/>
        <p:txBody>
          <a:bodyPr/>
          <a:lstStyle/>
          <a:p>
            <a:r>
              <a:rPr lang="en-US" smtClean="0"/>
              <a:t>Dr/Nawal</a:t>
            </a:r>
            <a:endParaRPr lang="ar-EG"/>
          </a:p>
        </p:txBody>
      </p:sp>
    </p:spTree>
    <p:extLst>
      <p:ext uri="{BB962C8B-B14F-4D97-AF65-F5344CB8AC3E}">
        <p14:creationId xmlns:p14="http://schemas.microsoft.com/office/powerpoint/2010/main" val="3033895935"/>
      </p:ext>
    </p:extLst>
  </p:cSld>
  <p:clrMapOvr>
    <a:masterClrMapping/>
  </p:clrMapOvr>
  <mc:AlternateContent xmlns:mc="http://schemas.openxmlformats.org/markup-compatibility/2006" xmlns:p14="http://schemas.microsoft.com/office/powerpoint/2010/main">
    <mc:Choice Requires="p14">
      <p:transition spd="slow" p14:dur="2000" advTm="37486"/>
    </mc:Choice>
    <mc:Fallback xmlns="">
      <p:transition spd="slow" advTm="37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1.2|3"/>
</p:tagLst>
</file>

<file path=ppt/tags/tag3.xml><?xml version="1.0" encoding="utf-8"?>
<p:tagLst xmlns:a="http://schemas.openxmlformats.org/drawingml/2006/main" xmlns:r="http://schemas.openxmlformats.org/officeDocument/2006/relationships" xmlns:p="http://schemas.openxmlformats.org/presentationml/2006/main">
  <p:tag name="TIMING" val="|2"/>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1437</Words>
  <Application>Microsoft Office PowerPoint</Application>
  <PresentationFormat>On-screen Show (4:3)</PresentationFormat>
  <Paragraphs>179</Paragraphs>
  <Slides>36</Slides>
  <Notes>2</Notes>
  <HiddenSlides>0</HiddenSlides>
  <MMClips>36</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Outlines:</vt:lpstr>
      <vt:lpstr>Introduction </vt:lpstr>
      <vt:lpstr>Definition:</vt:lpstr>
      <vt:lpstr>Etiology:</vt:lpstr>
      <vt:lpstr>Etiology:                                     cont.</vt:lpstr>
      <vt:lpstr>PowerPoint Presentation</vt:lpstr>
      <vt:lpstr>Types of fibroid:</vt:lpstr>
      <vt:lpstr>Types of fibroid:                               cont.</vt:lpstr>
      <vt:lpstr>Types of fibroid:                               cont.</vt:lpstr>
      <vt:lpstr>Risk Factors:</vt:lpstr>
      <vt:lpstr>Risk Factors:                              cont.</vt:lpstr>
      <vt:lpstr>PowerPoint Presentation</vt:lpstr>
      <vt:lpstr>Symptoms of fibroids:</vt:lpstr>
      <vt:lpstr>Symptoms of fibroids:                      cont.</vt:lpstr>
      <vt:lpstr>Symptoms of fibroids:                    cont.</vt:lpstr>
      <vt:lpstr>Complications:</vt:lpstr>
      <vt:lpstr>Complications:                              cont.                           </vt:lpstr>
      <vt:lpstr>Complication during pregnancy:</vt:lpstr>
      <vt:lpstr>Complication during pregnancy:      cont.</vt:lpstr>
      <vt:lpstr>Complication during labour </vt:lpstr>
      <vt:lpstr>Complication during puerperium</vt:lpstr>
      <vt:lpstr>PowerPoint Presentation</vt:lpstr>
      <vt:lpstr>Treatment:</vt:lpstr>
      <vt:lpstr>Treatment:                             cont. </vt:lpstr>
      <vt:lpstr>Treatment:                             cont. </vt:lpstr>
      <vt:lpstr>Treatment:                             cont. </vt:lpstr>
      <vt:lpstr>Treatment:                             cont. </vt:lpstr>
      <vt:lpstr>Treatment:                             cont. </vt:lpstr>
      <vt:lpstr>Nursing care for myomectomy:</vt:lpstr>
      <vt:lpstr>Immediately after the operation:</vt:lpstr>
      <vt:lpstr>Immediately after the operation:   cont.</vt:lpstr>
      <vt:lpstr>Possible complications</vt:lpstr>
      <vt:lpstr>Possible complications            cont.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Cord Blood Banking</dc:title>
  <dc:creator>el manar</dc:creator>
  <cp:lastModifiedBy>el manar</cp:lastModifiedBy>
  <cp:revision>24</cp:revision>
  <dcterms:created xsi:type="dcterms:W3CDTF">2017-10-08T15:57:40Z</dcterms:created>
  <dcterms:modified xsi:type="dcterms:W3CDTF">2020-03-17T20:16:40Z</dcterms:modified>
</cp:coreProperties>
</file>