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DF2F92-FB09-4D56-9ECE-7692F12B54C6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1D9750-50AC-4B27-9FB9-7C928B51FA9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50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9750-50AC-4B27-9FB9-7C928B51FA93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848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9750-50AC-4B27-9FB9-7C928B51FA93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9750-50AC-4B27-9FB9-7C928B51FA93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037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9750-50AC-4B27-9FB9-7C928B51FA93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93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A629E8-AD23-4816-A880-E7594572B013}" type="datetimeFigureOut">
              <a:rPr lang="ar-EG" smtClean="0"/>
              <a:t>02/08/1441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54E6C0-B999-4A8E-946A-AE66D7EAF335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60680" rtl="0">
              <a:lnSpc>
                <a:spcPct val="200000"/>
              </a:lnSpc>
              <a:spcAft>
                <a:spcPts val="1000"/>
              </a:spcAft>
            </a:pP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3" y="260648"/>
            <a:ext cx="781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699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0528" y="2551837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348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Applying an External </a:t>
            </a:r>
            <a:endParaRPr lang="en-US" sz="3600" b="1" dirty="0" smtClean="0">
              <a:solidFill>
                <a:srgbClr val="D3481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D348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Condom Catheter</a:t>
            </a:r>
          </a:p>
          <a:p>
            <a:endParaRPr lang="ar-EG" sz="3600" b="1" dirty="0" smtClean="0">
              <a:solidFill>
                <a:srgbClr val="D34817"/>
              </a:solidFill>
              <a:latin typeface="PopplLaudatio-Medium"/>
            </a:endParaRPr>
          </a:p>
          <a:p>
            <a:endParaRPr lang="ar-EG" sz="3600" b="1" dirty="0">
              <a:solidFill>
                <a:srgbClr val="D34817"/>
              </a:solidFill>
              <a:latin typeface="PopplLaudatio-Medium"/>
            </a:endParaRPr>
          </a:p>
          <a:p>
            <a:r>
              <a:rPr lang="ar-EG" sz="3600" b="1" dirty="0" smtClean="0">
                <a:solidFill>
                  <a:schemeClr val="tx2">
                    <a:lumMod val="75000"/>
                  </a:schemeClr>
                </a:solidFill>
                <a:latin typeface="PopplLaudatio-Medium"/>
              </a:rPr>
              <a:t>م/مروة حمدي احمد</a:t>
            </a:r>
            <a:endParaRPr lang="ar-E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798058"/>
            <a:ext cx="32403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 Nursing Department</a:t>
            </a:r>
            <a:r>
              <a:rPr lang="ar-EG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19827"/>
            <a:ext cx="23762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second year</a:t>
            </a:r>
            <a:endParaRPr lang="ar-EG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7992888" cy="4563715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13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Trim any long pubic hair that is in contact with penis.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Prevents pulling of hair by adhesive without the risk of infection associated with shaving.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14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Clean the genital area with washcloth, skin cleanser, and warm water.</a:t>
            </a:r>
            <a:endParaRPr lang="en-US" sz="2400" dirty="0">
              <a:ea typeface="Calibri"/>
              <a:cs typeface="Arial"/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Washing removes urine, secretions, and microorganisms</a:t>
            </a: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992888" cy="4563715"/>
          </a:xfrm>
        </p:spPr>
        <p:txBody>
          <a:bodyPr>
            <a:normAutofit lnSpcReduction="100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15: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Clean the tip of the penis first, moving the washcloth in a circular motion from the meatus outward. Wash the shaft of the penis using downward strokes toward the pubic area. Rinse and dry.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The penis must be clean and dry to minimize skin irritation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: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Remove gloves.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17: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Perform hand hygiene again.</a:t>
            </a:r>
            <a:endParaRPr lang="en-US" sz="2400" dirty="0">
              <a:ea typeface="Calibri"/>
              <a:cs typeface="Arial"/>
            </a:endParaRPr>
          </a:p>
          <a:p>
            <a:pPr marL="0" indent="0" algn="l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7776864" cy="4347691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Reduce transmission of infection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18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: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Apply skin protectant to penis and allow drying.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minimizes the risk of skin irritation from adhesive and moisture and increases adhesive’s ability to adhere to skin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7848872" cy="4491707"/>
          </a:xfrm>
        </p:spPr>
        <p:txBody>
          <a:bodyPr>
            <a:normAutofit fontScale="925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19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Roll condom sheath outward onto itself. Grasp penis firmly with non-dominant hand.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allows for easier application.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20: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Apply condom sheath by rolling it onto penis with dominant hand (Figure 1). Leave 1 to 2 inches (2.5 to 5 cm) of space between tip of penis and end of condom sheath.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Prevents irritation to tip of penis and allows free drainage of urine.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484784"/>
            <a:ext cx="7560840" cy="4347691"/>
          </a:xfrm>
        </p:spPr>
        <p:txBody>
          <a:bodyPr>
            <a:normAutofit fontScale="925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21: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Apply pressure to sheath at the base of penis for 10 to seconds.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Ensures good adherence of adhesive with skin.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22: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Connect condom sheath to drainage setup (Figure 2). Avoid kinking or twisting drainage tubing.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The collection device keeps the patient dry. Kinked tubing encourages backflow of urine.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4347691"/>
          </a:xfrm>
        </p:spPr>
        <p:txBody>
          <a:bodyPr>
            <a:normAutofit fontScale="925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23: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Remove gloves. Secure drainage tubing to the patient’s inner thigh with tape</a:t>
            </a:r>
            <a:br>
              <a:rPr lang="en-US" dirty="0" smtClean="0">
                <a:effectLst/>
                <a:latin typeface="Times-Roman"/>
                <a:ea typeface="Calibri"/>
                <a:cs typeface="Times-Roman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Prevents tension on the sheath and potential inadvertent removal.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24: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Assist the patient to a comfortable position.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25: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Cover the patient with bed linens.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Covering provides warmth and promotes comfort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848872" cy="4275683"/>
          </a:xfrm>
        </p:spPr>
        <p:txBody>
          <a:bodyPr>
            <a:normAutofit fontScale="92500" lnSpcReduction="100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26: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Place the bed in the lowest position.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Promotes patient safety.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27: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Secure drainage bag below the level of the bladder.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This facilitates drainage of urine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28: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Check that drainage tubing is not kinked and that movement of side rails does not interfere with the drainage bag.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Prevents the backflow of urine.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848872" cy="4491707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29: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Remove equipment.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30: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Remove gloves.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Prevents transmission of microorganisms.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Documentation: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Document the application of the condom catheter, the condition of the patient’s skin, record urine output on the intake and output record.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96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Definition: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is an external catheter used for the treatment of urine incontinence in men. This external catheter is not a true catheter, as it is not inserted into the body cavity duct or vessel.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Purpose: 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lnSpc>
                <a:spcPct val="150000"/>
              </a:lnSpc>
              <a:buFont typeface="Symbol"/>
              <a:buChar char=""/>
              <a:tabLst>
                <a:tab pos="90170" algn="r"/>
              </a:tabLs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To allow for urinary drainage externally while maintaining skin integrity and prevention of urinary tract infection.</a:t>
            </a:r>
            <a:endParaRPr lang="en-US" sz="2400" dirty="0"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PopplLaudatio-Medium"/>
                <a:ea typeface="Calibri"/>
                <a:cs typeface="PopplLaudatio-Medium"/>
              </a:rPr>
              <a:t>Equipment: 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E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048534"/>
              </p:ext>
            </p:extLst>
          </p:nvPr>
        </p:nvGraphicFramePr>
        <p:xfrm>
          <a:off x="899592" y="1628800"/>
          <a:ext cx="7560840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3551340"/>
                <a:gridCol w="4009500"/>
              </a:tblGrid>
              <a:tr h="468052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Condom </a:t>
                      </a:r>
                      <a:r>
                        <a:rPr lang="en-US" sz="2000" dirty="0" smtClean="0">
                          <a:effectLst/>
                          <a:latin typeface="Times-Roman"/>
                          <a:ea typeface="Calibri"/>
                          <a:cs typeface="+mj-cs"/>
                        </a:rPr>
                        <a:t>in </a:t>
                      </a: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appropriate size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Bath blanket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Basin of warm water and soap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Washcloth and towel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Skin protectant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Reusable leg bag with tubing or urinary drainage setup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Disposable gloves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54305" algn="r"/>
                        </a:tabLst>
                      </a:pPr>
                      <a:r>
                        <a:rPr lang="en-US" sz="2000" dirty="0">
                          <a:effectLst/>
                          <a:latin typeface="Times-Roman"/>
                          <a:ea typeface="Calibri"/>
                          <a:cs typeface="+mj-cs"/>
                        </a:rPr>
                        <a:t>Scissors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2184648" cy="26003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Procedure: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4419853"/>
          </a:xfrm>
        </p:spPr>
        <p:txBody>
          <a:bodyPr>
            <a:no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Step 1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: Bring necessary equipment to the bedside.</a:t>
            </a:r>
            <a:endParaRPr lang="en-US" sz="2400" dirty="0">
              <a:ea typeface="Calibri"/>
              <a:cs typeface="+mj-cs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Rationale</a:t>
            </a:r>
            <a:r>
              <a:rPr lang="en-US" sz="2400" b="1" dirty="0" smtClean="0">
                <a:effectLst/>
                <a:latin typeface="Times-Roman"/>
                <a:ea typeface="Calibri"/>
                <a:cs typeface="+mj-cs"/>
              </a:rPr>
              <a:t>: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 conserves time and energy</a:t>
            </a:r>
            <a:endParaRPr lang="en-US" sz="2400" dirty="0">
              <a:ea typeface="Calibri"/>
              <a:cs typeface="+mj-cs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Step 2</a:t>
            </a:r>
            <a:r>
              <a:rPr lang="en-US" sz="2400" b="1" dirty="0" smtClean="0">
                <a:effectLst/>
                <a:latin typeface="Times-Roman"/>
                <a:ea typeface="Calibri"/>
                <a:cs typeface="+mj-cs"/>
              </a:rPr>
              <a:t>: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  Perform hand hygiene and put on PPE, if indicated.</a:t>
            </a:r>
            <a:endParaRPr lang="en-US" sz="2400" dirty="0">
              <a:ea typeface="Calibri"/>
              <a:cs typeface="+mj-cs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Rationale: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 prevent the spread of microorganisms.</a:t>
            </a:r>
            <a:endParaRPr lang="en-US" sz="2400" dirty="0">
              <a:ea typeface="Calibri"/>
              <a:cs typeface="+mj-cs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Step 3</a:t>
            </a:r>
            <a:r>
              <a:rPr lang="en-US" sz="2400" b="1" dirty="0" smtClean="0">
                <a:effectLst/>
                <a:latin typeface="Times-Roman"/>
                <a:ea typeface="Calibri"/>
                <a:cs typeface="+mj-cs"/>
              </a:rPr>
              <a:t>: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 Identify the patient.</a:t>
            </a:r>
            <a:endParaRPr lang="en-US" sz="2400" dirty="0">
              <a:ea typeface="Calibri"/>
              <a:cs typeface="+mj-cs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+mj-cs"/>
              </a:rPr>
              <a:t>Rationale</a:t>
            </a:r>
            <a:r>
              <a:rPr lang="en-US" sz="2400" b="1" dirty="0" smtClean="0">
                <a:effectLst/>
                <a:latin typeface="Times-Roman"/>
                <a:ea typeface="Calibri"/>
                <a:cs typeface="+mj-cs"/>
              </a:rPr>
              <a:t>:</a:t>
            </a:r>
            <a:r>
              <a:rPr lang="en-US" sz="2400" dirty="0" smtClean="0">
                <a:effectLst/>
                <a:latin typeface="Times-Roman"/>
                <a:ea typeface="Calibri"/>
                <a:cs typeface="+mj-cs"/>
              </a:rPr>
              <a:t> ensures the right patient receives the intervention and helps prevent errors.</a:t>
            </a:r>
            <a:endParaRPr lang="en-US" sz="2400" dirty="0">
              <a:ea typeface="Calibri"/>
              <a:cs typeface="+mj-cs"/>
            </a:endParaRPr>
          </a:p>
          <a:p>
            <a:endParaRPr lang="ar-EG" sz="2400" dirty="0">
              <a:cs typeface="+mj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7776864" cy="4779739"/>
          </a:xfrm>
        </p:spPr>
        <p:txBody>
          <a:bodyPr>
            <a:normAutofit lnSpcReduction="10000"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4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: Close curtains around bed and close the door to the room, if possible.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This ensures the patient’s privacy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: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Explain the procedure with patient.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promotes reassurance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: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Ask the patient if he has any allergies, especially to latex.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Some condom catheters are made of latex.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7632848" cy="4347691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7: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Adjust bed to comfortable working height.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prevents back and muscle strain.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8: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Stand on the patient’s right side if you are right-handed, or on patient’s left side if you are left-handed.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Positioning on one side allows for ease of use of dominant hand for catheter application.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484784"/>
            <a:ext cx="7488832" cy="4680520"/>
          </a:xfrm>
        </p:spPr>
        <p:txBody>
          <a:bodyPr>
            <a:normAutofit/>
          </a:bodyPr>
          <a:lstStyle/>
          <a:p>
            <a:pPr marL="18288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9: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Prepare urinary drainage setup or  leg bag for attachment to condom sheath.</a:t>
            </a:r>
            <a:endParaRPr lang="en-US" sz="2400" dirty="0">
              <a:ea typeface="Calibri"/>
              <a:cs typeface="Arial"/>
            </a:endParaRPr>
          </a:p>
          <a:p>
            <a:pPr marL="18288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sz="1600" dirty="0" smtClean="0"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Provides for an organized approach to the task.</a:t>
            </a:r>
            <a:endParaRPr lang="en-US" sz="2400" dirty="0">
              <a:ea typeface="Calibri"/>
              <a:cs typeface="Arial"/>
            </a:endParaRPr>
          </a:p>
          <a:p>
            <a:pPr marL="18288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10: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Position patient on his back with thighs slightly apart. </a:t>
            </a:r>
            <a:endParaRPr lang="en-US" sz="2400" dirty="0">
              <a:ea typeface="Calibri"/>
              <a:cs typeface="Arial"/>
            </a:endParaRPr>
          </a:p>
          <a:p>
            <a:pPr marL="18288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Positioning allows access to site. </a:t>
            </a:r>
            <a:endParaRPr lang="en-US" sz="2400" dirty="0">
              <a:ea typeface="Calibri"/>
              <a:cs typeface="Arial"/>
            </a:endParaRPr>
          </a:p>
          <a:p>
            <a:pPr marL="68580" indent="0">
              <a:buNone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920880" cy="4491707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11: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Drape patient so that only the area around the penis is exposed.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Draping prevents unnecessary exposure and promotes warmth. Slide waterproof pad under patient.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  <a:tabLst>
                <a:tab pos="90170" algn="r"/>
                <a:tab pos="180340" algn="r"/>
              </a:tabLst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Step 12: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 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Put on disposable gloves. </a:t>
            </a:r>
            <a:endParaRPr lang="en-US" sz="2400" dirty="0">
              <a:ea typeface="Calibri"/>
              <a:cs typeface="Arial"/>
            </a:endParaRPr>
          </a:p>
          <a:p>
            <a:pPr marL="114300" indent="0" algn="l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-Roman"/>
                <a:ea typeface="Calibri"/>
                <a:cs typeface="Times-Roman"/>
              </a:rPr>
              <a:t>Rationale</a:t>
            </a:r>
            <a:r>
              <a:rPr lang="en-US" b="1" dirty="0" smtClean="0">
                <a:effectLst/>
                <a:latin typeface="Times-Roman"/>
                <a:ea typeface="Calibri"/>
                <a:cs typeface="Times-Roman"/>
              </a:rPr>
              <a:t>:</a:t>
            </a:r>
            <a:r>
              <a:rPr lang="en-US" dirty="0" smtClean="0">
                <a:effectLst/>
                <a:latin typeface="Times-Roman"/>
                <a:ea typeface="Calibri"/>
                <a:cs typeface="Times-Roman"/>
              </a:rPr>
              <a:t> Prevent contact with body fluids.</a:t>
            </a:r>
            <a:endParaRPr lang="en-US" sz="2400" dirty="0">
              <a:ea typeface="Calibri"/>
              <a:cs typeface="Arial"/>
            </a:endParaRPr>
          </a:p>
          <a:p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823</Words>
  <Application>Microsoft Office PowerPoint</Application>
  <PresentationFormat>On-screen Show (4:3)</PresentationFormat>
  <Paragraphs>83</Paragraphs>
  <Slides>19</Slides>
  <Notes>4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 </vt:lpstr>
      <vt:lpstr>Definition:</vt:lpstr>
      <vt:lpstr>Purpose:  </vt:lpstr>
      <vt:lpstr>Equipment:  </vt:lpstr>
      <vt:lpstr>Procedure: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an External Condom Catheter</dc:title>
  <dc:creator>Dr.Marwa</dc:creator>
  <cp:lastModifiedBy>Dr.Marwa</cp:lastModifiedBy>
  <cp:revision>9</cp:revision>
  <dcterms:created xsi:type="dcterms:W3CDTF">2020-03-26T10:51:45Z</dcterms:created>
  <dcterms:modified xsi:type="dcterms:W3CDTF">2020-03-26T13:21:10Z</dcterms:modified>
</cp:coreProperties>
</file>