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6" r:id="rId2"/>
    <p:sldId id="287" r:id="rId3"/>
    <p:sldId id="289" r:id="rId4"/>
    <p:sldId id="288" r:id="rId5"/>
    <p:sldId id="291" r:id="rId6"/>
    <p:sldId id="292" r:id="rId7"/>
    <p:sldId id="293" r:id="rId8"/>
    <p:sldId id="294" r:id="rId9"/>
    <p:sldId id="295" r:id="rId10"/>
    <p:sldId id="296" r:id="rId11"/>
    <p:sldId id="297" r:id="rId12"/>
    <p:sldId id="298" r:id="rId13"/>
    <p:sldId id="299" r:id="rId14"/>
    <p:sldId id="290" r:id="rId15"/>
    <p:sldId id="300" r:id="rId16"/>
    <p:sldId id="329" r:id="rId17"/>
    <p:sldId id="302" r:id="rId18"/>
    <p:sldId id="304" r:id="rId19"/>
    <p:sldId id="303" r:id="rId20"/>
    <p:sldId id="331" r:id="rId21"/>
    <p:sldId id="330" r:id="rId22"/>
    <p:sldId id="324" r:id="rId23"/>
    <p:sldId id="305" r:id="rId24"/>
    <p:sldId id="32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6172"/>
    <p:restoredTop sz="95545"/>
  </p:normalViewPr>
  <p:slideViewPr>
    <p:cSldViewPr snapToGrid="0" snapToObjects="1">
      <p:cViewPr varScale="1">
        <p:scale>
          <a:sx n="104" d="100"/>
          <a:sy n="104" d="100"/>
        </p:scale>
        <p:origin x="1160" y="20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FE51C-721A-F94E-A5E7-FB1CBDD854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6F8F58-4AC2-A042-9233-08F79C491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CF6A5-81EA-114F-A9A5-14ED2999341F}"/>
              </a:ext>
            </a:extLst>
          </p:cNvPr>
          <p:cNvSpPr>
            <a:spLocks noGrp="1"/>
          </p:cNvSpPr>
          <p:nvPr>
            <p:ph type="dt" sz="half" idx="10"/>
          </p:nvPr>
        </p:nvSpPr>
        <p:spPr/>
        <p:txBody>
          <a:bodyPr/>
          <a:lstStyle/>
          <a:p>
            <a:fld id="{AD1D81F0-88C2-D545-AF50-6BFA07CE4DE5}" type="datetimeFigureOut">
              <a:rPr lang="en-US" smtClean="0"/>
              <a:t>3/19/20</a:t>
            </a:fld>
            <a:endParaRPr lang="en-US"/>
          </a:p>
        </p:txBody>
      </p:sp>
      <p:sp>
        <p:nvSpPr>
          <p:cNvPr id="5" name="Footer Placeholder 4">
            <a:extLst>
              <a:ext uri="{FF2B5EF4-FFF2-40B4-BE49-F238E27FC236}">
                <a16:creationId xmlns:a16="http://schemas.microsoft.com/office/drawing/2014/main" id="{A64838EB-DE34-E142-8637-452E46BF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E0B55-A70A-5742-B892-6B32902B2224}"/>
              </a:ext>
            </a:extLst>
          </p:cNvPr>
          <p:cNvSpPr>
            <a:spLocks noGrp="1"/>
          </p:cNvSpPr>
          <p:nvPr>
            <p:ph type="sldNum" sz="quarter" idx="12"/>
          </p:nvPr>
        </p:nvSpPr>
        <p:spPr/>
        <p:txBody>
          <a:bodyPr/>
          <a:lstStyle/>
          <a:p>
            <a:fld id="{FE24EBEE-C99D-A54B-BB3F-9F6B64599E4D}" type="slidenum">
              <a:rPr lang="en-US" smtClean="0"/>
              <a:t>‹#›</a:t>
            </a:fld>
            <a:endParaRPr lang="en-US"/>
          </a:p>
        </p:txBody>
      </p:sp>
    </p:spTree>
    <p:extLst>
      <p:ext uri="{BB962C8B-B14F-4D97-AF65-F5344CB8AC3E}">
        <p14:creationId xmlns:p14="http://schemas.microsoft.com/office/powerpoint/2010/main" val="1328295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1E647-31B5-8643-8CEC-9318136D3D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84C5B-52CF-C943-ABF8-507FCF0BA5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2DC7B-DC18-AE4A-BB4F-3BF6B4E7BFFE}"/>
              </a:ext>
            </a:extLst>
          </p:cNvPr>
          <p:cNvSpPr>
            <a:spLocks noGrp="1"/>
          </p:cNvSpPr>
          <p:nvPr>
            <p:ph type="dt" sz="half" idx="10"/>
          </p:nvPr>
        </p:nvSpPr>
        <p:spPr/>
        <p:txBody>
          <a:bodyPr/>
          <a:lstStyle/>
          <a:p>
            <a:fld id="{AD1D81F0-88C2-D545-AF50-6BFA07CE4DE5}" type="datetimeFigureOut">
              <a:rPr lang="en-US" smtClean="0"/>
              <a:t>3/19/20</a:t>
            </a:fld>
            <a:endParaRPr lang="en-US"/>
          </a:p>
        </p:txBody>
      </p:sp>
      <p:sp>
        <p:nvSpPr>
          <p:cNvPr id="5" name="Footer Placeholder 4">
            <a:extLst>
              <a:ext uri="{FF2B5EF4-FFF2-40B4-BE49-F238E27FC236}">
                <a16:creationId xmlns:a16="http://schemas.microsoft.com/office/drawing/2014/main" id="{CDB85314-77DC-044E-B345-2E8CB45E5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A5FCE-673C-F342-9D47-D8D1BB362DF6}"/>
              </a:ext>
            </a:extLst>
          </p:cNvPr>
          <p:cNvSpPr>
            <a:spLocks noGrp="1"/>
          </p:cNvSpPr>
          <p:nvPr>
            <p:ph type="sldNum" sz="quarter" idx="12"/>
          </p:nvPr>
        </p:nvSpPr>
        <p:spPr/>
        <p:txBody>
          <a:bodyPr/>
          <a:lstStyle/>
          <a:p>
            <a:fld id="{FE24EBEE-C99D-A54B-BB3F-9F6B64599E4D}" type="slidenum">
              <a:rPr lang="en-US" smtClean="0"/>
              <a:t>‹#›</a:t>
            </a:fld>
            <a:endParaRPr lang="en-US"/>
          </a:p>
        </p:txBody>
      </p:sp>
    </p:spTree>
    <p:extLst>
      <p:ext uri="{BB962C8B-B14F-4D97-AF65-F5344CB8AC3E}">
        <p14:creationId xmlns:p14="http://schemas.microsoft.com/office/powerpoint/2010/main" val="25782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616FA3-5EFE-1548-9C45-776EF8716C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B40531-5353-AC44-AF21-556C97F9DC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D5636-08B9-A64B-ACA1-460D56AF6340}"/>
              </a:ext>
            </a:extLst>
          </p:cNvPr>
          <p:cNvSpPr>
            <a:spLocks noGrp="1"/>
          </p:cNvSpPr>
          <p:nvPr>
            <p:ph type="dt" sz="half" idx="10"/>
          </p:nvPr>
        </p:nvSpPr>
        <p:spPr/>
        <p:txBody>
          <a:bodyPr/>
          <a:lstStyle/>
          <a:p>
            <a:fld id="{AD1D81F0-88C2-D545-AF50-6BFA07CE4DE5}" type="datetimeFigureOut">
              <a:rPr lang="en-US" smtClean="0"/>
              <a:t>3/19/20</a:t>
            </a:fld>
            <a:endParaRPr lang="en-US"/>
          </a:p>
        </p:txBody>
      </p:sp>
      <p:sp>
        <p:nvSpPr>
          <p:cNvPr id="5" name="Footer Placeholder 4">
            <a:extLst>
              <a:ext uri="{FF2B5EF4-FFF2-40B4-BE49-F238E27FC236}">
                <a16:creationId xmlns:a16="http://schemas.microsoft.com/office/drawing/2014/main" id="{24DBE647-85E4-FE43-A7EF-83C28D028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019BE-48C2-D84B-88C1-168D5669D116}"/>
              </a:ext>
            </a:extLst>
          </p:cNvPr>
          <p:cNvSpPr>
            <a:spLocks noGrp="1"/>
          </p:cNvSpPr>
          <p:nvPr>
            <p:ph type="sldNum" sz="quarter" idx="12"/>
          </p:nvPr>
        </p:nvSpPr>
        <p:spPr/>
        <p:txBody>
          <a:bodyPr/>
          <a:lstStyle/>
          <a:p>
            <a:fld id="{FE24EBEE-C99D-A54B-BB3F-9F6B64599E4D}" type="slidenum">
              <a:rPr lang="en-US" smtClean="0"/>
              <a:t>‹#›</a:t>
            </a:fld>
            <a:endParaRPr lang="en-US"/>
          </a:p>
        </p:txBody>
      </p:sp>
    </p:spTree>
    <p:extLst>
      <p:ext uri="{BB962C8B-B14F-4D97-AF65-F5344CB8AC3E}">
        <p14:creationId xmlns:p14="http://schemas.microsoft.com/office/powerpoint/2010/main" val="14883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7BB6-D7B4-ED45-82B4-4D547929C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90538-523F-4A44-862B-EC33C9AEB4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546FD-D2E3-5248-9AE1-CDCF3FC57EC5}"/>
              </a:ext>
            </a:extLst>
          </p:cNvPr>
          <p:cNvSpPr>
            <a:spLocks noGrp="1"/>
          </p:cNvSpPr>
          <p:nvPr>
            <p:ph type="dt" sz="half" idx="10"/>
          </p:nvPr>
        </p:nvSpPr>
        <p:spPr/>
        <p:txBody>
          <a:bodyPr/>
          <a:lstStyle/>
          <a:p>
            <a:fld id="{AD1D81F0-88C2-D545-AF50-6BFA07CE4DE5}" type="datetimeFigureOut">
              <a:rPr lang="en-US" smtClean="0"/>
              <a:t>3/19/20</a:t>
            </a:fld>
            <a:endParaRPr lang="en-US"/>
          </a:p>
        </p:txBody>
      </p:sp>
      <p:sp>
        <p:nvSpPr>
          <p:cNvPr id="5" name="Footer Placeholder 4">
            <a:extLst>
              <a:ext uri="{FF2B5EF4-FFF2-40B4-BE49-F238E27FC236}">
                <a16:creationId xmlns:a16="http://schemas.microsoft.com/office/drawing/2014/main" id="{F4385651-54B7-5742-AE61-62C14664D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1BBA3-4A71-5341-A058-0DC7F6CF2912}"/>
              </a:ext>
            </a:extLst>
          </p:cNvPr>
          <p:cNvSpPr>
            <a:spLocks noGrp="1"/>
          </p:cNvSpPr>
          <p:nvPr>
            <p:ph type="sldNum" sz="quarter" idx="12"/>
          </p:nvPr>
        </p:nvSpPr>
        <p:spPr/>
        <p:txBody>
          <a:bodyPr/>
          <a:lstStyle/>
          <a:p>
            <a:fld id="{FE24EBEE-C99D-A54B-BB3F-9F6B64599E4D}" type="slidenum">
              <a:rPr lang="en-US" smtClean="0"/>
              <a:t>‹#›</a:t>
            </a:fld>
            <a:endParaRPr lang="en-US"/>
          </a:p>
        </p:txBody>
      </p:sp>
    </p:spTree>
    <p:extLst>
      <p:ext uri="{BB962C8B-B14F-4D97-AF65-F5344CB8AC3E}">
        <p14:creationId xmlns:p14="http://schemas.microsoft.com/office/powerpoint/2010/main" val="1484457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CCF1-27C5-F14E-A146-1B84DCF853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CF97EA-8457-5F4B-8984-1840523A9B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66DF21-AF64-D64C-B86B-050D7E5CC0DE}"/>
              </a:ext>
            </a:extLst>
          </p:cNvPr>
          <p:cNvSpPr>
            <a:spLocks noGrp="1"/>
          </p:cNvSpPr>
          <p:nvPr>
            <p:ph type="dt" sz="half" idx="10"/>
          </p:nvPr>
        </p:nvSpPr>
        <p:spPr/>
        <p:txBody>
          <a:bodyPr/>
          <a:lstStyle/>
          <a:p>
            <a:fld id="{AD1D81F0-88C2-D545-AF50-6BFA07CE4DE5}" type="datetimeFigureOut">
              <a:rPr lang="en-US" smtClean="0"/>
              <a:t>3/19/20</a:t>
            </a:fld>
            <a:endParaRPr lang="en-US"/>
          </a:p>
        </p:txBody>
      </p:sp>
      <p:sp>
        <p:nvSpPr>
          <p:cNvPr id="5" name="Footer Placeholder 4">
            <a:extLst>
              <a:ext uri="{FF2B5EF4-FFF2-40B4-BE49-F238E27FC236}">
                <a16:creationId xmlns:a16="http://schemas.microsoft.com/office/drawing/2014/main" id="{D2D1A4A5-046D-0145-B17F-6947C5A28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56C87-5FAC-C949-B8FF-49F7465DFC0C}"/>
              </a:ext>
            </a:extLst>
          </p:cNvPr>
          <p:cNvSpPr>
            <a:spLocks noGrp="1"/>
          </p:cNvSpPr>
          <p:nvPr>
            <p:ph type="sldNum" sz="quarter" idx="12"/>
          </p:nvPr>
        </p:nvSpPr>
        <p:spPr/>
        <p:txBody>
          <a:bodyPr/>
          <a:lstStyle/>
          <a:p>
            <a:fld id="{FE24EBEE-C99D-A54B-BB3F-9F6B64599E4D}" type="slidenum">
              <a:rPr lang="en-US" smtClean="0"/>
              <a:t>‹#›</a:t>
            </a:fld>
            <a:endParaRPr lang="en-US"/>
          </a:p>
        </p:txBody>
      </p:sp>
    </p:spTree>
    <p:extLst>
      <p:ext uri="{BB962C8B-B14F-4D97-AF65-F5344CB8AC3E}">
        <p14:creationId xmlns:p14="http://schemas.microsoft.com/office/powerpoint/2010/main" val="2981756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172A-F314-D74F-9E63-CABCD2F3AC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57946-60EC-A249-B431-B7918C31A3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E2B5C5-F4B0-4349-B98D-9341567A36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59B661-F72D-FA4C-A366-66BB3BEC5A1C}"/>
              </a:ext>
            </a:extLst>
          </p:cNvPr>
          <p:cNvSpPr>
            <a:spLocks noGrp="1"/>
          </p:cNvSpPr>
          <p:nvPr>
            <p:ph type="dt" sz="half" idx="10"/>
          </p:nvPr>
        </p:nvSpPr>
        <p:spPr/>
        <p:txBody>
          <a:bodyPr/>
          <a:lstStyle/>
          <a:p>
            <a:fld id="{AD1D81F0-88C2-D545-AF50-6BFA07CE4DE5}" type="datetimeFigureOut">
              <a:rPr lang="en-US" smtClean="0"/>
              <a:t>3/19/20</a:t>
            </a:fld>
            <a:endParaRPr lang="en-US"/>
          </a:p>
        </p:txBody>
      </p:sp>
      <p:sp>
        <p:nvSpPr>
          <p:cNvPr id="6" name="Footer Placeholder 5">
            <a:extLst>
              <a:ext uri="{FF2B5EF4-FFF2-40B4-BE49-F238E27FC236}">
                <a16:creationId xmlns:a16="http://schemas.microsoft.com/office/drawing/2014/main" id="{9778C77B-0AFA-C846-91E4-958F65E6A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5AA3BF-FB84-2A49-B435-914A0DD5DCCE}"/>
              </a:ext>
            </a:extLst>
          </p:cNvPr>
          <p:cNvSpPr>
            <a:spLocks noGrp="1"/>
          </p:cNvSpPr>
          <p:nvPr>
            <p:ph type="sldNum" sz="quarter" idx="12"/>
          </p:nvPr>
        </p:nvSpPr>
        <p:spPr/>
        <p:txBody>
          <a:bodyPr/>
          <a:lstStyle/>
          <a:p>
            <a:fld id="{FE24EBEE-C99D-A54B-BB3F-9F6B64599E4D}" type="slidenum">
              <a:rPr lang="en-US" smtClean="0"/>
              <a:t>‹#›</a:t>
            </a:fld>
            <a:endParaRPr lang="en-US"/>
          </a:p>
        </p:txBody>
      </p:sp>
    </p:spTree>
    <p:extLst>
      <p:ext uri="{BB962C8B-B14F-4D97-AF65-F5344CB8AC3E}">
        <p14:creationId xmlns:p14="http://schemas.microsoft.com/office/powerpoint/2010/main" val="1990672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F905-8898-5A48-AE3D-89B5F7C111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2D583E-6F33-F04C-9187-77908E069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DA6FF35-EDCF-1747-A825-534C0E2BD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5A8C38-51EC-9E4D-BA86-3757CC1D5A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FEE437-EDFF-CC44-989C-65C8A6CFE52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DBFF26-05FE-3D47-83B6-7B07410A1323}"/>
              </a:ext>
            </a:extLst>
          </p:cNvPr>
          <p:cNvSpPr>
            <a:spLocks noGrp="1"/>
          </p:cNvSpPr>
          <p:nvPr>
            <p:ph type="dt" sz="half" idx="10"/>
          </p:nvPr>
        </p:nvSpPr>
        <p:spPr/>
        <p:txBody>
          <a:bodyPr/>
          <a:lstStyle/>
          <a:p>
            <a:fld id="{AD1D81F0-88C2-D545-AF50-6BFA07CE4DE5}" type="datetimeFigureOut">
              <a:rPr lang="en-US" smtClean="0"/>
              <a:t>3/19/20</a:t>
            </a:fld>
            <a:endParaRPr lang="en-US"/>
          </a:p>
        </p:txBody>
      </p:sp>
      <p:sp>
        <p:nvSpPr>
          <p:cNvPr id="8" name="Footer Placeholder 7">
            <a:extLst>
              <a:ext uri="{FF2B5EF4-FFF2-40B4-BE49-F238E27FC236}">
                <a16:creationId xmlns:a16="http://schemas.microsoft.com/office/drawing/2014/main" id="{38B57272-741A-0E45-8D15-F58331ED31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75572C-D2EC-004C-82EA-ABA04CC55A55}"/>
              </a:ext>
            </a:extLst>
          </p:cNvPr>
          <p:cNvSpPr>
            <a:spLocks noGrp="1"/>
          </p:cNvSpPr>
          <p:nvPr>
            <p:ph type="sldNum" sz="quarter" idx="12"/>
          </p:nvPr>
        </p:nvSpPr>
        <p:spPr/>
        <p:txBody>
          <a:bodyPr/>
          <a:lstStyle/>
          <a:p>
            <a:fld id="{FE24EBEE-C99D-A54B-BB3F-9F6B64599E4D}" type="slidenum">
              <a:rPr lang="en-US" smtClean="0"/>
              <a:t>‹#›</a:t>
            </a:fld>
            <a:endParaRPr lang="en-US"/>
          </a:p>
        </p:txBody>
      </p:sp>
    </p:spTree>
    <p:extLst>
      <p:ext uri="{BB962C8B-B14F-4D97-AF65-F5344CB8AC3E}">
        <p14:creationId xmlns:p14="http://schemas.microsoft.com/office/powerpoint/2010/main" val="97293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A096-E832-8B47-BFE7-2F4502BCF5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AA1C7-F007-E542-A343-D9D3550C1C03}"/>
              </a:ext>
            </a:extLst>
          </p:cNvPr>
          <p:cNvSpPr>
            <a:spLocks noGrp="1"/>
          </p:cNvSpPr>
          <p:nvPr>
            <p:ph type="dt" sz="half" idx="10"/>
          </p:nvPr>
        </p:nvSpPr>
        <p:spPr/>
        <p:txBody>
          <a:bodyPr/>
          <a:lstStyle/>
          <a:p>
            <a:fld id="{AD1D81F0-88C2-D545-AF50-6BFA07CE4DE5}" type="datetimeFigureOut">
              <a:rPr lang="en-US" smtClean="0"/>
              <a:t>3/19/20</a:t>
            </a:fld>
            <a:endParaRPr lang="en-US"/>
          </a:p>
        </p:txBody>
      </p:sp>
      <p:sp>
        <p:nvSpPr>
          <p:cNvPr id="4" name="Footer Placeholder 3">
            <a:extLst>
              <a:ext uri="{FF2B5EF4-FFF2-40B4-BE49-F238E27FC236}">
                <a16:creationId xmlns:a16="http://schemas.microsoft.com/office/drawing/2014/main" id="{7A5663F2-9409-9241-9460-70159C78C9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0D2FD6-5102-A046-944B-D2B25FE1D80B}"/>
              </a:ext>
            </a:extLst>
          </p:cNvPr>
          <p:cNvSpPr>
            <a:spLocks noGrp="1"/>
          </p:cNvSpPr>
          <p:nvPr>
            <p:ph type="sldNum" sz="quarter" idx="12"/>
          </p:nvPr>
        </p:nvSpPr>
        <p:spPr/>
        <p:txBody>
          <a:bodyPr/>
          <a:lstStyle/>
          <a:p>
            <a:fld id="{FE24EBEE-C99D-A54B-BB3F-9F6B64599E4D}" type="slidenum">
              <a:rPr lang="en-US" smtClean="0"/>
              <a:t>‹#›</a:t>
            </a:fld>
            <a:endParaRPr lang="en-US"/>
          </a:p>
        </p:txBody>
      </p:sp>
    </p:spTree>
    <p:extLst>
      <p:ext uri="{BB962C8B-B14F-4D97-AF65-F5344CB8AC3E}">
        <p14:creationId xmlns:p14="http://schemas.microsoft.com/office/powerpoint/2010/main" val="3067647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4510D2-50BC-224C-BB1E-C36B71A61456}"/>
              </a:ext>
            </a:extLst>
          </p:cNvPr>
          <p:cNvSpPr>
            <a:spLocks noGrp="1"/>
          </p:cNvSpPr>
          <p:nvPr>
            <p:ph type="dt" sz="half" idx="10"/>
          </p:nvPr>
        </p:nvSpPr>
        <p:spPr/>
        <p:txBody>
          <a:bodyPr/>
          <a:lstStyle/>
          <a:p>
            <a:fld id="{AD1D81F0-88C2-D545-AF50-6BFA07CE4DE5}" type="datetimeFigureOut">
              <a:rPr lang="en-US" smtClean="0"/>
              <a:t>3/19/20</a:t>
            </a:fld>
            <a:endParaRPr lang="en-US"/>
          </a:p>
        </p:txBody>
      </p:sp>
      <p:sp>
        <p:nvSpPr>
          <p:cNvPr id="3" name="Footer Placeholder 2">
            <a:extLst>
              <a:ext uri="{FF2B5EF4-FFF2-40B4-BE49-F238E27FC236}">
                <a16:creationId xmlns:a16="http://schemas.microsoft.com/office/drawing/2014/main" id="{88832F41-2D18-6647-A642-83794A65C9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48D2E9-A9AE-0E4D-90A5-5239C37EDC6C}"/>
              </a:ext>
            </a:extLst>
          </p:cNvPr>
          <p:cNvSpPr>
            <a:spLocks noGrp="1"/>
          </p:cNvSpPr>
          <p:nvPr>
            <p:ph type="sldNum" sz="quarter" idx="12"/>
          </p:nvPr>
        </p:nvSpPr>
        <p:spPr/>
        <p:txBody>
          <a:bodyPr/>
          <a:lstStyle/>
          <a:p>
            <a:fld id="{FE24EBEE-C99D-A54B-BB3F-9F6B64599E4D}" type="slidenum">
              <a:rPr lang="en-US" smtClean="0"/>
              <a:t>‹#›</a:t>
            </a:fld>
            <a:endParaRPr lang="en-US"/>
          </a:p>
        </p:txBody>
      </p:sp>
    </p:spTree>
    <p:extLst>
      <p:ext uri="{BB962C8B-B14F-4D97-AF65-F5344CB8AC3E}">
        <p14:creationId xmlns:p14="http://schemas.microsoft.com/office/powerpoint/2010/main" val="64893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F965-DAD5-3D4B-8191-FA5F31C77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913F3E-39E8-7E4B-A889-4DCCF2C07A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E0A9B-5B74-7442-AB6A-35AE2C3729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1B3DD4-2690-E24D-9072-D780ABEF0B62}"/>
              </a:ext>
            </a:extLst>
          </p:cNvPr>
          <p:cNvSpPr>
            <a:spLocks noGrp="1"/>
          </p:cNvSpPr>
          <p:nvPr>
            <p:ph type="dt" sz="half" idx="10"/>
          </p:nvPr>
        </p:nvSpPr>
        <p:spPr/>
        <p:txBody>
          <a:bodyPr/>
          <a:lstStyle/>
          <a:p>
            <a:fld id="{AD1D81F0-88C2-D545-AF50-6BFA07CE4DE5}" type="datetimeFigureOut">
              <a:rPr lang="en-US" smtClean="0"/>
              <a:t>3/19/20</a:t>
            </a:fld>
            <a:endParaRPr lang="en-US"/>
          </a:p>
        </p:txBody>
      </p:sp>
      <p:sp>
        <p:nvSpPr>
          <p:cNvPr id="6" name="Footer Placeholder 5">
            <a:extLst>
              <a:ext uri="{FF2B5EF4-FFF2-40B4-BE49-F238E27FC236}">
                <a16:creationId xmlns:a16="http://schemas.microsoft.com/office/drawing/2014/main" id="{DB67CFF0-34CC-A248-9B05-861B6CD83E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61578-BD6E-1344-8B84-F40AA15B6CDD}"/>
              </a:ext>
            </a:extLst>
          </p:cNvPr>
          <p:cNvSpPr>
            <a:spLocks noGrp="1"/>
          </p:cNvSpPr>
          <p:nvPr>
            <p:ph type="sldNum" sz="quarter" idx="12"/>
          </p:nvPr>
        </p:nvSpPr>
        <p:spPr/>
        <p:txBody>
          <a:bodyPr/>
          <a:lstStyle/>
          <a:p>
            <a:fld id="{FE24EBEE-C99D-A54B-BB3F-9F6B64599E4D}" type="slidenum">
              <a:rPr lang="en-US" smtClean="0"/>
              <a:t>‹#›</a:t>
            </a:fld>
            <a:endParaRPr lang="en-US"/>
          </a:p>
        </p:txBody>
      </p:sp>
    </p:spTree>
    <p:extLst>
      <p:ext uri="{BB962C8B-B14F-4D97-AF65-F5344CB8AC3E}">
        <p14:creationId xmlns:p14="http://schemas.microsoft.com/office/powerpoint/2010/main" val="2703279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BACD-BC1F-2D46-9F38-FE9C67235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92F59E-C86A-DC4A-874B-25E03A0AC8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F41BF-2D1F-4E47-80D3-947F90325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0FDC0B-06AA-4449-9FEB-7228C78C87FB}"/>
              </a:ext>
            </a:extLst>
          </p:cNvPr>
          <p:cNvSpPr>
            <a:spLocks noGrp="1"/>
          </p:cNvSpPr>
          <p:nvPr>
            <p:ph type="dt" sz="half" idx="10"/>
          </p:nvPr>
        </p:nvSpPr>
        <p:spPr/>
        <p:txBody>
          <a:bodyPr/>
          <a:lstStyle/>
          <a:p>
            <a:fld id="{AD1D81F0-88C2-D545-AF50-6BFA07CE4DE5}" type="datetimeFigureOut">
              <a:rPr lang="en-US" smtClean="0"/>
              <a:t>3/19/20</a:t>
            </a:fld>
            <a:endParaRPr lang="en-US"/>
          </a:p>
        </p:txBody>
      </p:sp>
      <p:sp>
        <p:nvSpPr>
          <p:cNvPr id="6" name="Footer Placeholder 5">
            <a:extLst>
              <a:ext uri="{FF2B5EF4-FFF2-40B4-BE49-F238E27FC236}">
                <a16:creationId xmlns:a16="http://schemas.microsoft.com/office/drawing/2014/main" id="{0B0C8CF8-0E4D-7D4E-A57F-8804BDF45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CCCB3-5DD5-EB4E-9628-57D4A2983044}"/>
              </a:ext>
            </a:extLst>
          </p:cNvPr>
          <p:cNvSpPr>
            <a:spLocks noGrp="1"/>
          </p:cNvSpPr>
          <p:nvPr>
            <p:ph type="sldNum" sz="quarter" idx="12"/>
          </p:nvPr>
        </p:nvSpPr>
        <p:spPr/>
        <p:txBody>
          <a:bodyPr/>
          <a:lstStyle/>
          <a:p>
            <a:fld id="{FE24EBEE-C99D-A54B-BB3F-9F6B64599E4D}" type="slidenum">
              <a:rPr lang="en-US" smtClean="0"/>
              <a:t>‹#›</a:t>
            </a:fld>
            <a:endParaRPr lang="en-US"/>
          </a:p>
        </p:txBody>
      </p:sp>
    </p:spTree>
    <p:extLst>
      <p:ext uri="{BB962C8B-B14F-4D97-AF65-F5344CB8AC3E}">
        <p14:creationId xmlns:p14="http://schemas.microsoft.com/office/powerpoint/2010/main" val="3993775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FE54D3-12F9-6A43-BFFE-BCC90C85E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A6C241-5B86-B845-B32C-DEB681492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FDBC9-F588-F64E-AF78-C268290781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D81F0-88C2-D545-AF50-6BFA07CE4DE5}" type="datetimeFigureOut">
              <a:rPr lang="en-US" smtClean="0"/>
              <a:t>3/19/20</a:t>
            </a:fld>
            <a:endParaRPr lang="en-US"/>
          </a:p>
        </p:txBody>
      </p:sp>
      <p:sp>
        <p:nvSpPr>
          <p:cNvPr id="5" name="Footer Placeholder 4">
            <a:extLst>
              <a:ext uri="{FF2B5EF4-FFF2-40B4-BE49-F238E27FC236}">
                <a16:creationId xmlns:a16="http://schemas.microsoft.com/office/drawing/2014/main" id="{15409439-DE40-C549-A8C2-05042809F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0C5896-F0A5-7D45-ACC9-97DE344682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4EBEE-C99D-A54B-BB3F-9F6B64599E4D}" type="slidenum">
              <a:rPr lang="en-US" smtClean="0"/>
              <a:t>‹#›</a:t>
            </a:fld>
            <a:endParaRPr lang="en-US"/>
          </a:p>
        </p:txBody>
      </p:sp>
    </p:spTree>
    <p:extLst>
      <p:ext uri="{BB962C8B-B14F-4D97-AF65-F5344CB8AC3E}">
        <p14:creationId xmlns:p14="http://schemas.microsoft.com/office/powerpoint/2010/main" val="4279435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1108-B3B2-9E40-A462-1A1067BC0155}"/>
              </a:ext>
            </a:extLst>
          </p:cNvPr>
          <p:cNvSpPr>
            <a:spLocks noGrp="1"/>
          </p:cNvSpPr>
          <p:nvPr>
            <p:ph type="title"/>
          </p:nvPr>
        </p:nvSpPr>
        <p:spPr/>
        <p:txBody>
          <a:bodyPr>
            <a:normAutofit fontScale="90000"/>
          </a:bodyPr>
          <a:lstStyle/>
          <a:p>
            <a:r>
              <a:rPr lang="en-US" sz="5300" b="1" dirty="0">
                <a:solidFill>
                  <a:srgbClr val="7030A0"/>
                </a:solidFill>
                <a:latin typeface="Times New Roman" panose="02020603050405020304" pitchFamily="18" charset="0"/>
                <a:cs typeface="Times New Roman" panose="02020603050405020304" pitchFamily="18" charset="0"/>
              </a:rPr>
              <a:t>Etiology</a:t>
            </a:r>
            <a:r>
              <a:rPr lang="en-US" b="1" dirty="0"/>
              <a:t> </a:t>
            </a:r>
            <a:br>
              <a:rPr lang="en-US" dirty="0"/>
            </a:br>
            <a:endParaRPr lang="en-US" dirty="0"/>
          </a:p>
        </p:txBody>
      </p:sp>
      <p:sp>
        <p:nvSpPr>
          <p:cNvPr id="3" name="Content Placeholder 2">
            <a:extLst>
              <a:ext uri="{FF2B5EF4-FFF2-40B4-BE49-F238E27FC236}">
                <a16:creationId xmlns:a16="http://schemas.microsoft.com/office/drawing/2014/main" id="{B467939F-9544-974F-BF05-5C6DE26BA147}"/>
              </a:ext>
            </a:extLst>
          </p:cNvPr>
          <p:cNvSpPr>
            <a:spLocks noGrp="1"/>
          </p:cNvSpPr>
          <p:nvPr>
            <p:ph idx="1"/>
          </p:nvPr>
        </p:nvSpPr>
        <p:spPr/>
        <p:txBody>
          <a:bodyPr/>
          <a:lstStyle/>
          <a:p>
            <a:pPr marL="0" indent="0" algn="just">
              <a:buNone/>
            </a:pPr>
            <a:r>
              <a:rPr lang="en-US" sz="4400" dirty="0">
                <a:latin typeface="Times New Roman" panose="02020603050405020304" pitchFamily="18" charset="0"/>
                <a:cs typeface="Times New Roman" panose="02020603050405020304" pitchFamily="18" charset="0"/>
              </a:rPr>
              <a:t>Both initial and recurrent attacks are non-suppurative complications of group A-Beta hemolytic streptococci upper respiratory tract infection. Skin infection usually lead to acute glomerulonephritis.</a:t>
            </a:r>
          </a:p>
          <a:p>
            <a:endParaRPr lang="en-US" dirty="0"/>
          </a:p>
        </p:txBody>
      </p:sp>
      <p:pic>
        <p:nvPicPr>
          <p:cNvPr id="4" name="Audio 3">
            <a:hlinkClick r:id="" action="ppaction://media"/>
            <a:extLst>
              <a:ext uri="{FF2B5EF4-FFF2-40B4-BE49-F238E27FC236}">
                <a16:creationId xmlns:a16="http://schemas.microsoft.com/office/drawing/2014/main" id="{FB8002E7-113A-E54B-BD40-364D1872C4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74541328"/>
      </p:ext>
    </p:extLst>
  </p:cSld>
  <p:clrMapOvr>
    <a:masterClrMapping/>
  </p:clrMapOvr>
  <mc:AlternateContent xmlns:mc="http://schemas.openxmlformats.org/markup-compatibility/2006" xmlns:p14="http://schemas.microsoft.com/office/powerpoint/2010/main">
    <mc:Choice Requires="p14">
      <p:transition spd="slow" p14:dur="2000" advTm="42059"/>
    </mc:Choice>
    <mc:Fallback xmlns="">
      <p:transition spd="slow" advTm="42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7E6A-4DFF-394D-830E-4395D39CF5E8}"/>
              </a:ext>
            </a:extLst>
          </p:cNvPr>
          <p:cNvSpPr>
            <a:spLocks noGrp="1"/>
          </p:cNvSpPr>
          <p:nvPr>
            <p:ph type="title"/>
          </p:nvPr>
        </p:nvSpPr>
        <p:spPr/>
        <p:txBody>
          <a:bodyPr/>
          <a:lstStyle/>
          <a:p>
            <a:r>
              <a:rPr lang="en-US" b="1" dirty="0">
                <a:solidFill>
                  <a:srgbClr val="7030A0"/>
                </a:solidFill>
                <a:latin typeface="Times New Roman" panose="02020603050405020304" pitchFamily="18" charset="0"/>
                <a:cs typeface="Times New Roman" panose="02020603050405020304" pitchFamily="18" charset="0"/>
              </a:rPr>
              <a:t>Polyarthritis</a:t>
            </a:r>
            <a:endParaRPr lang="en-US" dirty="0"/>
          </a:p>
        </p:txBody>
      </p:sp>
      <p:sp>
        <p:nvSpPr>
          <p:cNvPr id="3" name="Content Placeholder 2">
            <a:extLst>
              <a:ext uri="{FF2B5EF4-FFF2-40B4-BE49-F238E27FC236}">
                <a16:creationId xmlns:a16="http://schemas.microsoft.com/office/drawing/2014/main" id="{DA120F4C-0492-DB4F-A6BE-E9E96FAAC26C}"/>
              </a:ext>
            </a:extLst>
          </p:cNvPr>
          <p:cNvSpPr>
            <a:spLocks noGrp="1"/>
          </p:cNvSpPr>
          <p:nvPr>
            <p:ph idx="1"/>
          </p:nvPr>
        </p:nvSpPr>
        <p:spPr>
          <a:xfrm>
            <a:off x="338667" y="1690688"/>
            <a:ext cx="11497733" cy="4828645"/>
          </a:xfrm>
        </p:spPr>
        <p:txBody>
          <a:bodyPr>
            <a:normAutofit fontScale="92500"/>
          </a:bodyPr>
          <a:lstStyle/>
          <a:p>
            <a:pPr marL="0" lvl="0" indent="0">
              <a:buNone/>
            </a:pPr>
            <a:r>
              <a:rPr lang="en-US" sz="3200" dirty="0">
                <a:latin typeface="Times New Roman" panose="02020603050405020304" pitchFamily="18" charset="0"/>
                <a:cs typeface="Times New Roman" panose="02020603050405020304" pitchFamily="18" charset="0"/>
              </a:rPr>
              <a:t>Arthritis is the early manifestation of acute rheumatic fever.</a:t>
            </a:r>
          </a:p>
          <a:p>
            <a:pPr lvl="0"/>
            <a:r>
              <a:rPr lang="en-US" sz="3200" dirty="0">
                <a:latin typeface="Times New Roman" panose="02020603050405020304" pitchFamily="18" charset="0"/>
                <a:cs typeface="Times New Roman" panose="02020603050405020304" pitchFamily="18" charset="0"/>
              </a:rPr>
              <a:t>Arthritis is </a:t>
            </a:r>
            <a:r>
              <a:rPr lang="en-US" sz="3200" dirty="0">
                <a:solidFill>
                  <a:srgbClr val="C00000"/>
                </a:solidFill>
                <a:latin typeface="Times New Roman" panose="02020603050405020304" pitchFamily="18" charset="0"/>
                <a:cs typeface="Times New Roman" panose="02020603050405020304" pitchFamily="18" charset="0"/>
              </a:rPr>
              <a:t>migratory</a:t>
            </a:r>
            <a:r>
              <a:rPr lang="en-US" sz="3200" dirty="0">
                <a:latin typeface="Times New Roman" panose="02020603050405020304" pitchFamily="18" charset="0"/>
                <a:cs typeface="Times New Roman" panose="02020603050405020304" pitchFamily="18" charset="0"/>
              </a:rPr>
              <a:t>. </a:t>
            </a:r>
          </a:p>
          <a:p>
            <a:pPr lvl="0"/>
            <a:r>
              <a:rPr lang="en-US" sz="3200" dirty="0">
                <a:latin typeface="Times New Roman" panose="02020603050405020304" pitchFamily="18" charset="0"/>
                <a:cs typeface="Times New Roman" panose="02020603050405020304" pitchFamily="18" charset="0"/>
              </a:rPr>
              <a:t>It is usually involves </a:t>
            </a:r>
            <a:r>
              <a:rPr lang="en-US" sz="3200" dirty="0">
                <a:solidFill>
                  <a:srgbClr val="C00000"/>
                </a:solidFill>
                <a:latin typeface="Times New Roman" panose="02020603050405020304" pitchFamily="18" charset="0"/>
                <a:cs typeface="Times New Roman" panose="02020603050405020304" pitchFamily="18" charset="0"/>
              </a:rPr>
              <a:t>large joints </a:t>
            </a:r>
            <a:r>
              <a:rPr lang="en-US" sz="3200" dirty="0">
                <a:latin typeface="Times New Roman" panose="02020603050405020304" pitchFamily="18" charset="0"/>
                <a:cs typeface="Times New Roman" panose="02020603050405020304" pitchFamily="18" charset="0"/>
              </a:rPr>
              <a:t>as knee, hips, shoulders, wrists, ankles and elbows.</a:t>
            </a:r>
          </a:p>
          <a:p>
            <a:pPr lvl="0"/>
            <a:r>
              <a:rPr lang="en-US" sz="3200" dirty="0">
                <a:latin typeface="Times New Roman" panose="02020603050405020304" pitchFamily="18" charset="0"/>
                <a:cs typeface="Times New Roman" panose="02020603050405020304" pitchFamily="18" charset="0"/>
              </a:rPr>
              <a:t>The affected joint is </a:t>
            </a:r>
            <a:r>
              <a:rPr lang="en-US" sz="3200" dirty="0">
                <a:solidFill>
                  <a:srgbClr val="C00000"/>
                </a:solidFill>
                <a:latin typeface="Times New Roman" panose="02020603050405020304" pitchFamily="18" charset="0"/>
                <a:cs typeface="Times New Roman" panose="02020603050405020304" pitchFamily="18" charset="0"/>
              </a:rPr>
              <a:t>tender</a:t>
            </a:r>
            <a:r>
              <a:rPr lang="en-US" sz="3200" dirty="0">
                <a:latin typeface="Times New Roman" panose="02020603050405020304" pitchFamily="18" charset="0"/>
                <a:cs typeface="Times New Roman" panose="02020603050405020304" pitchFamily="18" charset="0"/>
              </a:rPr>
              <a:t>, </a:t>
            </a:r>
            <a:r>
              <a:rPr lang="en-US" sz="3200" dirty="0">
                <a:solidFill>
                  <a:srgbClr val="C00000"/>
                </a:solidFill>
                <a:latin typeface="Times New Roman" panose="02020603050405020304" pitchFamily="18" charset="0"/>
                <a:cs typeface="Times New Roman" panose="02020603050405020304" pitchFamily="18" charset="0"/>
              </a:rPr>
              <a:t>red</a:t>
            </a:r>
            <a:r>
              <a:rPr lang="en-US" sz="3200" dirty="0">
                <a:latin typeface="Times New Roman" panose="02020603050405020304" pitchFamily="18" charset="0"/>
                <a:cs typeface="Times New Roman" panose="02020603050405020304" pitchFamily="18" charset="0"/>
              </a:rPr>
              <a:t>, </a:t>
            </a:r>
            <a:r>
              <a:rPr lang="en-US" sz="3200" dirty="0">
                <a:solidFill>
                  <a:srgbClr val="C00000"/>
                </a:solidFill>
                <a:latin typeface="Times New Roman" panose="02020603050405020304" pitchFamily="18" charset="0"/>
                <a:cs typeface="Times New Roman" panose="02020603050405020304" pitchFamily="18" charset="0"/>
              </a:rPr>
              <a:t>hot</a:t>
            </a:r>
            <a:r>
              <a:rPr lang="en-US" sz="3200" dirty="0">
                <a:latin typeface="Times New Roman" panose="02020603050405020304" pitchFamily="18" charset="0"/>
                <a:cs typeface="Times New Roman" panose="02020603050405020304" pitchFamily="18" charset="0"/>
              </a:rPr>
              <a:t> and </a:t>
            </a:r>
            <a:r>
              <a:rPr lang="en-US" sz="3200" dirty="0">
                <a:solidFill>
                  <a:srgbClr val="C00000"/>
                </a:solidFill>
                <a:latin typeface="Times New Roman" panose="02020603050405020304" pitchFamily="18" charset="0"/>
                <a:cs typeface="Times New Roman" panose="02020603050405020304" pitchFamily="18" charset="0"/>
              </a:rPr>
              <a:t>swollen</a:t>
            </a:r>
            <a:r>
              <a:rPr lang="en-US" sz="3200" dirty="0">
                <a:latin typeface="Times New Roman" panose="02020603050405020304" pitchFamily="18" charset="0"/>
                <a:cs typeface="Times New Roman" panose="02020603050405020304" pitchFamily="18" charset="0"/>
              </a:rPr>
              <a:t> with </a:t>
            </a:r>
            <a:r>
              <a:rPr lang="en-US" sz="3200" dirty="0">
                <a:solidFill>
                  <a:srgbClr val="C00000"/>
                </a:solidFill>
                <a:latin typeface="Times New Roman" panose="02020603050405020304" pitchFamily="18" charset="0"/>
                <a:cs typeface="Times New Roman" panose="02020603050405020304" pitchFamily="18" charset="0"/>
              </a:rPr>
              <a:t>limitation of movement</a:t>
            </a:r>
            <a:r>
              <a:rPr lang="en-US" sz="3200" dirty="0">
                <a:latin typeface="Times New Roman" panose="02020603050405020304" pitchFamily="18" charset="0"/>
                <a:cs typeface="Times New Roman" panose="02020603050405020304" pitchFamily="18" charset="0"/>
              </a:rPr>
              <a:t>.</a:t>
            </a:r>
          </a:p>
          <a:p>
            <a:pPr lvl="0"/>
            <a:r>
              <a:rPr lang="en-US" sz="3200" dirty="0">
                <a:latin typeface="Times New Roman" panose="02020603050405020304" pitchFamily="18" charset="0"/>
                <a:cs typeface="Times New Roman" panose="02020603050405020304" pitchFamily="18" charset="0"/>
              </a:rPr>
              <a:t>Dramatic response to </a:t>
            </a:r>
            <a:r>
              <a:rPr lang="en-US" sz="3200" dirty="0">
                <a:solidFill>
                  <a:srgbClr val="C00000"/>
                </a:solidFill>
                <a:latin typeface="Times New Roman" panose="02020603050405020304" pitchFamily="18" charset="0"/>
                <a:cs typeface="Times New Roman" panose="02020603050405020304" pitchFamily="18" charset="0"/>
              </a:rPr>
              <a:t>salicylate (aspirin) </a:t>
            </a:r>
            <a:r>
              <a:rPr lang="en-US" sz="3200" dirty="0">
                <a:latin typeface="Times New Roman" panose="02020603050405020304" pitchFamily="18" charset="0"/>
                <a:cs typeface="Times New Roman" panose="02020603050405020304" pitchFamily="18" charset="0"/>
              </a:rPr>
              <a:t>within 12-24 hours. Untreated cases doesn’t  persist in the same joint more that one week. </a:t>
            </a:r>
          </a:p>
          <a:p>
            <a:pPr lvl="0"/>
            <a:r>
              <a:rPr lang="en-US" sz="3200" dirty="0">
                <a:latin typeface="Times New Roman" panose="02020603050405020304" pitchFamily="18" charset="0"/>
                <a:cs typeface="Times New Roman" panose="02020603050405020304" pitchFamily="18" charset="0"/>
              </a:rPr>
              <a:t>Arthritis resolve completely and dose not result in chronic joint disease.</a:t>
            </a:r>
          </a:p>
          <a:p>
            <a:endParaRPr lang="en-US" sz="32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B60F7F0B-F41A-7147-8B93-3762DD884F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88501622"/>
      </p:ext>
    </p:extLst>
  </p:cSld>
  <p:clrMapOvr>
    <a:masterClrMapping/>
  </p:clrMapOvr>
  <mc:AlternateContent xmlns:mc="http://schemas.openxmlformats.org/markup-compatibility/2006" xmlns:p14="http://schemas.microsoft.com/office/powerpoint/2010/main">
    <mc:Choice Requires="p14">
      <p:transition spd="slow" p14:dur="2000" advTm="173671"/>
    </mc:Choice>
    <mc:Fallback xmlns="">
      <p:transition spd="slow" advTm="17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0E59-C9E4-A94E-87EF-04D8A77CF299}"/>
              </a:ext>
            </a:extLst>
          </p:cNvPr>
          <p:cNvSpPr>
            <a:spLocks noGrp="1"/>
          </p:cNvSpPr>
          <p:nvPr>
            <p:ph type="title"/>
          </p:nvPr>
        </p:nvSpPr>
        <p:spPr>
          <a:xfrm>
            <a:off x="838200" y="94197"/>
            <a:ext cx="10515600" cy="1325563"/>
          </a:xfrm>
        </p:spPr>
        <p:txBody>
          <a:bodyPr>
            <a:normAutofit/>
          </a:bodyPr>
          <a:lstStyle/>
          <a:p>
            <a:r>
              <a:rPr lang="en-US" b="1" dirty="0">
                <a:solidFill>
                  <a:srgbClr val="7030A0"/>
                </a:solidFill>
                <a:latin typeface="Times New Roman" panose="02020603050405020304" pitchFamily="18" charset="0"/>
                <a:cs typeface="Times New Roman" panose="02020603050405020304" pitchFamily="18" charset="0"/>
              </a:rPr>
              <a:t>III- Rheumatic chorea (10-15% of cases)</a:t>
            </a:r>
            <a:r>
              <a:rPr lang="en-US" dirty="0">
                <a:solidFill>
                  <a:srgbClr val="7030A0"/>
                </a:solidFill>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EDA3A429-57C9-C244-B80D-36A4851114CC}"/>
              </a:ext>
            </a:extLst>
          </p:cNvPr>
          <p:cNvSpPr>
            <a:spLocks noGrp="1"/>
          </p:cNvSpPr>
          <p:nvPr>
            <p:ph idx="1"/>
          </p:nvPr>
        </p:nvSpPr>
        <p:spPr>
          <a:xfrm>
            <a:off x="321733" y="1419760"/>
            <a:ext cx="11582400" cy="5218107"/>
          </a:xfrm>
        </p:spPr>
        <p:txBody>
          <a:bodyPr>
            <a:normAutofit lnSpcReduction="10000"/>
          </a:bodyPr>
          <a:lstStyle/>
          <a:p>
            <a:r>
              <a:rPr lang="en-US" sz="3200" dirty="0">
                <a:latin typeface="Times New Roman" panose="02020603050405020304" pitchFamily="18" charset="0"/>
                <a:cs typeface="Times New Roman" panose="02020603050405020304" pitchFamily="18" charset="0"/>
              </a:rPr>
              <a:t>It has a long latent period (2-6 months). </a:t>
            </a:r>
          </a:p>
          <a:p>
            <a:r>
              <a:rPr lang="en-US" sz="3200" dirty="0">
                <a:latin typeface="Times New Roman" panose="02020603050405020304" pitchFamily="18" charset="0"/>
                <a:cs typeface="Times New Roman" panose="02020603050405020304" pitchFamily="18" charset="0"/>
              </a:rPr>
              <a:t>Involuntary movements: these are purposeless or semi purposeful, irregular, non-repetitive rapid, jerking movements of the limbs and face. These movements are exaggerated by emotional stress but disappear during sleep. The child tends to drop things, to spill from a cup and handwriting deteriorates. There is characteristic grimacing of the face. Speech is commonly disturbed. </a:t>
            </a:r>
          </a:p>
          <a:p>
            <a:pPr lvl="0"/>
            <a:r>
              <a:rPr lang="en-US" sz="3200" dirty="0">
                <a:latin typeface="Times New Roman" panose="02020603050405020304" pitchFamily="18" charset="0"/>
                <a:cs typeface="Times New Roman" panose="02020603050405020304" pitchFamily="18" charset="0"/>
              </a:rPr>
              <a:t>Emotional disorders: there is alteration of temperament with characteristic lability of emotions. The child may laugh or cry without apparent reason.</a:t>
            </a:r>
          </a:p>
          <a:p>
            <a:pPr lvl="0"/>
            <a:r>
              <a:rPr lang="en-US" sz="3200" dirty="0">
                <a:latin typeface="Times New Roman" panose="02020603050405020304" pitchFamily="18" charset="0"/>
                <a:cs typeface="Times New Roman" panose="02020603050405020304" pitchFamily="18" charset="0"/>
              </a:rPr>
              <a:t>Muscular hypotonia. </a:t>
            </a:r>
          </a:p>
          <a:p>
            <a:endParaRPr lang="en-US" sz="32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615CAE90-D527-5E45-9BF2-C90C3A3497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1144170"/>
      </p:ext>
    </p:extLst>
  </p:cSld>
  <p:clrMapOvr>
    <a:masterClrMapping/>
  </p:clrMapOvr>
  <mc:AlternateContent xmlns:mc="http://schemas.openxmlformats.org/markup-compatibility/2006" xmlns:p14="http://schemas.microsoft.com/office/powerpoint/2010/main">
    <mc:Choice Requires="p14">
      <p:transition spd="slow" p14:dur="2000" advTm="147002"/>
    </mc:Choice>
    <mc:Fallback xmlns="">
      <p:transition spd="slow" advTm="14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231C-27EA-8741-8C34-4DB66FC050AA}"/>
              </a:ext>
            </a:extLst>
          </p:cNvPr>
          <p:cNvSpPr>
            <a:spLocks noGrp="1"/>
          </p:cNvSpPr>
          <p:nvPr>
            <p:ph type="title"/>
          </p:nvPr>
        </p:nvSpPr>
        <p:spPr/>
        <p:txBody>
          <a:bodyPr>
            <a:normAutofit/>
          </a:bodyPr>
          <a:lstStyle/>
          <a:p>
            <a:r>
              <a:rPr lang="en-US" sz="4800" b="1" dirty="0">
                <a:solidFill>
                  <a:srgbClr val="7030A0"/>
                </a:solidFill>
                <a:latin typeface="Times New Roman" panose="02020603050405020304" pitchFamily="18" charset="0"/>
                <a:cs typeface="Times New Roman" panose="02020603050405020304" pitchFamily="18" charset="0"/>
              </a:rPr>
              <a:t>IV- Erythema marginatum</a:t>
            </a:r>
            <a:endParaRPr lang="en-US" sz="4800"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CBD6D1C-837D-9747-8BC7-14F0E6636EE2}"/>
              </a:ext>
            </a:extLst>
          </p:cNvPr>
          <p:cNvSpPr>
            <a:spLocks noGrp="1"/>
          </p:cNvSpPr>
          <p:nvPr>
            <p:ph idx="1"/>
          </p:nvPr>
        </p:nvSpPr>
        <p:spPr/>
        <p:txBody>
          <a:bodyPr>
            <a:normAutofit/>
          </a:bodyPr>
          <a:lstStyle/>
          <a:p>
            <a:pPr marL="0" lvl="0" indent="0" algn="just">
              <a:buNone/>
            </a:pPr>
            <a:r>
              <a:rPr lang="en-US" sz="4000" dirty="0">
                <a:latin typeface="Times New Roman" panose="02020603050405020304" pitchFamily="18" charset="0"/>
                <a:cs typeface="Times New Roman" panose="02020603050405020304" pitchFamily="18" charset="0"/>
              </a:rPr>
              <a:t>It occurs occasionally in rheumatic fever patients. It is usually seen over the trunk. The lesions begin as red raised non pruritic macules then extend laterally to form wavy lines or rings with pale centers. They vary in shape and site from hour to hour. </a:t>
            </a:r>
          </a:p>
          <a:p>
            <a:pPr marL="0" indent="0" algn="just">
              <a:buNone/>
            </a:pPr>
            <a:endParaRPr lang="en-US" sz="40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12347D92-47B3-784A-AA52-7CAB6D306B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33441877"/>
      </p:ext>
    </p:extLst>
  </p:cSld>
  <p:clrMapOvr>
    <a:masterClrMapping/>
  </p:clrMapOvr>
  <mc:AlternateContent xmlns:mc="http://schemas.openxmlformats.org/markup-compatibility/2006" xmlns:p14="http://schemas.microsoft.com/office/powerpoint/2010/main">
    <mc:Choice Requires="p14">
      <p:transition spd="slow" p14:dur="2000" advTm="70043"/>
    </mc:Choice>
    <mc:Fallback xmlns="">
      <p:transition spd="slow" advTm="70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22FF-054D-D34B-BB1F-80CD78E3B94A}"/>
              </a:ext>
            </a:extLst>
          </p:cNvPr>
          <p:cNvSpPr>
            <a:spLocks noGrp="1"/>
          </p:cNvSpPr>
          <p:nvPr>
            <p:ph type="title"/>
          </p:nvPr>
        </p:nvSpPr>
        <p:spPr/>
        <p:txBody>
          <a:bodyPr>
            <a:normAutofit fontScale="90000"/>
          </a:bodyPr>
          <a:lstStyle/>
          <a:p>
            <a:r>
              <a:rPr lang="en-US" sz="4800" b="1" dirty="0">
                <a:solidFill>
                  <a:srgbClr val="7030A0"/>
                </a:solidFill>
                <a:latin typeface="Times New Roman" panose="02020603050405020304" pitchFamily="18" charset="0"/>
                <a:cs typeface="Times New Roman" panose="02020603050405020304" pitchFamily="18" charset="0"/>
              </a:rPr>
              <a:t>V- Subcutaneous nodules</a:t>
            </a:r>
            <a:r>
              <a:rPr lang="en-US" sz="4800" dirty="0">
                <a:solidFill>
                  <a:srgbClr val="7030A0"/>
                </a:solidFill>
                <a:latin typeface="Times New Roman" panose="02020603050405020304" pitchFamily="18" charset="0"/>
                <a:cs typeface="Times New Roman" panose="02020603050405020304" pitchFamily="18" charset="0"/>
              </a:rPr>
              <a:t> </a:t>
            </a:r>
            <a:r>
              <a:rPr lang="en-US" sz="4800" b="1" dirty="0">
                <a:solidFill>
                  <a:srgbClr val="7030A0"/>
                </a:solidFill>
                <a:latin typeface="Times New Roman" panose="02020603050405020304" pitchFamily="18" charset="0"/>
                <a:cs typeface="Times New Roman" panose="02020603050405020304" pitchFamily="18" charset="0"/>
              </a:rPr>
              <a:t>(≤ 1% of cases) </a:t>
            </a:r>
            <a:endParaRPr lang="en-US" sz="4800"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1E329D2-5957-A74E-8A73-E4E877B28720}"/>
              </a:ext>
            </a:extLst>
          </p:cNvPr>
          <p:cNvSpPr>
            <a:spLocks noGrp="1"/>
          </p:cNvSpPr>
          <p:nvPr>
            <p:ph idx="1"/>
          </p:nvPr>
        </p:nvSpPr>
        <p:spPr/>
        <p:txBody>
          <a:bodyPr>
            <a:normAutofit/>
          </a:bodyPr>
          <a:lstStyle/>
          <a:p>
            <a:pPr marL="0" lvl="0" indent="0" algn="just">
              <a:buNone/>
            </a:pPr>
            <a:r>
              <a:rPr lang="en-US" sz="4400" dirty="0">
                <a:latin typeface="Times New Roman" panose="02020603050405020304" pitchFamily="18" charset="0"/>
                <a:cs typeface="Times New Roman" panose="02020603050405020304" pitchFamily="18" charset="0"/>
              </a:rPr>
              <a:t>They are a rare (&lt; 1% of patients with acute rheumatic fever) and consist of firm nodules approximately 1cm in diameter along the extensor surfaces of joint such as knees, elbows, ankles.</a:t>
            </a:r>
          </a:p>
          <a:p>
            <a:pPr marL="0" indent="0" algn="just">
              <a:buNone/>
            </a:pPr>
            <a:endParaRPr lang="en-US" sz="4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8D36C65A-65F9-D040-B5BE-42F87A652C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89493359"/>
      </p:ext>
    </p:extLst>
  </p:cSld>
  <p:clrMapOvr>
    <a:masterClrMapping/>
  </p:clrMapOvr>
  <mc:AlternateContent xmlns:mc="http://schemas.openxmlformats.org/markup-compatibility/2006" xmlns:p14="http://schemas.microsoft.com/office/powerpoint/2010/main">
    <mc:Choice Requires="p14">
      <p:transition spd="slow" p14:dur="2000" advTm="56812"/>
    </mc:Choice>
    <mc:Fallback xmlns="">
      <p:transition spd="slow" advTm="5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7EA91-1DAA-CF41-ABAC-CE33F0BCA946}"/>
              </a:ext>
            </a:extLst>
          </p:cNvPr>
          <p:cNvSpPr>
            <a:spLocks noGrp="1"/>
          </p:cNvSpPr>
          <p:nvPr>
            <p:ph type="title"/>
          </p:nvPr>
        </p:nvSpPr>
        <p:spPr>
          <a:xfrm>
            <a:off x="838200" y="-75133"/>
            <a:ext cx="10515600" cy="1325563"/>
          </a:xfrm>
        </p:spPr>
        <p:txBody>
          <a:bodyPr/>
          <a:lstStyle/>
          <a:p>
            <a:r>
              <a:rPr lang="en-US" b="1" dirty="0">
                <a:solidFill>
                  <a:srgbClr val="7030A0"/>
                </a:solidFill>
                <a:latin typeface="Times New Roman" panose="02020603050405020304" pitchFamily="18" charset="0"/>
                <a:cs typeface="Times New Roman" panose="02020603050405020304" pitchFamily="18" charset="0"/>
              </a:rPr>
              <a:t>Clinical manifestations</a:t>
            </a:r>
            <a:endParaRPr lang="en-US" dirty="0"/>
          </a:p>
        </p:txBody>
      </p:sp>
      <p:sp>
        <p:nvSpPr>
          <p:cNvPr id="3" name="Content Placeholder 2">
            <a:extLst>
              <a:ext uri="{FF2B5EF4-FFF2-40B4-BE49-F238E27FC236}">
                <a16:creationId xmlns:a16="http://schemas.microsoft.com/office/drawing/2014/main" id="{E0047BB7-4706-E643-995B-0814EF9DDA32}"/>
              </a:ext>
            </a:extLst>
          </p:cNvPr>
          <p:cNvSpPr>
            <a:spLocks noGrp="1"/>
          </p:cNvSpPr>
          <p:nvPr>
            <p:ph idx="1"/>
          </p:nvPr>
        </p:nvSpPr>
        <p:spPr>
          <a:xfrm>
            <a:off x="254000" y="1250430"/>
            <a:ext cx="11667067" cy="5353569"/>
          </a:xfrm>
        </p:spPr>
        <p:txBody>
          <a:bodyPr>
            <a:normAutofit fontScale="92500" lnSpcReduction="10000"/>
          </a:bodyPr>
          <a:lstStyle/>
          <a:p>
            <a:pPr lvl="0"/>
            <a:r>
              <a:rPr lang="en-US" sz="4000" dirty="0">
                <a:latin typeface="Times New Roman" panose="02020603050405020304" pitchFamily="18" charset="0"/>
                <a:cs typeface="Times New Roman" panose="02020603050405020304" pitchFamily="18" charset="0"/>
              </a:rPr>
              <a:t>Arthralgia cannot be counted as a minor manifestation if arthritis is used as a major manifestation.</a:t>
            </a:r>
          </a:p>
          <a:p>
            <a:pPr lvl="0"/>
            <a:r>
              <a:rPr lang="en-US" sz="4000" dirty="0">
                <a:latin typeface="Times New Roman" panose="02020603050405020304" pitchFamily="18" charset="0"/>
                <a:cs typeface="Times New Roman" panose="02020603050405020304" pitchFamily="18" charset="0"/>
              </a:rPr>
              <a:t>Prolonged P-R interval should not be counted as a minor manifestation if Carditis is used as a major manifestation.</a:t>
            </a:r>
          </a:p>
          <a:p>
            <a:pPr lvl="0"/>
            <a:r>
              <a:rPr lang="en-US" sz="4000" dirty="0">
                <a:latin typeface="Times New Roman" panose="02020603050405020304" pitchFamily="18" charset="0"/>
                <a:cs typeface="Times New Roman" panose="02020603050405020304" pitchFamily="18" charset="0"/>
              </a:rPr>
              <a:t>The diagnosis of rheumatic fever is acceptable without two major manifestations or one major and two minor criteria in pure chorea.</a:t>
            </a:r>
          </a:p>
          <a:p>
            <a:pPr lvl="0"/>
            <a:r>
              <a:rPr lang="en-US" sz="4000" dirty="0">
                <a:latin typeface="Times New Roman" panose="02020603050405020304" pitchFamily="18" charset="0"/>
                <a:cs typeface="Times New Roman" panose="02020603050405020304" pitchFamily="18" charset="0"/>
              </a:rPr>
              <a:t>The diagnosis of acute rheumatic fever should not be made in those patients with elevated or increasing streptococcal antibody titers who do not fulfill the jones criteria. </a:t>
            </a:r>
          </a:p>
          <a:p>
            <a:endParaRPr lang="en-US" sz="40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CA2EE7FC-38A2-AB42-AB85-500A835367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57801037"/>
      </p:ext>
    </p:extLst>
  </p:cSld>
  <p:clrMapOvr>
    <a:masterClrMapping/>
  </p:clrMapOvr>
  <mc:AlternateContent xmlns:mc="http://schemas.openxmlformats.org/markup-compatibility/2006" xmlns:p14="http://schemas.microsoft.com/office/powerpoint/2010/main">
    <mc:Choice Requires="p14">
      <p:transition spd="slow" p14:dur="2000" advTm="221468"/>
    </mc:Choice>
    <mc:Fallback xmlns="">
      <p:transition spd="slow" advTm="221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311DE-3A39-F344-8D25-38D716FF3DC5}"/>
              </a:ext>
            </a:extLst>
          </p:cNvPr>
          <p:cNvSpPr>
            <a:spLocks noGrp="1"/>
          </p:cNvSpPr>
          <p:nvPr>
            <p:ph type="title"/>
          </p:nvPr>
        </p:nvSpPr>
        <p:spPr>
          <a:xfrm>
            <a:off x="533406" y="365125"/>
            <a:ext cx="10515600" cy="1325563"/>
          </a:xfrm>
        </p:spPr>
        <p:txBody>
          <a:bodyPr>
            <a:normAutofit fontScale="90000"/>
          </a:bodyPr>
          <a:lstStyle/>
          <a:p>
            <a:r>
              <a:rPr lang="en-US" sz="4800" b="1" dirty="0">
                <a:solidFill>
                  <a:srgbClr val="C00000"/>
                </a:solidFill>
                <a:latin typeface="Times New Roman" panose="02020603050405020304" pitchFamily="18" charset="0"/>
                <a:cs typeface="Times New Roman" panose="02020603050405020304" pitchFamily="18" charset="0"/>
              </a:rPr>
              <a:t>Therapeutic management of rheumatic fever </a:t>
            </a:r>
            <a:endParaRPr lang="en-US" sz="4800"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55ACA85-CA44-CE42-8B26-A05DA21EED90}"/>
              </a:ext>
            </a:extLst>
          </p:cNvPr>
          <p:cNvSpPr>
            <a:spLocks noGrp="1"/>
          </p:cNvSpPr>
          <p:nvPr>
            <p:ph idx="1"/>
          </p:nvPr>
        </p:nvSpPr>
        <p:spPr>
          <a:xfrm>
            <a:off x="440267" y="1825625"/>
            <a:ext cx="11396133" cy="4351338"/>
          </a:xfrm>
        </p:spPr>
        <p:txBody>
          <a:bodyPr>
            <a:normAutofit/>
          </a:bodyPr>
          <a:lstStyle/>
          <a:p>
            <a:pPr marL="0" indent="0">
              <a:buNone/>
            </a:pPr>
            <a:r>
              <a:rPr lang="en-US" sz="4000" dirty="0">
                <a:latin typeface="Times New Roman" panose="02020603050405020304" pitchFamily="18" charset="0"/>
                <a:cs typeface="Times New Roman" panose="02020603050405020304" pitchFamily="18" charset="0"/>
              </a:rPr>
              <a:t>The aim of medical management are:</a:t>
            </a: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1- Eradicate group A streptococcal infection. </a:t>
            </a:r>
          </a:p>
          <a:p>
            <a:pPr marL="0" indent="0">
              <a:buNone/>
            </a:pPr>
            <a:r>
              <a:rPr lang="en-US" sz="4000" dirty="0">
                <a:latin typeface="Times New Roman" panose="02020603050405020304" pitchFamily="18" charset="0"/>
                <a:cs typeface="Times New Roman" panose="02020603050405020304" pitchFamily="18" charset="0"/>
              </a:rPr>
              <a:t>2- Treatment of rheumatic manifestations.</a:t>
            </a:r>
          </a:p>
          <a:p>
            <a:pPr marL="0" indent="0">
              <a:buNone/>
            </a:pPr>
            <a:r>
              <a:rPr lang="en-US" sz="4000" dirty="0">
                <a:latin typeface="Times New Roman" panose="02020603050405020304" pitchFamily="18" charset="0"/>
                <a:cs typeface="Times New Roman" panose="02020603050405020304" pitchFamily="18" charset="0"/>
              </a:rPr>
              <a:t>3- Therapy for complications, such as heart failure.</a:t>
            </a:r>
          </a:p>
          <a:p>
            <a:endParaRPr lang="en-US" sz="40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AA1305CE-AF95-7049-8579-8011AFCA43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51491311"/>
      </p:ext>
    </p:extLst>
  </p:cSld>
  <p:clrMapOvr>
    <a:masterClrMapping/>
  </p:clrMapOvr>
  <mc:AlternateContent xmlns:mc="http://schemas.openxmlformats.org/markup-compatibility/2006" xmlns:p14="http://schemas.microsoft.com/office/powerpoint/2010/main">
    <mc:Choice Requires="p14">
      <p:transition spd="slow" p14:dur="2000" advTm="53017"/>
    </mc:Choice>
    <mc:Fallback xmlns="">
      <p:transition spd="slow" advTm="5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1FE7-8B11-F344-87F4-AF88E45AFFA6}"/>
              </a:ext>
            </a:extLst>
          </p:cNvPr>
          <p:cNvSpPr>
            <a:spLocks noGrp="1"/>
          </p:cNvSpPr>
          <p:nvPr>
            <p:ph type="title"/>
          </p:nvPr>
        </p:nvSpPr>
        <p:spPr>
          <a:xfrm>
            <a:off x="321733" y="161929"/>
            <a:ext cx="11430000" cy="1325563"/>
          </a:xfrm>
        </p:spPr>
        <p:txBody>
          <a:bodyPr>
            <a:normAutofit/>
          </a:bodyPr>
          <a:lstStyle/>
          <a:p>
            <a:pPr algn="ctr"/>
            <a:r>
              <a:rPr lang="en-US" b="1" dirty="0">
                <a:solidFill>
                  <a:srgbClr val="7030A0"/>
                </a:solidFill>
                <a:latin typeface="Times New Roman" panose="02020603050405020304" pitchFamily="18" charset="0"/>
                <a:cs typeface="Times New Roman" panose="02020603050405020304" pitchFamily="18" charset="0"/>
              </a:rPr>
              <a:t>1- Eradicate GABHS infection</a:t>
            </a:r>
            <a:endParaRPr lang="en-US" dirty="0">
              <a:solidFill>
                <a:srgbClr val="7030A0"/>
              </a:solidFill>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54790FA9-DFBF-4C4C-846B-9A6FC76566B3}"/>
              </a:ext>
            </a:extLst>
          </p:cNvPr>
          <p:cNvGraphicFramePr>
            <a:graphicFrameLocks noGrp="1"/>
          </p:cNvGraphicFramePr>
          <p:nvPr>
            <p:ph idx="1"/>
            <p:extLst/>
          </p:nvPr>
        </p:nvGraphicFramePr>
        <p:xfrm>
          <a:off x="321732" y="2055531"/>
          <a:ext cx="11565466" cy="3195344"/>
        </p:xfrm>
        <a:graphic>
          <a:graphicData uri="http://schemas.openxmlformats.org/drawingml/2006/table">
            <a:tbl>
              <a:tblPr firstRow="1" firstCol="1" bandRow="1">
                <a:tableStyleId>{5C22544A-7EE6-4342-B048-85BDC9FD1C3A}</a:tableStyleId>
              </a:tblPr>
              <a:tblGrid>
                <a:gridCol w="3854739">
                  <a:extLst>
                    <a:ext uri="{9D8B030D-6E8A-4147-A177-3AD203B41FA5}">
                      <a16:colId xmlns:a16="http://schemas.microsoft.com/office/drawing/2014/main" val="2267313055"/>
                    </a:ext>
                  </a:extLst>
                </a:gridCol>
                <a:gridCol w="3854739">
                  <a:extLst>
                    <a:ext uri="{9D8B030D-6E8A-4147-A177-3AD203B41FA5}">
                      <a16:colId xmlns:a16="http://schemas.microsoft.com/office/drawing/2014/main" val="596208399"/>
                    </a:ext>
                  </a:extLst>
                </a:gridCol>
                <a:gridCol w="3855988">
                  <a:extLst>
                    <a:ext uri="{9D8B030D-6E8A-4147-A177-3AD203B41FA5}">
                      <a16:colId xmlns:a16="http://schemas.microsoft.com/office/drawing/2014/main" val="3541928236"/>
                    </a:ext>
                  </a:extLst>
                </a:gridCol>
              </a:tblGrid>
              <a:tr h="824209">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Antibiotic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Dose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Route of administration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7487662"/>
                  </a:ext>
                </a:extLst>
              </a:tr>
              <a:tr h="2371135">
                <a:tc>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Benzathine penicillin G</a:t>
                      </a:r>
                      <a:endParaRPr lang="en-US" sz="18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Penicillin V (oral penicillin)</a:t>
                      </a:r>
                      <a:endParaRPr lang="en-US" sz="18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Erythromycin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600.000-1.200.000 units </a:t>
                      </a:r>
                    </a:p>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250mg/dose</a:t>
                      </a:r>
                    </a:p>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40mg/kg/24hrs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IM once.</a:t>
                      </a:r>
                    </a:p>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Oral, twice daily for 10 days.</a:t>
                      </a:r>
                    </a:p>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Oral, divided in 3 doses for 10 days.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736997"/>
                  </a:ext>
                </a:extLst>
              </a:tr>
            </a:tbl>
          </a:graphicData>
        </a:graphic>
      </p:graphicFrame>
      <p:pic>
        <p:nvPicPr>
          <p:cNvPr id="3" name="Audio 2">
            <a:hlinkClick r:id="" action="ppaction://media"/>
            <a:extLst>
              <a:ext uri="{FF2B5EF4-FFF2-40B4-BE49-F238E27FC236}">
                <a16:creationId xmlns:a16="http://schemas.microsoft.com/office/drawing/2014/main" id="{0237BA4B-33F3-134D-B02F-A9EA73BAF3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7737151"/>
      </p:ext>
    </p:extLst>
  </p:cSld>
  <p:clrMapOvr>
    <a:masterClrMapping/>
  </p:clrMapOvr>
  <mc:AlternateContent xmlns:mc="http://schemas.openxmlformats.org/markup-compatibility/2006" xmlns:p14="http://schemas.microsoft.com/office/powerpoint/2010/main">
    <mc:Choice Requires="p14">
      <p:transition spd="slow" p14:dur="2000" advTm="98558"/>
    </mc:Choice>
    <mc:Fallback xmlns="">
      <p:transition spd="slow" advTm="9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A6AE6-C2FC-FA42-9743-6D6E5C1814F2}"/>
              </a:ext>
            </a:extLst>
          </p:cNvPr>
          <p:cNvSpPr>
            <a:spLocks noGrp="1"/>
          </p:cNvSpPr>
          <p:nvPr>
            <p:ph type="title"/>
          </p:nvPr>
        </p:nvSpPr>
        <p:spPr>
          <a:xfrm>
            <a:off x="838200" y="200025"/>
            <a:ext cx="10515600" cy="1325563"/>
          </a:xfrm>
        </p:spPr>
        <p:txBody>
          <a:bodyPr/>
          <a:lstStyle/>
          <a:p>
            <a:r>
              <a:rPr lang="en-US" b="1" dirty="0">
                <a:solidFill>
                  <a:srgbClr val="7030A0"/>
                </a:solidFill>
                <a:latin typeface="Times New Roman" panose="02020603050405020304" pitchFamily="18" charset="0"/>
                <a:cs typeface="Times New Roman" panose="02020603050405020304" pitchFamily="18" charset="0"/>
              </a:rPr>
              <a:t>2- Treatment of rheumatic manifestations</a:t>
            </a:r>
            <a:endParaRPr lang="en-US" dirty="0"/>
          </a:p>
        </p:txBody>
      </p:sp>
      <p:sp>
        <p:nvSpPr>
          <p:cNvPr id="3" name="Content Placeholder 2">
            <a:extLst>
              <a:ext uri="{FF2B5EF4-FFF2-40B4-BE49-F238E27FC236}">
                <a16:creationId xmlns:a16="http://schemas.microsoft.com/office/drawing/2014/main" id="{9DB17278-26EB-C248-A415-EF3E799F0827}"/>
              </a:ext>
            </a:extLst>
          </p:cNvPr>
          <p:cNvSpPr>
            <a:spLocks noGrp="1"/>
          </p:cNvSpPr>
          <p:nvPr>
            <p:ph idx="1"/>
          </p:nvPr>
        </p:nvSpPr>
        <p:spPr>
          <a:xfrm>
            <a:off x="263236" y="1525588"/>
            <a:ext cx="11582400" cy="5027612"/>
          </a:xfrm>
        </p:spPr>
        <p:txBody>
          <a:bodyPr>
            <a:normAutofit fontScale="92500" lnSpcReduction="10000"/>
          </a:bodyPr>
          <a:lstStyle/>
          <a:p>
            <a:pPr lvl="0"/>
            <a:r>
              <a:rPr lang="en-US" sz="4400" b="1" dirty="0">
                <a:solidFill>
                  <a:srgbClr val="FF0000"/>
                </a:solidFill>
                <a:latin typeface="Times New Roman" panose="02020603050405020304" pitchFamily="18" charset="0"/>
                <a:cs typeface="Times New Roman" panose="02020603050405020304" pitchFamily="18" charset="0"/>
              </a:rPr>
              <a:t>Arthritis: Salicylate (aspirin).</a:t>
            </a:r>
          </a:p>
          <a:p>
            <a:pPr lvl="0"/>
            <a:r>
              <a:rPr lang="en-US" sz="4400" b="1" dirty="0">
                <a:solidFill>
                  <a:srgbClr val="FF0000"/>
                </a:solidFill>
                <a:latin typeface="Times New Roman" panose="02020603050405020304" pitchFamily="18" charset="0"/>
                <a:cs typeface="Times New Roman" panose="02020603050405020304" pitchFamily="18" charset="0"/>
              </a:rPr>
              <a:t> Carditis: </a:t>
            </a:r>
          </a:p>
          <a:p>
            <a:pPr lvl="1">
              <a:buFont typeface="Wingdings" pitchFamily="2" charset="2"/>
              <a:buChar char="Ø"/>
            </a:pPr>
            <a:r>
              <a:rPr lang="en-US" sz="4000" dirty="0">
                <a:latin typeface="Times New Roman" panose="02020603050405020304" pitchFamily="18" charset="0"/>
                <a:cs typeface="Times New Roman" panose="02020603050405020304" pitchFamily="18" charset="0"/>
              </a:rPr>
              <a:t>Mild aspirin.</a:t>
            </a:r>
          </a:p>
          <a:p>
            <a:pPr lvl="1">
              <a:buFont typeface="Wingdings" pitchFamily="2" charset="2"/>
              <a:buChar char="Ø"/>
            </a:pPr>
            <a:r>
              <a:rPr lang="en-US" sz="4000" dirty="0">
                <a:latin typeface="Times New Roman" panose="02020603050405020304" pitchFamily="18" charset="0"/>
                <a:cs typeface="Times New Roman" panose="02020603050405020304" pitchFamily="18" charset="0"/>
              </a:rPr>
              <a:t> Moderate to sever: bed rest and prednisone, and supportive III (digoxin-diuretics-fluid restriction- oxygen).</a:t>
            </a:r>
          </a:p>
          <a:p>
            <a:r>
              <a:rPr lang="en-US" sz="4400" b="1" dirty="0">
                <a:solidFill>
                  <a:srgbClr val="FF0000"/>
                </a:solidFill>
                <a:latin typeface="Times New Roman" panose="02020603050405020304" pitchFamily="18" charset="0"/>
                <a:cs typeface="Times New Roman" panose="02020603050405020304" pitchFamily="18" charset="0"/>
              </a:rPr>
              <a:t> Chorea: phenobarbital or haloperidol.</a:t>
            </a:r>
          </a:p>
          <a:p>
            <a:r>
              <a:rPr lang="en-US" sz="4400" b="1" dirty="0">
                <a:solidFill>
                  <a:srgbClr val="FF0000"/>
                </a:solidFill>
                <a:latin typeface="Times New Roman" panose="02020603050405020304" pitchFamily="18" charset="0"/>
                <a:cs typeface="Times New Roman" panose="02020603050405020304" pitchFamily="18" charset="0"/>
              </a:rPr>
              <a:t>Erythema marginatum and subcutaneous nodules </a:t>
            </a:r>
            <a:r>
              <a:rPr lang="en-US" sz="4300" b="1" u="sng" dirty="0">
                <a:solidFill>
                  <a:srgbClr val="0070C0"/>
                </a:solidFill>
                <a:latin typeface="Times New Roman" panose="02020603050405020304" pitchFamily="18" charset="0"/>
                <a:cs typeface="Times New Roman" panose="02020603050405020304" pitchFamily="18" charset="0"/>
              </a:rPr>
              <a:t>NOT</a:t>
            </a:r>
            <a:r>
              <a:rPr lang="en-US" sz="4400" b="1" dirty="0">
                <a:solidFill>
                  <a:srgbClr val="FF0000"/>
                </a:solidFill>
                <a:latin typeface="Times New Roman" panose="02020603050405020304" pitchFamily="18" charset="0"/>
                <a:cs typeface="Times New Roman" panose="02020603050405020304" pitchFamily="18" charset="0"/>
              </a:rPr>
              <a:t> need for treatment.</a:t>
            </a:r>
          </a:p>
          <a:p>
            <a:endParaRPr lang="en-US" sz="4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BD752E05-6192-164A-A226-3941C05548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88723638"/>
      </p:ext>
    </p:extLst>
  </p:cSld>
  <p:clrMapOvr>
    <a:masterClrMapping/>
  </p:clrMapOvr>
  <mc:AlternateContent xmlns:mc="http://schemas.openxmlformats.org/markup-compatibility/2006" xmlns:p14="http://schemas.microsoft.com/office/powerpoint/2010/main">
    <mc:Choice Requires="p14">
      <p:transition spd="slow" p14:dur="2000" advTm="71141"/>
    </mc:Choice>
    <mc:Fallback xmlns="">
      <p:transition spd="slow" advTm="71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AF26-D13B-B14F-8AEB-98E33BE8855E}"/>
              </a:ext>
            </a:extLst>
          </p:cNvPr>
          <p:cNvSpPr>
            <a:spLocks noGrp="1"/>
          </p:cNvSpPr>
          <p:nvPr>
            <p:ph type="title"/>
          </p:nvPr>
        </p:nvSpPr>
        <p:spPr>
          <a:xfrm>
            <a:off x="389467" y="365125"/>
            <a:ext cx="10964333" cy="1325563"/>
          </a:xfrm>
        </p:spPr>
        <p:txBody>
          <a:bodyPr/>
          <a:lstStyle/>
          <a:p>
            <a:r>
              <a:rPr lang="en-US" b="1" dirty="0">
                <a:solidFill>
                  <a:srgbClr val="7030A0"/>
                </a:solidFill>
                <a:latin typeface="Times New Roman" panose="02020603050405020304" pitchFamily="18" charset="0"/>
                <a:cs typeface="Times New Roman" panose="02020603050405020304" pitchFamily="18" charset="0"/>
              </a:rPr>
              <a:t>3- Therapy for complication</a:t>
            </a:r>
            <a:endParaRPr lang="en-US" dirty="0"/>
          </a:p>
        </p:txBody>
      </p:sp>
      <p:sp>
        <p:nvSpPr>
          <p:cNvPr id="7" name="Content Placeholder 6">
            <a:extLst>
              <a:ext uri="{FF2B5EF4-FFF2-40B4-BE49-F238E27FC236}">
                <a16:creationId xmlns:a16="http://schemas.microsoft.com/office/drawing/2014/main" id="{865E2E99-8032-A84F-87BC-8EF5428AAF98}"/>
              </a:ext>
            </a:extLst>
          </p:cNvPr>
          <p:cNvSpPr>
            <a:spLocks noGrp="1"/>
          </p:cNvSpPr>
          <p:nvPr>
            <p:ph idx="1"/>
          </p:nvPr>
        </p:nvSpPr>
        <p:spPr/>
        <p:txBody>
          <a:bodyPr/>
          <a:lstStyle/>
          <a:p>
            <a:endParaRPr lang="en-US"/>
          </a:p>
        </p:txBody>
      </p:sp>
      <p:graphicFrame>
        <p:nvGraphicFramePr>
          <p:cNvPr id="8" name="Content Placeholder 3">
            <a:extLst>
              <a:ext uri="{FF2B5EF4-FFF2-40B4-BE49-F238E27FC236}">
                <a16:creationId xmlns:a16="http://schemas.microsoft.com/office/drawing/2014/main" id="{28EF197A-A847-B642-BDCF-1AE5D4DC8E09}"/>
              </a:ext>
            </a:extLst>
          </p:cNvPr>
          <p:cNvGraphicFramePr>
            <a:graphicFrameLocks/>
          </p:cNvGraphicFramePr>
          <p:nvPr>
            <p:extLst>
              <p:ext uri="{D42A27DB-BD31-4B8C-83A1-F6EECF244321}">
                <p14:modId xmlns:p14="http://schemas.microsoft.com/office/powerpoint/2010/main" val="2155616231"/>
              </p:ext>
            </p:extLst>
          </p:nvPr>
        </p:nvGraphicFramePr>
        <p:xfrm>
          <a:off x="321732" y="2055531"/>
          <a:ext cx="11565466" cy="3195344"/>
        </p:xfrm>
        <a:graphic>
          <a:graphicData uri="http://schemas.openxmlformats.org/drawingml/2006/table">
            <a:tbl>
              <a:tblPr firstRow="1" firstCol="1" bandRow="1">
                <a:tableStyleId>{5C22544A-7EE6-4342-B048-85BDC9FD1C3A}</a:tableStyleId>
              </a:tblPr>
              <a:tblGrid>
                <a:gridCol w="3854739">
                  <a:extLst>
                    <a:ext uri="{9D8B030D-6E8A-4147-A177-3AD203B41FA5}">
                      <a16:colId xmlns:a16="http://schemas.microsoft.com/office/drawing/2014/main" val="2267313055"/>
                    </a:ext>
                  </a:extLst>
                </a:gridCol>
                <a:gridCol w="3854739">
                  <a:extLst>
                    <a:ext uri="{9D8B030D-6E8A-4147-A177-3AD203B41FA5}">
                      <a16:colId xmlns:a16="http://schemas.microsoft.com/office/drawing/2014/main" val="596208399"/>
                    </a:ext>
                  </a:extLst>
                </a:gridCol>
                <a:gridCol w="3855988">
                  <a:extLst>
                    <a:ext uri="{9D8B030D-6E8A-4147-A177-3AD203B41FA5}">
                      <a16:colId xmlns:a16="http://schemas.microsoft.com/office/drawing/2014/main" val="3541928236"/>
                    </a:ext>
                  </a:extLst>
                </a:gridCol>
              </a:tblGrid>
              <a:tr h="824209">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Antibiotic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Dose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Route of administration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7487662"/>
                  </a:ext>
                </a:extLst>
              </a:tr>
              <a:tr h="2371135">
                <a:tc>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Benzathine penicillin G</a:t>
                      </a:r>
                      <a:endParaRPr lang="en-US" sz="18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Penicillin V (oral penicillin)</a:t>
                      </a:r>
                      <a:endParaRPr lang="en-US" sz="18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Erythromycin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600.000-1.200.000 units </a:t>
                      </a:r>
                    </a:p>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250mg/dose</a:t>
                      </a:r>
                    </a:p>
                    <a:p>
                      <a:pPr algn="ctr">
                        <a:lnSpc>
                          <a:spcPct val="115000"/>
                        </a:lnSpc>
                        <a:spcAft>
                          <a:spcPts val="0"/>
                        </a:spcAft>
                      </a:pPr>
                      <a:r>
                        <a:rPr lang="en-US" sz="2400" u="sng" dirty="0">
                          <a:effectLst/>
                          <a:latin typeface="Times New Roman" panose="02020603050405020304" pitchFamily="18" charset="0"/>
                          <a:cs typeface="Times New Roman" panose="02020603050405020304" pitchFamily="18" charset="0"/>
                        </a:rPr>
                        <a:t>250</a:t>
                      </a:r>
                      <a:r>
                        <a:rPr lang="en-US" sz="2400" dirty="0">
                          <a:effectLst/>
                          <a:latin typeface="Times New Roman" panose="02020603050405020304" pitchFamily="18" charset="0"/>
                          <a:cs typeface="Times New Roman" panose="02020603050405020304" pitchFamily="18" charset="0"/>
                        </a:rPr>
                        <a:t> mg/kg/24hrs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IM once e</a:t>
                      </a:r>
                      <a:r>
                        <a:rPr lang="en-US" sz="2400" u="sng" dirty="0">
                          <a:effectLst/>
                          <a:latin typeface="Times New Roman" panose="02020603050405020304" pitchFamily="18" charset="0"/>
                          <a:cs typeface="Times New Roman" panose="02020603050405020304" pitchFamily="18" charset="0"/>
                        </a:rPr>
                        <a:t>very 2-3 weeks.</a:t>
                      </a:r>
                    </a:p>
                    <a:p>
                      <a:pPr algn="ctr">
                        <a:lnSpc>
                          <a:spcPct val="115000"/>
                        </a:lnSpc>
                        <a:spcAft>
                          <a:spcPts val="0"/>
                        </a:spcAft>
                      </a:pPr>
                      <a:r>
                        <a:rPr lang="en-US" sz="2400" u="sng" dirty="0">
                          <a:effectLst/>
                          <a:latin typeface="Times New Roman" panose="02020603050405020304" pitchFamily="18" charset="0"/>
                          <a:cs typeface="Times New Roman" panose="02020603050405020304" pitchFamily="18" charset="0"/>
                        </a:rPr>
                        <a:t>Oral, twice daily.</a:t>
                      </a:r>
                    </a:p>
                    <a:p>
                      <a:pPr algn="ctr">
                        <a:lnSpc>
                          <a:spcPct val="115000"/>
                        </a:lnSpc>
                        <a:spcAft>
                          <a:spcPts val="0"/>
                        </a:spcAft>
                      </a:pPr>
                      <a:r>
                        <a:rPr lang="en-US" sz="2400" u="sng" dirty="0">
                          <a:effectLst/>
                          <a:latin typeface="Times New Roman" panose="02020603050405020304" pitchFamily="18" charset="0"/>
                          <a:cs typeface="Times New Roman" panose="02020603050405020304" pitchFamily="18" charset="0"/>
                        </a:rPr>
                        <a:t>Oral, twice daily.</a:t>
                      </a:r>
                      <a:endParaRPr lang="en-US" sz="24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736997"/>
                  </a:ext>
                </a:extLst>
              </a:tr>
            </a:tbl>
          </a:graphicData>
        </a:graphic>
      </p:graphicFrame>
      <p:pic>
        <p:nvPicPr>
          <p:cNvPr id="3" name="Audio 2">
            <a:hlinkClick r:id="" action="ppaction://media"/>
            <a:extLst>
              <a:ext uri="{FF2B5EF4-FFF2-40B4-BE49-F238E27FC236}">
                <a16:creationId xmlns:a16="http://schemas.microsoft.com/office/drawing/2014/main" id="{A6910806-8914-9F47-A3A6-B360F96A77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91764820"/>
      </p:ext>
    </p:extLst>
  </p:cSld>
  <p:clrMapOvr>
    <a:masterClrMapping/>
  </p:clrMapOvr>
  <mc:AlternateContent xmlns:mc="http://schemas.openxmlformats.org/markup-compatibility/2006" xmlns:p14="http://schemas.microsoft.com/office/powerpoint/2010/main">
    <mc:Choice Requires="p14">
      <p:transition spd="slow" p14:dur="2000" advTm="79702"/>
    </mc:Choice>
    <mc:Fallback xmlns="">
      <p:transition spd="slow" advTm="7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77F3-261D-3143-AD3D-92958D267A5A}"/>
              </a:ext>
            </a:extLst>
          </p:cNvPr>
          <p:cNvSpPr>
            <a:spLocks noGrp="1"/>
          </p:cNvSpPr>
          <p:nvPr>
            <p:ph type="title"/>
          </p:nvPr>
        </p:nvSpPr>
        <p:spPr/>
        <p:txBody>
          <a:bodyPr/>
          <a:lstStyle/>
          <a:p>
            <a:r>
              <a:rPr lang="en-US" b="1" dirty="0">
                <a:solidFill>
                  <a:srgbClr val="7030A0"/>
                </a:solidFill>
                <a:latin typeface="Times New Roman" panose="02020603050405020304" pitchFamily="18" charset="0"/>
                <a:cs typeface="Times New Roman" panose="02020603050405020304" pitchFamily="18" charset="0"/>
              </a:rPr>
              <a:t>Prevention of rheumatic fever  </a:t>
            </a:r>
          </a:p>
        </p:txBody>
      </p:sp>
      <p:sp>
        <p:nvSpPr>
          <p:cNvPr id="3" name="Content Placeholder 2">
            <a:extLst>
              <a:ext uri="{FF2B5EF4-FFF2-40B4-BE49-F238E27FC236}">
                <a16:creationId xmlns:a16="http://schemas.microsoft.com/office/drawing/2014/main" id="{90CE993F-AF19-AF4B-89A8-F714482F659D}"/>
              </a:ext>
            </a:extLst>
          </p:cNvPr>
          <p:cNvSpPr>
            <a:spLocks noGrp="1"/>
          </p:cNvSpPr>
          <p:nvPr>
            <p:ph idx="1"/>
          </p:nvPr>
        </p:nvSpPr>
        <p:spPr>
          <a:xfrm>
            <a:off x="304799" y="1825625"/>
            <a:ext cx="11548533" cy="4710642"/>
          </a:xfrm>
        </p:spPr>
        <p:txBody>
          <a:bodyPr>
            <a:normAutofit/>
          </a:bodyPr>
          <a:lstStyle/>
          <a:p>
            <a:r>
              <a:rPr lang="en-US" sz="3600" b="1" dirty="0">
                <a:solidFill>
                  <a:srgbClr val="C00000"/>
                </a:solidFill>
                <a:latin typeface="Times New Roman" panose="02020603050405020304" pitchFamily="18" charset="0"/>
                <a:cs typeface="Times New Roman" panose="02020603050405020304" pitchFamily="18" charset="0"/>
              </a:rPr>
              <a:t>General measures </a:t>
            </a:r>
            <a:r>
              <a:rPr lang="en-US" sz="3600" dirty="0">
                <a:latin typeface="Times New Roman" panose="02020603050405020304" pitchFamily="18" charset="0"/>
                <a:cs typeface="Times New Roman" panose="02020603050405020304" pitchFamily="18" charset="0"/>
              </a:rPr>
              <a:t>of prevention streptococcal infection include: prevention of over-crowding, good oral hygiene, good nutrition and treatment of dental caries</a:t>
            </a:r>
          </a:p>
          <a:p>
            <a:pPr lvl="0"/>
            <a:r>
              <a:rPr lang="en-US" sz="3600" b="1" dirty="0">
                <a:solidFill>
                  <a:srgbClr val="C00000"/>
                </a:solidFill>
                <a:latin typeface="Times New Roman" panose="02020603050405020304" pitchFamily="18" charset="0"/>
                <a:cs typeface="Times New Roman" panose="02020603050405020304" pitchFamily="18" charset="0"/>
              </a:rPr>
              <a:t>Primary prevention (eradication of GABHS): </a:t>
            </a:r>
            <a:r>
              <a:rPr lang="en-US" sz="3600" dirty="0">
                <a:latin typeface="Times New Roman" panose="02020603050405020304" pitchFamily="18" charset="0"/>
                <a:cs typeface="Times New Roman" panose="02020603050405020304" pitchFamily="18" charset="0"/>
              </a:rPr>
              <a:t>eradication of streptococcal upper respiratory tract infection to prevent an initial attack of rheumatic fever.</a:t>
            </a:r>
          </a:p>
          <a:p>
            <a:r>
              <a:rPr lang="en-US" sz="3600" b="1" dirty="0">
                <a:solidFill>
                  <a:srgbClr val="C00000"/>
                </a:solidFill>
                <a:latin typeface="Times New Roman" panose="02020603050405020304" pitchFamily="18" charset="0"/>
                <a:cs typeface="Times New Roman" panose="02020603050405020304" pitchFamily="18" charset="0"/>
              </a:rPr>
              <a:t>Secondary prevention (therapy for complication)</a:t>
            </a:r>
          </a:p>
          <a:p>
            <a:endParaRPr lang="en-US" sz="36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A44B4F19-DE85-B94B-A97E-26DEF81D5E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31706162"/>
      </p:ext>
    </p:extLst>
  </p:cSld>
  <p:clrMapOvr>
    <a:masterClrMapping/>
  </p:clrMapOvr>
  <mc:AlternateContent xmlns:mc="http://schemas.openxmlformats.org/markup-compatibility/2006" xmlns:p14="http://schemas.microsoft.com/office/powerpoint/2010/main">
    <mc:Choice Requires="p14">
      <p:transition spd="slow" p14:dur="2000" advTm="61271"/>
    </mc:Choice>
    <mc:Fallback xmlns="">
      <p:transition spd="slow" advTm="6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044F8-7123-094A-87E2-B52E7D4A8D2F}"/>
              </a:ext>
            </a:extLst>
          </p:cNvPr>
          <p:cNvSpPr>
            <a:spLocks noGrp="1"/>
          </p:cNvSpPr>
          <p:nvPr>
            <p:ph type="title"/>
          </p:nvPr>
        </p:nvSpPr>
        <p:spPr/>
        <p:txBody>
          <a:bodyPr>
            <a:normAutofit/>
          </a:bodyPr>
          <a:lstStyle/>
          <a:p>
            <a:r>
              <a:rPr lang="en-US" sz="5400" b="1" dirty="0">
                <a:solidFill>
                  <a:srgbClr val="7030A0"/>
                </a:solidFill>
                <a:latin typeface="Times New Roman" panose="02020603050405020304" pitchFamily="18" charset="0"/>
                <a:cs typeface="Times New Roman" panose="02020603050405020304" pitchFamily="18" charset="0"/>
              </a:rPr>
              <a:t>Epidemiology </a:t>
            </a:r>
            <a:endParaRPr lang="en-US" sz="5400" b="1" dirty="0">
              <a:solidFill>
                <a:srgbClr val="7030A0"/>
              </a:solidFill>
              <a:latin typeface="Times New Roman" panose="02020603050405020304" pitchFamily="18" charset="0"/>
              <a:ea typeface="+mn-ea"/>
              <a:cs typeface="Times New Roman" panose="02020603050405020304" pitchFamily="18" charset="0"/>
            </a:endParaRPr>
          </a:p>
        </p:txBody>
      </p:sp>
      <p:sp>
        <p:nvSpPr>
          <p:cNvPr id="3" name="Content Placeholder 2">
            <a:extLst>
              <a:ext uri="{FF2B5EF4-FFF2-40B4-BE49-F238E27FC236}">
                <a16:creationId xmlns:a16="http://schemas.microsoft.com/office/drawing/2014/main" id="{E4064E32-2FD2-364D-A0D9-4E1B9C1C036D}"/>
              </a:ext>
            </a:extLst>
          </p:cNvPr>
          <p:cNvSpPr>
            <a:spLocks noGrp="1"/>
          </p:cNvSpPr>
          <p:nvPr>
            <p:ph idx="1"/>
          </p:nvPr>
        </p:nvSpPr>
        <p:spPr>
          <a:xfrm>
            <a:off x="304799" y="1825625"/>
            <a:ext cx="11599333" cy="4659842"/>
          </a:xfrm>
        </p:spPr>
        <p:txBody>
          <a:bodyPr>
            <a:normAutofit fontScale="85000" lnSpcReduction="20000"/>
          </a:bodyPr>
          <a:lstStyle/>
          <a:p>
            <a:pPr lvl="0"/>
            <a:r>
              <a:rPr lang="en-US" sz="4400" dirty="0">
                <a:latin typeface="Times New Roman" panose="02020603050405020304" pitchFamily="18" charset="0"/>
                <a:cs typeface="Times New Roman" panose="02020603050405020304" pitchFamily="18" charset="0"/>
              </a:rPr>
              <a:t>Occur in all ages except infants, but the peak incidence is between 5-15 years when streptococcal infections are most frequent.</a:t>
            </a:r>
          </a:p>
          <a:p>
            <a:pPr lvl="0"/>
            <a:r>
              <a:rPr lang="en-US" sz="4400" dirty="0">
                <a:latin typeface="Times New Roman" panose="02020603050405020304" pitchFamily="18" charset="0"/>
                <a:cs typeface="Times New Roman" panose="02020603050405020304" pitchFamily="18" charset="0"/>
              </a:rPr>
              <a:t>The disease high prevalence in developing areas of the world due to the low socioeconomic status (overcrowding, poor housing and due to lack of adequate treatment of streptococcal throat infection). </a:t>
            </a:r>
          </a:p>
          <a:p>
            <a:pPr lvl="0"/>
            <a:r>
              <a:rPr lang="en-US" sz="4400" dirty="0">
                <a:latin typeface="Times New Roman" panose="02020603050405020304" pitchFamily="18" charset="0"/>
                <a:cs typeface="Times New Roman" panose="02020603050405020304" pitchFamily="18" charset="0"/>
              </a:rPr>
              <a:t>There may be a genetic predisposing for susceptibly to  rheumatic fever among children since illness runs in families. </a:t>
            </a:r>
          </a:p>
          <a:p>
            <a:endParaRPr lang="en-US" sz="4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6DF25172-8421-6B40-A651-BD08FA0BCB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70503328"/>
      </p:ext>
    </p:extLst>
  </p:cSld>
  <p:clrMapOvr>
    <a:masterClrMapping/>
  </p:clrMapOvr>
  <mc:AlternateContent xmlns:mc="http://schemas.openxmlformats.org/markup-compatibility/2006" xmlns:p14="http://schemas.microsoft.com/office/powerpoint/2010/main">
    <mc:Choice Requires="p14">
      <p:transition spd="slow" p14:dur="2000" advTm="129527"/>
    </mc:Choice>
    <mc:Fallback xmlns="">
      <p:transition spd="slow" advTm="12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1FE7-8B11-F344-87F4-AF88E45AFFA6}"/>
              </a:ext>
            </a:extLst>
          </p:cNvPr>
          <p:cNvSpPr>
            <a:spLocks noGrp="1"/>
          </p:cNvSpPr>
          <p:nvPr>
            <p:ph type="title"/>
          </p:nvPr>
        </p:nvSpPr>
        <p:spPr>
          <a:xfrm>
            <a:off x="321733" y="301629"/>
            <a:ext cx="11430000" cy="1325563"/>
          </a:xfrm>
        </p:spPr>
        <p:txBody>
          <a:bodyPr>
            <a:normAutofit/>
          </a:bodyPr>
          <a:lstStyle/>
          <a:p>
            <a:pPr algn="ctr"/>
            <a:r>
              <a:rPr lang="en-US" b="1" dirty="0">
                <a:solidFill>
                  <a:srgbClr val="7030A0"/>
                </a:solidFill>
                <a:latin typeface="Times New Roman" panose="02020603050405020304" pitchFamily="18" charset="0"/>
                <a:cs typeface="Times New Roman" panose="02020603050405020304" pitchFamily="18" charset="0"/>
              </a:rPr>
              <a:t>1- Primary prevention (Eradicate GABHS infection)</a:t>
            </a:r>
            <a:endParaRPr lang="en-US" dirty="0">
              <a:solidFill>
                <a:srgbClr val="7030A0"/>
              </a:solidFill>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54790FA9-DFBF-4C4C-846B-9A6FC76566B3}"/>
              </a:ext>
            </a:extLst>
          </p:cNvPr>
          <p:cNvGraphicFramePr>
            <a:graphicFrameLocks noGrp="1"/>
          </p:cNvGraphicFramePr>
          <p:nvPr>
            <p:ph idx="1"/>
            <p:extLst/>
          </p:nvPr>
        </p:nvGraphicFramePr>
        <p:xfrm>
          <a:off x="321732" y="2055531"/>
          <a:ext cx="11565466" cy="3195344"/>
        </p:xfrm>
        <a:graphic>
          <a:graphicData uri="http://schemas.openxmlformats.org/drawingml/2006/table">
            <a:tbl>
              <a:tblPr firstRow="1" firstCol="1" bandRow="1">
                <a:tableStyleId>{5C22544A-7EE6-4342-B048-85BDC9FD1C3A}</a:tableStyleId>
              </a:tblPr>
              <a:tblGrid>
                <a:gridCol w="3854739">
                  <a:extLst>
                    <a:ext uri="{9D8B030D-6E8A-4147-A177-3AD203B41FA5}">
                      <a16:colId xmlns:a16="http://schemas.microsoft.com/office/drawing/2014/main" val="2267313055"/>
                    </a:ext>
                  </a:extLst>
                </a:gridCol>
                <a:gridCol w="3854739">
                  <a:extLst>
                    <a:ext uri="{9D8B030D-6E8A-4147-A177-3AD203B41FA5}">
                      <a16:colId xmlns:a16="http://schemas.microsoft.com/office/drawing/2014/main" val="596208399"/>
                    </a:ext>
                  </a:extLst>
                </a:gridCol>
                <a:gridCol w="3855988">
                  <a:extLst>
                    <a:ext uri="{9D8B030D-6E8A-4147-A177-3AD203B41FA5}">
                      <a16:colId xmlns:a16="http://schemas.microsoft.com/office/drawing/2014/main" val="3541928236"/>
                    </a:ext>
                  </a:extLst>
                </a:gridCol>
              </a:tblGrid>
              <a:tr h="824209">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Antibiotic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Dose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Route of administration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7487662"/>
                  </a:ext>
                </a:extLst>
              </a:tr>
              <a:tr h="2371135">
                <a:tc>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Benzathine penicillin G</a:t>
                      </a:r>
                      <a:endParaRPr lang="en-US" sz="18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Penicillin V (oral penicillin)</a:t>
                      </a:r>
                      <a:endParaRPr lang="en-US" sz="18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Erythromycin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600.000-1.200.000 units </a:t>
                      </a:r>
                    </a:p>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250mg/dose</a:t>
                      </a:r>
                    </a:p>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40mg/kg/24hrs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IM once.</a:t>
                      </a:r>
                    </a:p>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Oral, twice daily for 10 days.</a:t>
                      </a:r>
                    </a:p>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Oral, divided in 3 doses for 10 days.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736997"/>
                  </a:ext>
                </a:extLst>
              </a:tr>
            </a:tbl>
          </a:graphicData>
        </a:graphic>
      </p:graphicFrame>
      <p:pic>
        <p:nvPicPr>
          <p:cNvPr id="3" name="Audio 2">
            <a:hlinkClick r:id="" action="ppaction://media"/>
            <a:extLst>
              <a:ext uri="{FF2B5EF4-FFF2-40B4-BE49-F238E27FC236}">
                <a16:creationId xmlns:a16="http://schemas.microsoft.com/office/drawing/2014/main" id="{43377707-CB43-6947-9D57-8F7A8532D8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83805273"/>
      </p:ext>
    </p:extLst>
  </p:cSld>
  <p:clrMapOvr>
    <a:masterClrMapping/>
  </p:clrMapOvr>
  <mc:AlternateContent xmlns:mc="http://schemas.openxmlformats.org/markup-compatibility/2006" xmlns:p14="http://schemas.microsoft.com/office/powerpoint/2010/main">
    <mc:Choice Requires="p14">
      <p:transition spd="slow" p14:dur="2000" advTm="9077"/>
    </mc:Choice>
    <mc:Fallback xmlns="">
      <p:transition spd="slow" advTm="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AF26-D13B-B14F-8AEB-98E33BE8855E}"/>
              </a:ext>
            </a:extLst>
          </p:cNvPr>
          <p:cNvSpPr>
            <a:spLocks noGrp="1"/>
          </p:cNvSpPr>
          <p:nvPr>
            <p:ph type="title"/>
          </p:nvPr>
        </p:nvSpPr>
        <p:spPr>
          <a:xfrm>
            <a:off x="389467" y="365125"/>
            <a:ext cx="10964333" cy="1325563"/>
          </a:xfrm>
        </p:spPr>
        <p:txBody>
          <a:bodyPr/>
          <a:lstStyle/>
          <a:p>
            <a:pPr algn="ctr"/>
            <a:r>
              <a:rPr lang="en-US" b="1" dirty="0">
                <a:solidFill>
                  <a:srgbClr val="7030A0"/>
                </a:solidFill>
                <a:latin typeface="Times New Roman" panose="02020603050405020304" pitchFamily="18" charset="0"/>
                <a:cs typeface="Times New Roman" panose="02020603050405020304" pitchFamily="18" charset="0"/>
              </a:rPr>
              <a:t>3- Secondary prevention (Therapy for complication)</a:t>
            </a:r>
            <a:endParaRPr lang="en-US" dirty="0"/>
          </a:p>
        </p:txBody>
      </p:sp>
      <p:sp>
        <p:nvSpPr>
          <p:cNvPr id="7" name="Content Placeholder 6">
            <a:extLst>
              <a:ext uri="{FF2B5EF4-FFF2-40B4-BE49-F238E27FC236}">
                <a16:creationId xmlns:a16="http://schemas.microsoft.com/office/drawing/2014/main" id="{865E2E99-8032-A84F-87BC-8EF5428AAF98}"/>
              </a:ext>
            </a:extLst>
          </p:cNvPr>
          <p:cNvSpPr>
            <a:spLocks noGrp="1"/>
          </p:cNvSpPr>
          <p:nvPr>
            <p:ph idx="1"/>
          </p:nvPr>
        </p:nvSpPr>
        <p:spPr/>
        <p:txBody>
          <a:bodyPr/>
          <a:lstStyle/>
          <a:p>
            <a:endParaRPr lang="en-US"/>
          </a:p>
        </p:txBody>
      </p:sp>
      <p:graphicFrame>
        <p:nvGraphicFramePr>
          <p:cNvPr id="8" name="Content Placeholder 3">
            <a:extLst>
              <a:ext uri="{FF2B5EF4-FFF2-40B4-BE49-F238E27FC236}">
                <a16:creationId xmlns:a16="http://schemas.microsoft.com/office/drawing/2014/main" id="{28EF197A-A847-B642-BDCF-1AE5D4DC8E09}"/>
              </a:ext>
            </a:extLst>
          </p:cNvPr>
          <p:cNvGraphicFramePr>
            <a:graphicFrameLocks/>
          </p:cNvGraphicFramePr>
          <p:nvPr>
            <p:extLst/>
          </p:nvPr>
        </p:nvGraphicFramePr>
        <p:xfrm>
          <a:off x="321732" y="2055531"/>
          <a:ext cx="11565466" cy="3195344"/>
        </p:xfrm>
        <a:graphic>
          <a:graphicData uri="http://schemas.openxmlformats.org/drawingml/2006/table">
            <a:tbl>
              <a:tblPr firstRow="1" firstCol="1" bandRow="1">
                <a:tableStyleId>{5C22544A-7EE6-4342-B048-85BDC9FD1C3A}</a:tableStyleId>
              </a:tblPr>
              <a:tblGrid>
                <a:gridCol w="3854739">
                  <a:extLst>
                    <a:ext uri="{9D8B030D-6E8A-4147-A177-3AD203B41FA5}">
                      <a16:colId xmlns:a16="http://schemas.microsoft.com/office/drawing/2014/main" val="2267313055"/>
                    </a:ext>
                  </a:extLst>
                </a:gridCol>
                <a:gridCol w="3854739">
                  <a:extLst>
                    <a:ext uri="{9D8B030D-6E8A-4147-A177-3AD203B41FA5}">
                      <a16:colId xmlns:a16="http://schemas.microsoft.com/office/drawing/2014/main" val="596208399"/>
                    </a:ext>
                  </a:extLst>
                </a:gridCol>
                <a:gridCol w="3855988">
                  <a:extLst>
                    <a:ext uri="{9D8B030D-6E8A-4147-A177-3AD203B41FA5}">
                      <a16:colId xmlns:a16="http://schemas.microsoft.com/office/drawing/2014/main" val="3541928236"/>
                    </a:ext>
                  </a:extLst>
                </a:gridCol>
              </a:tblGrid>
              <a:tr h="824209">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Antibiotic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Dose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Route of administration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7487662"/>
                  </a:ext>
                </a:extLst>
              </a:tr>
              <a:tr h="2371135">
                <a:tc>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Benzathine penicillin G</a:t>
                      </a:r>
                      <a:endParaRPr lang="en-US" sz="18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Penicillin V (oral penicillin)</a:t>
                      </a:r>
                      <a:endParaRPr lang="en-US" sz="18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Erythromycin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600.000-1.200.000 units </a:t>
                      </a:r>
                    </a:p>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250mg/dose</a:t>
                      </a:r>
                    </a:p>
                    <a:p>
                      <a:pPr algn="ctr">
                        <a:lnSpc>
                          <a:spcPct val="115000"/>
                        </a:lnSpc>
                        <a:spcAft>
                          <a:spcPts val="0"/>
                        </a:spcAft>
                      </a:pPr>
                      <a:r>
                        <a:rPr lang="en-US" sz="2400" u="sng" dirty="0">
                          <a:effectLst/>
                          <a:latin typeface="Times New Roman" panose="02020603050405020304" pitchFamily="18" charset="0"/>
                          <a:cs typeface="Times New Roman" panose="02020603050405020304" pitchFamily="18" charset="0"/>
                        </a:rPr>
                        <a:t>250</a:t>
                      </a:r>
                      <a:r>
                        <a:rPr lang="en-US" sz="2400" dirty="0">
                          <a:effectLst/>
                          <a:latin typeface="Times New Roman" panose="02020603050405020304" pitchFamily="18" charset="0"/>
                          <a:cs typeface="Times New Roman" panose="02020603050405020304" pitchFamily="18" charset="0"/>
                        </a:rPr>
                        <a:t> mg/kg/24hrs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IM once e</a:t>
                      </a:r>
                      <a:r>
                        <a:rPr lang="en-US" sz="2400" u="sng" dirty="0">
                          <a:effectLst/>
                          <a:latin typeface="Times New Roman" panose="02020603050405020304" pitchFamily="18" charset="0"/>
                          <a:cs typeface="Times New Roman" panose="02020603050405020304" pitchFamily="18" charset="0"/>
                        </a:rPr>
                        <a:t>very 2-3 weeks.</a:t>
                      </a:r>
                    </a:p>
                    <a:p>
                      <a:pPr algn="ctr">
                        <a:lnSpc>
                          <a:spcPct val="115000"/>
                        </a:lnSpc>
                        <a:spcAft>
                          <a:spcPts val="0"/>
                        </a:spcAft>
                      </a:pPr>
                      <a:r>
                        <a:rPr lang="en-US" sz="2400" u="sng" dirty="0">
                          <a:effectLst/>
                          <a:latin typeface="Times New Roman" panose="02020603050405020304" pitchFamily="18" charset="0"/>
                          <a:cs typeface="Times New Roman" panose="02020603050405020304" pitchFamily="18" charset="0"/>
                        </a:rPr>
                        <a:t>Oral, twice daily.</a:t>
                      </a:r>
                    </a:p>
                    <a:p>
                      <a:pPr algn="ctr">
                        <a:lnSpc>
                          <a:spcPct val="115000"/>
                        </a:lnSpc>
                        <a:spcAft>
                          <a:spcPts val="0"/>
                        </a:spcAft>
                      </a:pPr>
                      <a:r>
                        <a:rPr lang="en-US" sz="2400" u="sng" dirty="0">
                          <a:effectLst/>
                          <a:latin typeface="Times New Roman" panose="02020603050405020304" pitchFamily="18" charset="0"/>
                          <a:cs typeface="Times New Roman" panose="02020603050405020304" pitchFamily="18" charset="0"/>
                        </a:rPr>
                        <a:t>Oral, twice daily.</a:t>
                      </a:r>
                      <a:endParaRPr lang="en-US" sz="24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736997"/>
                  </a:ext>
                </a:extLst>
              </a:tr>
            </a:tbl>
          </a:graphicData>
        </a:graphic>
      </p:graphicFrame>
      <p:pic>
        <p:nvPicPr>
          <p:cNvPr id="3" name="Audio 2">
            <a:hlinkClick r:id="" action="ppaction://media"/>
            <a:extLst>
              <a:ext uri="{FF2B5EF4-FFF2-40B4-BE49-F238E27FC236}">
                <a16:creationId xmlns:a16="http://schemas.microsoft.com/office/drawing/2014/main" id="{AB373DEA-42D2-F34D-84FC-BE4FD2A20B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91774762"/>
      </p:ext>
    </p:extLst>
  </p:cSld>
  <p:clrMapOvr>
    <a:masterClrMapping/>
  </p:clrMapOvr>
  <mc:AlternateContent xmlns:mc="http://schemas.openxmlformats.org/markup-compatibility/2006" xmlns:p14="http://schemas.microsoft.com/office/powerpoint/2010/main">
    <mc:Choice Requires="p14">
      <p:transition spd="slow" p14:dur="2000" advTm="7448"/>
    </mc:Choice>
    <mc:Fallback xmlns="">
      <p:transition spd="slow" advTm="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AF26-D13B-B14F-8AEB-98E33BE8855E}"/>
              </a:ext>
            </a:extLst>
          </p:cNvPr>
          <p:cNvSpPr>
            <a:spLocks noGrp="1"/>
          </p:cNvSpPr>
          <p:nvPr>
            <p:ph type="title"/>
          </p:nvPr>
        </p:nvSpPr>
        <p:spPr>
          <a:xfrm>
            <a:off x="389467" y="365125"/>
            <a:ext cx="10964333" cy="1325563"/>
          </a:xfrm>
        </p:spPr>
        <p:txBody>
          <a:bodyPr/>
          <a:lstStyle/>
          <a:p>
            <a:r>
              <a:rPr lang="en-US" b="1" dirty="0">
                <a:solidFill>
                  <a:srgbClr val="7030A0"/>
                </a:solidFill>
                <a:latin typeface="Times New Roman" panose="02020603050405020304" pitchFamily="18" charset="0"/>
                <a:cs typeface="Times New Roman" panose="02020603050405020304" pitchFamily="18" charset="0"/>
              </a:rPr>
              <a:t>Duration of secondary</a:t>
            </a:r>
            <a:r>
              <a:rPr lang="en-US" dirty="0"/>
              <a:t> </a:t>
            </a:r>
            <a:r>
              <a:rPr lang="en-US" b="1" dirty="0">
                <a:solidFill>
                  <a:srgbClr val="7030A0"/>
                </a:solidFill>
                <a:latin typeface="Times New Roman" panose="02020603050405020304" pitchFamily="18" charset="0"/>
                <a:cs typeface="Times New Roman" panose="02020603050405020304" pitchFamily="18" charset="0"/>
              </a:rPr>
              <a:t>prevention (therapy for complication)</a:t>
            </a:r>
            <a:endParaRPr lang="en-US" dirty="0"/>
          </a:p>
        </p:txBody>
      </p:sp>
      <p:graphicFrame>
        <p:nvGraphicFramePr>
          <p:cNvPr id="4" name="Content Placeholder 3">
            <a:extLst>
              <a:ext uri="{FF2B5EF4-FFF2-40B4-BE49-F238E27FC236}">
                <a16:creationId xmlns:a16="http://schemas.microsoft.com/office/drawing/2014/main" id="{A5055AFE-DB90-754D-88A1-DD6ACAD31978}"/>
              </a:ext>
            </a:extLst>
          </p:cNvPr>
          <p:cNvGraphicFramePr>
            <a:graphicFrameLocks noGrp="1"/>
          </p:cNvGraphicFramePr>
          <p:nvPr>
            <p:ph idx="1"/>
            <p:extLst>
              <p:ext uri="{D42A27DB-BD31-4B8C-83A1-F6EECF244321}">
                <p14:modId xmlns:p14="http://schemas.microsoft.com/office/powerpoint/2010/main" val="49890885"/>
              </p:ext>
            </p:extLst>
          </p:nvPr>
        </p:nvGraphicFramePr>
        <p:xfrm>
          <a:off x="254000" y="1828800"/>
          <a:ext cx="11683999" cy="4861091"/>
        </p:xfrm>
        <a:graphic>
          <a:graphicData uri="http://schemas.openxmlformats.org/drawingml/2006/table">
            <a:tbl>
              <a:tblPr firstRow="1" firstCol="1" bandRow="1">
                <a:tableStyleId>{5C22544A-7EE6-4342-B048-85BDC9FD1C3A}</a:tableStyleId>
              </a:tblPr>
              <a:tblGrid>
                <a:gridCol w="5802937">
                  <a:extLst>
                    <a:ext uri="{9D8B030D-6E8A-4147-A177-3AD203B41FA5}">
                      <a16:colId xmlns:a16="http://schemas.microsoft.com/office/drawing/2014/main" val="700696915"/>
                    </a:ext>
                  </a:extLst>
                </a:gridCol>
                <a:gridCol w="5881062">
                  <a:extLst>
                    <a:ext uri="{9D8B030D-6E8A-4147-A177-3AD203B41FA5}">
                      <a16:colId xmlns:a16="http://schemas.microsoft.com/office/drawing/2014/main" val="2656150204"/>
                    </a:ext>
                  </a:extLst>
                </a:gridCol>
              </a:tblGrid>
              <a:tr h="1109635">
                <a:tc>
                  <a:txBody>
                    <a:bodyPr/>
                    <a:lstStyle/>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Rheumatic fever without carditis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dirty="0">
                          <a:solidFill>
                            <a:sysClr val="windowText" lastClr="000000"/>
                          </a:solidFill>
                          <a:effectLst/>
                          <a:latin typeface="Times New Roman" panose="02020603050405020304" pitchFamily="18" charset="0"/>
                          <a:cs typeface="Times New Roman" panose="02020603050405020304" pitchFamily="18" charset="0"/>
                        </a:rPr>
                        <a:t>5yr or until 21yrs of age, whichever is longer</a:t>
                      </a:r>
                      <a:endParaRPr lang="en-US" sz="2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29449983"/>
                  </a:ext>
                </a:extLst>
              </a:tr>
              <a:tr h="1687639">
                <a:tc>
                  <a:txBody>
                    <a:bodyPr/>
                    <a:lstStyle/>
                    <a:p>
                      <a:pPr>
                        <a:lnSpc>
                          <a:spcPct val="115000"/>
                        </a:lnSpc>
                        <a:spcAft>
                          <a:spcPts val="0"/>
                        </a:spcAft>
                      </a:pPr>
                      <a:r>
                        <a:rPr lang="en-US" sz="2800" dirty="0">
                          <a:effectLst/>
                          <a:latin typeface="Times New Roman" panose="02020603050405020304" pitchFamily="18" charset="0"/>
                          <a:cs typeface="Times New Roman" panose="02020603050405020304" pitchFamily="18" charset="0"/>
                        </a:rPr>
                        <a:t>Rheumatic fever with carditis but without residual heart disease (no vascular disease)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10 </a:t>
                      </a:r>
                      <a:r>
                        <a:rPr lang="en-US" sz="2800" b="1" dirty="0" err="1">
                          <a:effectLst/>
                          <a:latin typeface="Times New Roman" panose="02020603050405020304" pitchFamily="18" charset="0"/>
                          <a:cs typeface="Times New Roman" panose="02020603050405020304" pitchFamily="18" charset="0"/>
                        </a:rPr>
                        <a:t>yr</a:t>
                      </a:r>
                      <a:r>
                        <a:rPr lang="en-US" sz="2800" b="1" dirty="0">
                          <a:effectLst/>
                          <a:latin typeface="Times New Roman" panose="02020603050405020304" pitchFamily="18" charset="0"/>
                          <a:cs typeface="Times New Roman" panose="02020603050405020304" pitchFamily="18" charset="0"/>
                        </a:rPr>
                        <a:t> or into adulthood, whichever is longer</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626124407"/>
                  </a:ext>
                </a:extLst>
              </a:tr>
              <a:tr h="2063817">
                <a:tc>
                  <a:txBody>
                    <a:bodyPr/>
                    <a:lstStyle/>
                    <a:p>
                      <a:pPr>
                        <a:lnSpc>
                          <a:spcPct val="115000"/>
                        </a:lnSpc>
                        <a:spcAft>
                          <a:spcPts val="0"/>
                        </a:spcAft>
                      </a:pPr>
                      <a:r>
                        <a:rPr lang="en-US" sz="2800">
                          <a:effectLst/>
                          <a:latin typeface="Times New Roman" panose="02020603050405020304" pitchFamily="18" charset="0"/>
                          <a:cs typeface="Times New Roman" panose="02020603050405020304" pitchFamily="18" charset="0"/>
                        </a:rPr>
                        <a:t>Rheumatic fever with carditis with residual heart disease (no vascular disease)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800" b="1" dirty="0">
                          <a:effectLst/>
                          <a:latin typeface="Times New Roman" panose="02020603050405020304" pitchFamily="18" charset="0"/>
                          <a:cs typeface="Times New Roman" panose="02020603050405020304" pitchFamily="18" charset="0"/>
                        </a:rPr>
                        <a:t>At least 10 </a:t>
                      </a:r>
                      <a:r>
                        <a:rPr lang="en-US" sz="2800" b="1" dirty="0" err="1">
                          <a:effectLst/>
                          <a:latin typeface="Times New Roman" panose="02020603050405020304" pitchFamily="18" charset="0"/>
                          <a:cs typeface="Times New Roman" panose="02020603050405020304" pitchFamily="18" charset="0"/>
                        </a:rPr>
                        <a:t>yr</a:t>
                      </a:r>
                      <a:r>
                        <a:rPr lang="en-US" sz="2800" b="1" dirty="0">
                          <a:effectLst/>
                          <a:latin typeface="Times New Roman" panose="02020603050405020304" pitchFamily="18" charset="0"/>
                          <a:cs typeface="Times New Roman" panose="02020603050405020304" pitchFamily="18" charset="0"/>
                        </a:rPr>
                        <a:t> since the last episode and at least until 40 </a:t>
                      </a:r>
                      <a:r>
                        <a:rPr lang="en-US" sz="2800" b="1" dirty="0" err="1">
                          <a:effectLst/>
                          <a:latin typeface="Times New Roman" panose="02020603050405020304" pitchFamily="18" charset="0"/>
                          <a:cs typeface="Times New Roman" panose="02020603050405020304" pitchFamily="18" charset="0"/>
                        </a:rPr>
                        <a:t>yrs</a:t>
                      </a:r>
                      <a:r>
                        <a:rPr lang="en-US" sz="2800" b="1" dirty="0">
                          <a:effectLst/>
                          <a:latin typeface="Times New Roman" panose="02020603050405020304" pitchFamily="18" charset="0"/>
                          <a:cs typeface="Times New Roman" panose="02020603050405020304" pitchFamily="18" charset="0"/>
                        </a:rPr>
                        <a:t> of age: some time lifelong prophylaxis.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48164590"/>
                  </a:ext>
                </a:extLst>
              </a:tr>
            </a:tbl>
          </a:graphicData>
        </a:graphic>
      </p:graphicFrame>
      <p:pic>
        <p:nvPicPr>
          <p:cNvPr id="3" name="Audio 2">
            <a:hlinkClick r:id="" action="ppaction://media"/>
            <a:extLst>
              <a:ext uri="{FF2B5EF4-FFF2-40B4-BE49-F238E27FC236}">
                <a16:creationId xmlns:a16="http://schemas.microsoft.com/office/drawing/2014/main" id="{B65EC029-6026-ED41-B829-CEA349AAA0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42384328"/>
      </p:ext>
    </p:extLst>
  </p:cSld>
  <p:clrMapOvr>
    <a:masterClrMapping/>
  </p:clrMapOvr>
  <mc:AlternateContent xmlns:mc="http://schemas.openxmlformats.org/markup-compatibility/2006" xmlns:p14="http://schemas.microsoft.com/office/powerpoint/2010/main">
    <mc:Choice Requires="p14">
      <p:transition spd="slow" p14:dur="2000" advTm="202821"/>
    </mc:Choice>
    <mc:Fallback xmlns="">
      <p:transition spd="slow" advTm="20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DEE8-F856-F340-A26E-85BE81E7E7DD}"/>
              </a:ext>
            </a:extLst>
          </p:cNvPr>
          <p:cNvSpPr>
            <a:spLocks noGrp="1"/>
          </p:cNvSpPr>
          <p:nvPr>
            <p:ph type="title"/>
          </p:nvPr>
        </p:nvSpPr>
        <p:spPr>
          <a:xfrm>
            <a:off x="254000" y="365125"/>
            <a:ext cx="11099800" cy="1325563"/>
          </a:xfrm>
        </p:spPr>
        <p:txBody>
          <a:bodyPr/>
          <a:lstStyle/>
          <a:p>
            <a:r>
              <a:rPr lang="en-US" b="1" dirty="0">
                <a:solidFill>
                  <a:srgbClr val="7030A0"/>
                </a:solidFill>
                <a:latin typeface="Times New Roman" panose="02020603050405020304" pitchFamily="18" charset="0"/>
                <a:cs typeface="Times New Roman" panose="02020603050405020304" pitchFamily="18" charset="0"/>
              </a:rPr>
              <a:t>Nursing</a:t>
            </a:r>
            <a:r>
              <a:rPr lang="en-US" b="1" dirty="0"/>
              <a:t> </a:t>
            </a:r>
            <a:r>
              <a:rPr lang="en-US" b="1" dirty="0">
                <a:solidFill>
                  <a:srgbClr val="7030A0"/>
                </a:solidFill>
                <a:latin typeface="Times New Roman" panose="02020603050405020304" pitchFamily="18" charset="0"/>
                <a:cs typeface="Times New Roman" panose="02020603050405020304" pitchFamily="18" charset="0"/>
              </a:rPr>
              <a:t>Considerations</a:t>
            </a:r>
            <a:endParaRPr lang="en-US" dirty="0"/>
          </a:p>
        </p:txBody>
      </p:sp>
      <p:sp>
        <p:nvSpPr>
          <p:cNvPr id="3" name="Content Placeholder 2">
            <a:extLst>
              <a:ext uri="{FF2B5EF4-FFF2-40B4-BE49-F238E27FC236}">
                <a16:creationId xmlns:a16="http://schemas.microsoft.com/office/drawing/2014/main" id="{8A458931-68E1-1B49-9329-927C6A2773F2}"/>
              </a:ext>
            </a:extLst>
          </p:cNvPr>
          <p:cNvSpPr>
            <a:spLocks noGrp="1"/>
          </p:cNvSpPr>
          <p:nvPr>
            <p:ph idx="1"/>
          </p:nvPr>
        </p:nvSpPr>
        <p:spPr>
          <a:xfrm>
            <a:off x="254000" y="1690688"/>
            <a:ext cx="11633200" cy="4981045"/>
          </a:xfrm>
        </p:spPr>
        <p:txBody>
          <a:bodyPr>
            <a:normAutofit/>
          </a:bodyPr>
          <a:lstStyle/>
          <a:p>
            <a:pPr marL="0" indent="0">
              <a:buNone/>
            </a:pPr>
            <a:r>
              <a:rPr lang="en-US" sz="4000" b="1" dirty="0">
                <a:solidFill>
                  <a:srgbClr val="C00000"/>
                </a:solidFill>
                <a:latin typeface="Times New Roman" panose="02020603050405020304" pitchFamily="18" charset="0"/>
                <a:cs typeface="Times New Roman" panose="02020603050405020304" pitchFamily="18" charset="0"/>
              </a:rPr>
              <a:t>The objectives of nursing care for child with A.R.F. are to: </a:t>
            </a:r>
          </a:p>
          <a:p>
            <a:pPr marL="0" indent="0">
              <a:buNone/>
            </a:pPr>
            <a:r>
              <a:rPr lang="en-US" sz="4000" dirty="0">
                <a:latin typeface="Times New Roman" panose="02020603050405020304" pitchFamily="18" charset="0"/>
                <a:cs typeface="Times New Roman" panose="02020603050405020304" pitchFamily="18" charset="0"/>
              </a:rPr>
              <a:t>1. Encourage compliance with drug regimens. </a:t>
            </a:r>
          </a:p>
          <a:p>
            <a:pPr marL="0" indent="0">
              <a:buNone/>
            </a:pPr>
            <a:r>
              <a:rPr lang="en-US" sz="4000" dirty="0">
                <a:latin typeface="Times New Roman" panose="02020603050405020304" pitchFamily="18" charset="0"/>
                <a:cs typeface="Times New Roman" panose="02020603050405020304" pitchFamily="18" charset="0"/>
              </a:rPr>
              <a:t>2. Relieve joint pain. </a:t>
            </a:r>
          </a:p>
          <a:p>
            <a:pPr marL="0" indent="0">
              <a:buNone/>
            </a:pPr>
            <a:r>
              <a:rPr lang="en-US" sz="4000" dirty="0">
                <a:latin typeface="Times New Roman" panose="02020603050405020304" pitchFamily="18" charset="0"/>
                <a:cs typeface="Times New Roman" panose="02020603050405020304" pitchFamily="18" charset="0"/>
              </a:rPr>
              <a:t>3. Facilitate recovery from the illness. </a:t>
            </a:r>
          </a:p>
          <a:p>
            <a:pPr marL="0" indent="0">
              <a:buNone/>
            </a:pPr>
            <a:r>
              <a:rPr lang="en-US" sz="4000" dirty="0">
                <a:latin typeface="Times New Roman" panose="02020603050405020304" pitchFamily="18" charset="0"/>
                <a:cs typeface="Times New Roman" panose="02020603050405020304" pitchFamily="18" charset="0"/>
              </a:rPr>
              <a:t>4. Provide emotional support. </a:t>
            </a:r>
          </a:p>
          <a:p>
            <a:pPr marL="0" indent="0">
              <a:buNone/>
            </a:pPr>
            <a:r>
              <a:rPr lang="en-US" sz="4000" dirty="0">
                <a:latin typeface="Times New Roman" panose="02020603050405020304" pitchFamily="18" charset="0"/>
                <a:cs typeface="Times New Roman" panose="02020603050405020304" pitchFamily="18" charset="0"/>
              </a:rPr>
              <a:t>5. Prevent the disease.</a:t>
            </a:r>
          </a:p>
          <a:p>
            <a:endParaRPr lang="en-US" sz="4000" dirty="0"/>
          </a:p>
        </p:txBody>
      </p:sp>
      <p:pic>
        <p:nvPicPr>
          <p:cNvPr id="4" name="Audio 3">
            <a:hlinkClick r:id="" action="ppaction://media"/>
            <a:extLst>
              <a:ext uri="{FF2B5EF4-FFF2-40B4-BE49-F238E27FC236}">
                <a16:creationId xmlns:a16="http://schemas.microsoft.com/office/drawing/2014/main" id="{0A859CEE-807B-E64E-B67D-9F24173AE3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076608"/>
      </p:ext>
    </p:extLst>
  </p:cSld>
  <p:clrMapOvr>
    <a:masterClrMapping/>
  </p:clrMapOvr>
  <mc:AlternateContent xmlns:mc="http://schemas.openxmlformats.org/markup-compatibility/2006" xmlns:p14="http://schemas.microsoft.com/office/powerpoint/2010/main">
    <mc:Choice Requires="p14">
      <p:transition spd="slow" p14:dur="2000" advTm="234256"/>
    </mc:Choice>
    <mc:Fallback xmlns="">
      <p:transition spd="slow" advTm="23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C2CB-B007-8743-98FA-3D89B7C527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4897C7-6EFC-4841-B059-BC3F4B541765}"/>
              </a:ext>
            </a:extLst>
          </p:cNvPr>
          <p:cNvSpPr>
            <a:spLocks noGrp="1"/>
          </p:cNvSpPr>
          <p:nvPr>
            <p:ph idx="1"/>
          </p:nvPr>
        </p:nvSpPr>
        <p:spPr/>
        <p:txBody>
          <a:bodyPr/>
          <a:lstStyle/>
          <a:p>
            <a:endParaRPr lang="en-US"/>
          </a:p>
        </p:txBody>
      </p:sp>
      <p:pic>
        <p:nvPicPr>
          <p:cNvPr id="4098" name="Picture 2" descr="Related image">
            <a:extLst>
              <a:ext uri="{FF2B5EF4-FFF2-40B4-BE49-F238E27FC236}">
                <a16:creationId xmlns:a16="http://schemas.microsoft.com/office/drawing/2014/main" id="{A4F14C13-61C8-974A-B4A4-AE4E9500B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300" y="774700"/>
            <a:ext cx="7645400" cy="530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388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DBF0-FDB8-8045-8A30-62D9AA722CF4}"/>
              </a:ext>
            </a:extLst>
          </p:cNvPr>
          <p:cNvSpPr>
            <a:spLocks noGrp="1"/>
          </p:cNvSpPr>
          <p:nvPr>
            <p:ph type="title"/>
          </p:nvPr>
        </p:nvSpPr>
        <p:spPr/>
        <p:txBody>
          <a:bodyPr/>
          <a:lstStyle/>
          <a:p>
            <a:pPr algn="ctr"/>
            <a:r>
              <a:rPr lang="en-US" b="1" dirty="0">
                <a:solidFill>
                  <a:srgbClr val="7030A0"/>
                </a:solidFill>
                <a:latin typeface="Times New Roman" panose="02020603050405020304" pitchFamily="18" charset="0"/>
                <a:cs typeface="Times New Roman" panose="02020603050405020304" pitchFamily="18" charset="0"/>
              </a:rPr>
              <a:t>Clinical manifestations</a:t>
            </a:r>
            <a:br>
              <a:rPr lang="en-US" dirty="0">
                <a:solidFill>
                  <a:srgbClr val="7030A0"/>
                </a:solidFill>
                <a:latin typeface="Times New Roman" panose="02020603050405020304" pitchFamily="18"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4D30A655-6695-FC45-82D0-9912F5AD6675}"/>
              </a:ext>
            </a:extLst>
          </p:cNvPr>
          <p:cNvSpPr>
            <a:spLocks noGrp="1"/>
          </p:cNvSpPr>
          <p:nvPr>
            <p:ph type="body" idx="1"/>
          </p:nvPr>
        </p:nvSpPr>
        <p:spPr/>
        <p:txBody>
          <a:bodyPr>
            <a:normAutofit/>
          </a:bodyPr>
          <a:lstStyle/>
          <a:p>
            <a:pPr algn="ctr"/>
            <a:r>
              <a:rPr lang="en-US" sz="4400" dirty="0">
                <a:solidFill>
                  <a:srgbClr val="7030A0"/>
                </a:solidFill>
                <a:latin typeface="Times New Roman" panose="02020603050405020304" pitchFamily="18" charset="0"/>
                <a:cs typeface="Times New Roman" panose="02020603050405020304" pitchFamily="18" charset="0"/>
              </a:rPr>
              <a:t>Revised jones criteria used to diagnose RF</a:t>
            </a:r>
          </a:p>
        </p:txBody>
      </p:sp>
      <p:pic>
        <p:nvPicPr>
          <p:cNvPr id="4" name="Audio 3">
            <a:hlinkClick r:id="" action="ppaction://media"/>
            <a:extLst>
              <a:ext uri="{FF2B5EF4-FFF2-40B4-BE49-F238E27FC236}">
                <a16:creationId xmlns:a16="http://schemas.microsoft.com/office/drawing/2014/main" id="{95D165DE-E9DB-5942-A48A-4BB0711CE4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71459935"/>
      </p:ext>
    </p:extLst>
  </p:cSld>
  <p:clrMapOvr>
    <a:masterClrMapping/>
  </p:clrMapOvr>
  <mc:AlternateContent xmlns:mc="http://schemas.openxmlformats.org/markup-compatibility/2006" xmlns:p14="http://schemas.microsoft.com/office/powerpoint/2010/main">
    <mc:Choice Requires="p14">
      <p:transition spd="slow" p14:dur="2000" advTm="29048"/>
    </mc:Choice>
    <mc:Fallback xmlns="">
      <p:transition spd="slow" advTm="2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EB32-E3EC-CF4D-BEAF-C5905EAA9F6B}"/>
              </a:ext>
            </a:extLst>
          </p:cNvPr>
          <p:cNvSpPr>
            <a:spLocks noGrp="1"/>
          </p:cNvSpPr>
          <p:nvPr>
            <p:ph type="title"/>
          </p:nvPr>
        </p:nvSpPr>
        <p:spPr>
          <a:xfrm>
            <a:off x="220133" y="365125"/>
            <a:ext cx="11785600" cy="1325563"/>
          </a:xfrm>
        </p:spPr>
        <p:txBody>
          <a:bodyPr>
            <a:normAutofit/>
          </a:bodyPr>
          <a:lstStyle/>
          <a:p>
            <a:br>
              <a:rPr lang="en-US" dirty="0">
                <a:solidFill>
                  <a:srgbClr val="7030A0"/>
                </a:solidFill>
                <a:latin typeface="Times New Roman" panose="02020603050405020304" pitchFamily="18" charset="0"/>
                <a:cs typeface="Times New Roman" panose="02020603050405020304" pitchFamily="18" charset="0"/>
              </a:rPr>
            </a:br>
            <a:endParaRPr lang="en-US" dirty="0">
              <a:solidFill>
                <a:srgbClr val="7030A0"/>
              </a:solidFill>
              <a:latin typeface="Times New Roman" panose="02020603050405020304" pitchFamily="18" charset="0"/>
              <a:cs typeface="Times New Roman" panose="02020603050405020304" pitchFamily="18" charset="0"/>
            </a:endParaRPr>
          </a:p>
        </p:txBody>
      </p:sp>
      <p:graphicFrame>
        <p:nvGraphicFramePr>
          <p:cNvPr id="7" name="Content Placeholder 6">
            <a:extLst>
              <a:ext uri="{FF2B5EF4-FFF2-40B4-BE49-F238E27FC236}">
                <a16:creationId xmlns:a16="http://schemas.microsoft.com/office/drawing/2014/main" id="{3416D1E0-BC19-0E4D-BCE1-E8DF4819229F}"/>
              </a:ext>
            </a:extLst>
          </p:cNvPr>
          <p:cNvGraphicFramePr>
            <a:graphicFrameLocks noGrp="1"/>
          </p:cNvGraphicFramePr>
          <p:nvPr>
            <p:ph idx="1"/>
            <p:extLst>
              <p:ext uri="{D42A27DB-BD31-4B8C-83A1-F6EECF244321}">
                <p14:modId xmlns:p14="http://schemas.microsoft.com/office/powerpoint/2010/main" val="900367307"/>
              </p:ext>
            </p:extLst>
          </p:nvPr>
        </p:nvGraphicFramePr>
        <p:xfrm>
          <a:off x="220133" y="178862"/>
          <a:ext cx="11667068" cy="6547421"/>
        </p:xfrm>
        <a:graphic>
          <a:graphicData uri="http://schemas.openxmlformats.org/drawingml/2006/table">
            <a:tbl>
              <a:tblPr firstRow="1" firstCol="1" bandRow="1">
                <a:tableStyleId>{5C22544A-7EE6-4342-B048-85BDC9FD1C3A}</a:tableStyleId>
              </a:tblPr>
              <a:tblGrid>
                <a:gridCol w="3386667">
                  <a:extLst>
                    <a:ext uri="{9D8B030D-6E8A-4147-A177-3AD203B41FA5}">
                      <a16:colId xmlns:a16="http://schemas.microsoft.com/office/drawing/2014/main" val="260563006"/>
                    </a:ext>
                  </a:extLst>
                </a:gridCol>
                <a:gridCol w="501525">
                  <a:extLst>
                    <a:ext uri="{9D8B030D-6E8A-4147-A177-3AD203B41FA5}">
                      <a16:colId xmlns:a16="http://schemas.microsoft.com/office/drawing/2014/main" val="1588804159"/>
                    </a:ext>
                  </a:extLst>
                </a:gridCol>
                <a:gridCol w="3889438">
                  <a:extLst>
                    <a:ext uri="{9D8B030D-6E8A-4147-A177-3AD203B41FA5}">
                      <a16:colId xmlns:a16="http://schemas.microsoft.com/office/drawing/2014/main" val="731097159"/>
                    </a:ext>
                  </a:extLst>
                </a:gridCol>
                <a:gridCol w="3889438">
                  <a:extLst>
                    <a:ext uri="{9D8B030D-6E8A-4147-A177-3AD203B41FA5}">
                      <a16:colId xmlns:a16="http://schemas.microsoft.com/office/drawing/2014/main" val="739703625"/>
                    </a:ext>
                  </a:extLst>
                </a:gridCol>
              </a:tblGrid>
              <a:tr h="899697">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Major criteria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nchor="ctr"/>
                </a:tc>
                <a:tc gridSpan="2">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Minor criteria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nchor="ctr"/>
                </a:tc>
                <a:tc hMerge="1">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Minor criteria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nchor="ctr"/>
                </a:tc>
                <a:tc>
                  <a:txBody>
                    <a:bodyPr/>
                    <a:lstStyle/>
                    <a:p>
                      <a:pPr>
                        <a:spcAft>
                          <a:spcPts val="0"/>
                        </a:spcAft>
                      </a:pPr>
                      <a:r>
                        <a:rPr lang="en-US" sz="2400">
                          <a:effectLst/>
                          <a:latin typeface="Times New Roman" panose="02020603050405020304" pitchFamily="18" charset="0"/>
                          <a:cs typeface="Times New Roman" panose="02020603050405020304" pitchFamily="18" charset="0"/>
                        </a:rPr>
                        <a:t>Evidence of preceding streptococcal infection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extLst>
                  <a:ext uri="{0D108BD9-81ED-4DB2-BD59-A6C34878D82A}">
                    <a16:rowId xmlns:a16="http://schemas.microsoft.com/office/drawing/2014/main" val="4011004560"/>
                  </a:ext>
                </a:extLst>
              </a:tr>
              <a:tr h="2697578">
                <a:tc>
                  <a:txBody>
                    <a:bodyPr/>
                    <a:lstStyle/>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-Carditis.</a:t>
                      </a:r>
                      <a:endParaRPr lang="en-US" sz="1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-Polyarthritis.</a:t>
                      </a:r>
                      <a:endParaRPr lang="en-US" sz="1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-Erythema marginatum.</a:t>
                      </a:r>
                      <a:endParaRPr lang="en-US" sz="1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-Subcutaneous nodules.</a:t>
                      </a:r>
                      <a:endParaRPr lang="en-US" sz="1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-Chorea.</a:t>
                      </a:r>
                      <a:endParaRPr lang="en-US" sz="1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tc gridSpan="2">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-Arthralgia.</a:t>
                      </a:r>
                      <a:endParaRPr lang="en-US"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-Fever.</a:t>
                      </a:r>
                      <a:endParaRPr lang="en-US"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-Prolonged P-R interval.</a:t>
                      </a:r>
                      <a:endParaRPr lang="en-US"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-Elevated acute phase reactants:</a:t>
                      </a:r>
                      <a:endParaRPr lang="en-US" sz="1400" dirty="0">
                        <a:effectLst/>
                        <a:latin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itchFamily="2" charset="2"/>
                        <a:buChar char=""/>
                      </a:pPr>
                      <a:r>
                        <a:rPr lang="en-US" sz="2400" dirty="0">
                          <a:effectLst/>
                          <a:latin typeface="Times New Roman" panose="02020603050405020304" pitchFamily="18" charset="0"/>
                          <a:cs typeface="Times New Roman" panose="02020603050405020304" pitchFamily="18" charset="0"/>
                        </a:rPr>
                        <a:t>Erythrocyte sedimentation rate.</a:t>
                      </a:r>
                      <a:endParaRPr lang="en-US" sz="1400" dirty="0">
                        <a:effectLst/>
                        <a:latin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itchFamily="2" charset="2"/>
                        <a:buChar char=""/>
                      </a:pPr>
                      <a:r>
                        <a:rPr lang="en-US" sz="2400" dirty="0">
                          <a:effectLst/>
                          <a:latin typeface="Times New Roman" panose="02020603050405020304" pitchFamily="18" charset="0"/>
                          <a:cs typeface="Times New Roman" panose="02020603050405020304" pitchFamily="18" charset="0"/>
                        </a:rPr>
                        <a:t>C-reactive protein.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tc hMerge="1">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-Arthralgia.</a:t>
                      </a:r>
                      <a:endParaRPr lang="en-US"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-Fever.</a:t>
                      </a:r>
                      <a:endParaRPr lang="en-US"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-Prolonged P-R interval.</a:t>
                      </a:r>
                      <a:endParaRPr lang="en-US"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-Elevated acute phase reactants:</a:t>
                      </a:r>
                      <a:endParaRPr lang="en-US" sz="1400" dirty="0">
                        <a:effectLst/>
                        <a:latin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itchFamily="2" charset="2"/>
                        <a:buChar char=""/>
                      </a:pPr>
                      <a:r>
                        <a:rPr lang="en-US" sz="2400" dirty="0">
                          <a:effectLst/>
                          <a:latin typeface="Times New Roman" panose="02020603050405020304" pitchFamily="18" charset="0"/>
                          <a:cs typeface="Times New Roman" panose="02020603050405020304" pitchFamily="18" charset="0"/>
                        </a:rPr>
                        <a:t>Erythrocyte sedimentation rate.</a:t>
                      </a:r>
                      <a:endParaRPr lang="en-US" sz="1400" dirty="0">
                        <a:effectLst/>
                        <a:latin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itchFamily="2" charset="2"/>
                        <a:buChar char=""/>
                      </a:pPr>
                      <a:r>
                        <a:rPr lang="en-US" sz="2400" dirty="0">
                          <a:effectLst/>
                          <a:latin typeface="Times New Roman" panose="02020603050405020304" pitchFamily="18" charset="0"/>
                          <a:cs typeface="Times New Roman" panose="02020603050405020304" pitchFamily="18" charset="0"/>
                        </a:rPr>
                        <a:t>C-reactive protein.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tc>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-Positive throat culture for streptococci or rapid streptococcal antigen test.</a:t>
                      </a:r>
                      <a:endParaRPr lang="en-US" sz="14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-Elevated or increasing streptococcal antibody titer.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extLst>
                  <a:ext uri="{0D108BD9-81ED-4DB2-BD59-A6C34878D82A}">
                    <a16:rowId xmlns:a16="http://schemas.microsoft.com/office/drawing/2014/main" val="1351288017"/>
                  </a:ext>
                </a:extLst>
              </a:tr>
              <a:tr h="500985">
                <a:tc gridSpan="4">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For all patient with evidence of preceding group A streptococcal infection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0087217"/>
                  </a:ext>
                </a:extLst>
              </a:tr>
              <a:tr h="971551">
                <a:tc gridSpan="2">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Diagnosis of initial rheumatic fever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tc hMerge="1">
                  <a:txBody>
                    <a:bodyPr/>
                    <a:lstStyle/>
                    <a:p>
                      <a:pPr>
                        <a:lnSpc>
                          <a:spcPct val="115000"/>
                        </a:lnSpc>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tc gridSpan="2">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2 major manifestations or</a:t>
                      </a:r>
                      <a:endParaRPr lang="en-US" sz="140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2400">
                          <a:effectLst/>
                          <a:latin typeface="Times New Roman" panose="02020603050405020304" pitchFamily="18" charset="0"/>
                          <a:cs typeface="Times New Roman" panose="02020603050405020304" pitchFamily="18" charset="0"/>
                        </a:rPr>
                        <a:t>1 major plus 2 minor manifestation + evidence of recent GAS.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tc hMerge="1">
                  <a:txBody>
                    <a:bodyPr/>
                    <a:lstStyle/>
                    <a:p>
                      <a:endParaRPr lang="en-US"/>
                    </a:p>
                  </a:txBody>
                  <a:tcPr/>
                </a:tc>
                <a:extLst>
                  <a:ext uri="{0D108BD9-81ED-4DB2-BD59-A6C34878D82A}">
                    <a16:rowId xmlns:a16="http://schemas.microsoft.com/office/drawing/2014/main" val="2924208531"/>
                  </a:ext>
                </a:extLst>
              </a:tr>
              <a:tr h="1477610">
                <a:tc gridSpan="2">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Diagnosis of recurrent rheumatic fever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tc hMerge="1">
                  <a:txBody>
                    <a:bodyPr/>
                    <a:lstStyle/>
                    <a:p>
                      <a:pPr>
                        <a:lnSpc>
                          <a:spcPct val="115000"/>
                        </a:lnSpc>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tc gridSpan="2">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2 major or</a:t>
                      </a:r>
                      <a:endParaRPr lang="en-US" sz="1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1 major plus 2 minor manifestation </a:t>
                      </a:r>
                      <a:endParaRPr lang="en-US" sz="1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3 minor + evidence of recent GAS.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81" marR="47881" marT="0" marB="0"/>
                </a:tc>
                <a:tc hMerge="1">
                  <a:txBody>
                    <a:bodyPr/>
                    <a:lstStyle/>
                    <a:p>
                      <a:endParaRPr lang="en-US"/>
                    </a:p>
                  </a:txBody>
                  <a:tcPr/>
                </a:tc>
                <a:extLst>
                  <a:ext uri="{0D108BD9-81ED-4DB2-BD59-A6C34878D82A}">
                    <a16:rowId xmlns:a16="http://schemas.microsoft.com/office/drawing/2014/main" val="3178643019"/>
                  </a:ext>
                </a:extLst>
              </a:tr>
            </a:tbl>
          </a:graphicData>
        </a:graphic>
      </p:graphicFrame>
      <p:pic>
        <p:nvPicPr>
          <p:cNvPr id="3" name="Audio 2">
            <a:hlinkClick r:id="" action="ppaction://media"/>
            <a:extLst>
              <a:ext uri="{FF2B5EF4-FFF2-40B4-BE49-F238E27FC236}">
                <a16:creationId xmlns:a16="http://schemas.microsoft.com/office/drawing/2014/main" id="{39BFC5E4-43CC-F24A-9B8E-ED57669DAC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5880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6082-4D9D-3B45-B87A-82B1E6C10539}"/>
              </a:ext>
            </a:extLst>
          </p:cNvPr>
          <p:cNvSpPr>
            <a:spLocks noGrp="1"/>
          </p:cNvSpPr>
          <p:nvPr>
            <p:ph type="title"/>
          </p:nvPr>
        </p:nvSpPr>
        <p:spPr>
          <a:xfrm>
            <a:off x="237067" y="365125"/>
            <a:ext cx="11116733" cy="1325563"/>
          </a:xfrm>
        </p:spPr>
        <p:txBody>
          <a:bodyPr/>
          <a:lstStyle/>
          <a:p>
            <a:r>
              <a:rPr lang="en-US" b="1" dirty="0">
                <a:solidFill>
                  <a:srgbClr val="7030A0"/>
                </a:solidFill>
                <a:latin typeface="Times New Roman" panose="02020603050405020304" pitchFamily="18" charset="0"/>
                <a:cs typeface="Times New Roman" panose="02020603050405020304" pitchFamily="18" charset="0"/>
              </a:rPr>
              <a:t>I- Carditis (50-60% of cases)</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6F960C5-02BC-DD49-98EB-FE0925031627}"/>
              </a:ext>
            </a:extLst>
          </p:cNvPr>
          <p:cNvSpPr>
            <a:spLocks noGrp="1"/>
          </p:cNvSpPr>
          <p:nvPr>
            <p:ph idx="1"/>
          </p:nvPr>
        </p:nvSpPr>
        <p:spPr>
          <a:xfrm>
            <a:off x="237067" y="1825625"/>
            <a:ext cx="11116733" cy="4351338"/>
          </a:xfrm>
        </p:spPr>
        <p:txBody>
          <a:bodyPr>
            <a:normAutofit/>
          </a:bodyPr>
          <a:lstStyle/>
          <a:p>
            <a:pPr marL="0" indent="0" algn="just">
              <a:buNone/>
            </a:pPr>
            <a:r>
              <a:rPr lang="en-US" sz="4400" dirty="0">
                <a:latin typeface="Times New Roman" panose="02020603050405020304" pitchFamily="18" charset="0"/>
                <a:cs typeface="Times New Roman" panose="02020603050405020304" pitchFamily="18" charset="0"/>
              </a:rPr>
              <a:t>Mitral and aortic valves are the most affected valves. Carditis is the only entity of rheumatic fever that can result in permanent damage to heart (chronic valvular disease)</a:t>
            </a:r>
          </a:p>
        </p:txBody>
      </p:sp>
      <p:pic>
        <p:nvPicPr>
          <p:cNvPr id="4" name="Audio 3">
            <a:hlinkClick r:id="" action="ppaction://media"/>
            <a:extLst>
              <a:ext uri="{FF2B5EF4-FFF2-40B4-BE49-F238E27FC236}">
                <a16:creationId xmlns:a16="http://schemas.microsoft.com/office/drawing/2014/main" id="{907F2122-C01F-4740-B778-BB51EC0740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97924262"/>
      </p:ext>
    </p:extLst>
  </p:cSld>
  <p:clrMapOvr>
    <a:masterClrMapping/>
  </p:clrMapOvr>
  <mc:AlternateContent xmlns:mc="http://schemas.openxmlformats.org/markup-compatibility/2006" xmlns:p14="http://schemas.microsoft.com/office/powerpoint/2010/main">
    <mc:Choice Requires="p14">
      <p:transition spd="slow" p14:dur="2000" advTm="77034"/>
    </mc:Choice>
    <mc:Fallback xmlns="">
      <p:transition spd="slow" advTm="7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valves in rheumatic fever">
            <a:extLst>
              <a:ext uri="{FF2B5EF4-FFF2-40B4-BE49-F238E27FC236}">
                <a16:creationId xmlns:a16="http://schemas.microsoft.com/office/drawing/2014/main" id="{4620ADD9-4E40-C14A-B194-94561FF88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667" y="154493"/>
            <a:ext cx="8703733" cy="663711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C47E6EA-1B4C-8D47-843C-A6928B5E2A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3470606"/>
      </p:ext>
    </p:extLst>
  </p:cSld>
  <p:clrMapOvr>
    <a:masterClrMapping/>
  </p:clrMapOvr>
  <mc:AlternateContent xmlns:mc="http://schemas.openxmlformats.org/markup-compatibility/2006" xmlns:p14="http://schemas.microsoft.com/office/powerpoint/2010/main">
    <mc:Choice Requires="p14">
      <p:transition spd="slow" p14:dur="2000" advTm="13522"/>
    </mc:Choice>
    <mc:Fallback xmlns="">
      <p:transition spd="slow" advTm="1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D144-098C-484C-8C29-1506DE3CDDE6}"/>
              </a:ext>
            </a:extLst>
          </p:cNvPr>
          <p:cNvSpPr>
            <a:spLocks noGrp="1"/>
          </p:cNvSpPr>
          <p:nvPr>
            <p:ph type="title"/>
          </p:nvPr>
        </p:nvSpPr>
        <p:spPr/>
        <p:txBody>
          <a:bodyPr/>
          <a:lstStyle/>
          <a:p>
            <a:r>
              <a:rPr lang="en-US" b="1" dirty="0">
                <a:solidFill>
                  <a:srgbClr val="7030A0"/>
                </a:solidFill>
                <a:latin typeface="Times New Roman" panose="02020603050405020304" pitchFamily="18" charset="0"/>
                <a:cs typeface="Times New Roman" panose="02020603050405020304" pitchFamily="18" charset="0"/>
              </a:rPr>
              <a:t>Carditis</a:t>
            </a:r>
            <a:endParaRPr lang="en-US" dirty="0"/>
          </a:p>
        </p:txBody>
      </p:sp>
      <p:sp>
        <p:nvSpPr>
          <p:cNvPr id="3" name="Content Placeholder 2">
            <a:extLst>
              <a:ext uri="{FF2B5EF4-FFF2-40B4-BE49-F238E27FC236}">
                <a16:creationId xmlns:a16="http://schemas.microsoft.com/office/drawing/2014/main" id="{7E093884-6A54-7A42-B82F-EE35553A099B}"/>
              </a:ext>
            </a:extLst>
          </p:cNvPr>
          <p:cNvSpPr>
            <a:spLocks noGrp="1"/>
          </p:cNvSpPr>
          <p:nvPr>
            <p:ph idx="1"/>
          </p:nvPr>
        </p:nvSpPr>
        <p:spPr/>
        <p:txBody>
          <a:bodyPr>
            <a:normAutofit/>
          </a:bodyPr>
          <a:lstStyle/>
          <a:p>
            <a:pPr lvl="0"/>
            <a:r>
              <a:rPr lang="en-US" sz="4000" dirty="0">
                <a:latin typeface="Times New Roman" panose="02020603050405020304" pitchFamily="18" charset="0"/>
                <a:cs typeface="Times New Roman" panose="02020603050405020304" pitchFamily="18" charset="0"/>
              </a:rPr>
              <a:t>New murmur or change in the existing murmurs.</a:t>
            </a:r>
          </a:p>
          <a:p>
            <a:pPr lvl="0"/>
            <a:r>
              <a:rPr lang="en-US" sz="4000" dirty="0">
                <a:latin typeface="Times New Roman" panose="02020603050405020304" pitchFamily="18" charset="0"/>
                <a:cs typeface="Times New Roman" panose="02020603050405020304" pitchFamily="18" charset="0"/>
              </a:rPr>
              <a:t>Tachycardia </a:t>
            </a:r>
          </a:p>
          <a:p>
            <a:pPr lvl="0"/>
            <a:r>
              <a:rPr lang="en-US" sz="4000" dirty="0">
                <a:latin typeface="Times New Roman" panose="02020603050405020304" pitchFamily="18" charset="0"/>
                <a:cs typeface="Times New Roman" panose="02020603050405020304" pitchFamily="18" charset="0"/>
              </a:rPr>
              <a:t>Cardiomegaly</a:t>
            </a:r>
          </a:p>
          <a:p>
            <a:pPr lvl="0"/>
            <a:r>
              <a:rPr lang="en-US" sz="4000" dirty="0">
                <a:latin typeface="Times New Roman" panose="02020603050405020304" pitchFamily="18" charset="0"/>
                <a:cs typeface="Times New Roman" panose="02020603050405020304" pitchFamily="18" charset="0"/>
              </a:rPr>
              <a:t>Friction rub (pericarditis).</a:t>
            </a:r>
          </a:p>
          <a:p>
            <a:pPr lvl="0"/>
            <a:r>
              <a:rPr lang="en-US" sz="4000" dirty="0">
                <a:latin typeface="Times New Roman" panose="02020603050405020304" pitchFamily="18" charset="0"/>
                <a:cs typeface="Times New Roman" panose="02020603050405020304" pitchFamily="18" charset="0"/>
              </a:rPr>
              <a:t>Pericardial pain.</a:t>
            </a:r>
          </a:p>
          <a:p>
            <a:pPr lvl="0"/>
            <a:r>
              <a:rPr lang="en-US" sz="4000" dirty="0">
                <a:latin typeface="Times New Roman" panose="02020603050405020304" pitchFamily="18" charset="0"/>
                <a:cs typeface="Times New Roman" panose="02020603050405020304" pitchFamily="18" charset="0"/>
              </a:rPr>
              <a:t>Change in ECG. </a:t>
            </a:r>
          </a:p>
          <a:p>
            <a:endParaRPr lang="en-US" sz="40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3329C8A4-7735-CB41-8C6B-ACF52E2C7D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18590148"/>
      </p:ext>
    </p:extLst>
  </p:cSld>
  <p:clrMapOvr>
    <a:masterClrMapping/>
  </p:clrMapOvr>
  <mc:AlternateContent xmlns:mc="http://schemas.openxmlformats.org/markup-compatibility/2006" xmlns:p14="http://schemas.microsoft.com/office/powerpoint/2010/main">
    <mc:Choice Requires="p14">
      <p:transition spd="slow" p14:dur="2000" advTm="25511"/>
    </mc:Choice>
    <mc:Fallback xmlns="">
      <p:transition spd="slow" advTm="2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BDE2D-0E73-BB47-8CB8-D13698ABB354}"/>
              </a:ext>
            </a:extLst>
          </p:cNvPr>
          <p:cNvSpPr>
            <a:spLocks noGrp="1"/>
          </p:cNvSpPr>
          <p:nvPr>
            <p:ph idx="1"/>
          </p:nvPr>
        </p:nvSpPr>
        <p:spPr>
          <a:xfrm>
            <a:off x="253999" y="457200"/>
            <a:ext cx="4656667" cy="6079067"/>
          </a:xfrm>
        </p:spPr>
        <p:txBody>
          <a:bodyPr>
            <a:normAutofit/>
          </a:bodyPr>
          <a:lstStyle/>
          <a:p>
            <a:pPr marL="0" indent="0">
              <a:buNone/>
            </a:pPr>
            <a:r>
              <a:rPr lang="en-US" sz="4000" b="1" dirty="0">
                <a:solidFill>
                  <a:srgbClr val="7030A0"/>
                </a:solidFill>
                <a:latin typeface="Times New Roman" panose="02020603050405020304" pitchFamily="18" charset="0"/>
                <a:cs typeface="Times New Roman" panose="02020603050405020304" pitchFamily="18" charset="0"/>
              </a:rPr>
              <a:t>Carditis can involve:</a:t>
            </a:r>
          </a:p>
          <a:p>
            <a:pPr marL="0" indent="0">
              <a:buNone/>
            </a:pPr>
            <a:r>
              <a:rPr lang="en-US" sz="4000" dirty="0">
                <a:latin typeface="Times New Roman" panose="02020603050405020304" pitchFamily="18" charset="0"/>
                <a:cs typeface="Times New Roman" panose="02020603050405020304" pitchFamily="18" charset="0"/>
              </a:rPr>
              <a:t>a- Endocarditis (valvulitis).</a:t>
            </a:r>
          </a:p>
          <a:p>
            <a:pPr marL="0" indent="0">
              <a:buNone/>
            </a:pPr>
            <a:r>
              <a:rPr lang="en-US" sz="4000" dirty="0">
                <a:latin typeface="Times New Roman" panose="02020603050405020304" pitchFamily="18" charset="0"/>
                <a:cs typeface="Times New Roman" panose="02020603050405020304" pitchFamily="18" charset="0"/>
              </a:rPr>
              <a:t>b- Myocarditis (muscle).</a:t>
            </a:r>
          </a:p>
          <a:p>
            <a:pPr marL="0" indent="0">
              <a:buNone/>
            </a:pPr>
            <a:r>
              <a:rPr lang="en-US" sz="4000" dirty="0">
                <a:latin typeface="Times New Roman" panose="02020603050405020304" pitchFamily="18" charset="0"/>
                <a:cs typeface="Times New Roman" panose="02020603050405020304" pitchFamily="18" charset="0"/>
              </a:rPr>
              <a:t>c- Pericarditis.</a:t>
            </a:r>
          </a:p>
        </p:txBody>
      </p:sp>
      <p:pic>
        <p:nvPicPr>
          <p:cNvPr id="3074" name="Picture 2" descr="Image result for pericardium and endocardium and pericardium">
            <a:extLst>
              <a:ext uri="{FF2B5EF4-FFF2-40B4-BE49-F238E27FC236}">
                <a16:creationId xmlns:a16="http://schemas.microsoft.com/office/drawing/2014/main" id="{B445FE95-2047-B449-B361-6AD407A00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056" y="259307"/>
            <a:ext cx="764540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2927295-5643-784F-9D44-4A9A1BAE3B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92520198"/>
      </p:ext>
    </p:extLst>
  </p:cSld>
  <p:clrMapOvr>
    <a:masterClrMapping/>
  </p:clrMapOvr>
  <mc:AlternateContent xmlns:mc="http://schemas.openxmlformats.org/markup-compatibility/2006" xmlns:p14="http://schemas.microsoft.com/office/powerpoint/2010/main">
    <mc:Choice Requires="p14">
      <p:transition spd="slow" p14:dur="2000" advTm="162886"/>
    </mc:Choice>
    <mc:Fallback xmlns="">
      <p:transition spd="slow" advTm="16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E1632-A7A8-6340-B2CB-E6E6BE793D71}"/>
              </a:ext>
            </a:extLst>
          </p:cNvPr>
          <p:cNvSpPr>
            <a:spLocks noGrp="1"/>
          </p:cNvSpPr>
          <p:nvPr>
            <p:ph type="title"/>
          </p:nvPr>
        </p:nvSpPr>
        <p:spPr/>
        <p:txBody>
          <a:bodyPr>
            <a:normAutofit/>
          </a:bodyPr>
          <a:lstStyle/>
          <a:p>
            <a:r>
              <a:rPr lang="en-US" sz="5400" b="1" dirty="0">
                <a:solidFill>
                  <a:srgbClr val="7030A0"/>
                </a:solidFill>
                <a:latin typeface="Times New Roman" panose="02020603050405020304" pitchFamily="18" charset="0"/>
                <a:cs typeface="Times New Roman" panose="02020603050405020304" pitchFamily="18" charset="0"/>
              </a:rPr>
              <a:t>II- Polyarthritis (75% of cases)</a:t>
            </a:r>
            <a:r>
              <a:rPr lang="en-US" sz="5400" dirty="0">
                <a:solidFill>
                  <a:srgbClr val="7030A0"/>
                </a:solidFill>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9A9D3F8D-79BE-D04D-97C9-67AFE6AE5015}"/>
              </a:ext>
            </a:extLst>
          </p:cNvPr>
          <p:cNvSpPr>
            <a:spLocks noGrp="1"/>
          </p:cNvSpPr>
          <p:nvPr>
            <p:ph idx="1"/>
          </p:nvPr>
        </p:nvSpPr>
        <p:spPr/>
        <p:txBody>
          <a:bodyPr/>
          <a:lstStyle/>
          <a:p>
            <a:endParaRPr lang="en-US"/>
          </a:p>
        </p:txBody>
      </p:sp>
      <p:pic>
        <p:nvPicPr>
          <p:cNvPr id="2050" name="Picture 2" descr="Image result for rheumatic polyarthritis">
            <a:extLst>
              <a:ext uri="{FF2B5EF4-FFF2-40B4-BE49-F238E27FC236}">
                <a16:creationId xmlns:a16="http://schemas.microsoft.com/office/drawing/2014/main" id="{7A5BF363-230D-114D-B0FD-D0B0AA470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300" y="1935518"/>
            <a:ext cx="6883400" cy="45974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E98BCE8B-1976-AD43-9AC4-95291F5750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20371210"/>
      </p:ext>
    </p:extLst>
  </p:cSld>
  <p:clrMapOvr>
    <a:masterClrMapping/>
  </p:clrMapOvr>
  <mc:AlternateContent xmlns:mc="http://schemas.openxmlformats.org/markup-compatibility/2006" xmlns:p14="http://schemas.microsoft.com/office/powerpoint/2010/main">
    <mc:Choice Requires="p14">
      <p:transition spd="slow" p14:dur="2000" advTm="33854"/>
    </mc:Choice>
    <mc:Fallback xmlns="">
      <p:transition spd="slow" advTm="33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TotalTime>
  <Words>1189</Words>
  <Application>Microsoft Macintosh PowerPoint</Application>
  <PresentationFormat>Widescreen</PresentationFormat>
  <Paragraphs>152</Paragraphs>
  <Slides>24</Slides>
  <Notes>0</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Symbol</vt:lpstr>
      <vt:lpstr>Times New Roman</vt:lpstr>
      <vt:lpstr>Wingdings</vt:lpstr>
      <vt:lpstr>Office Theme</vt:lpstr>
      <vt:lpstr>Etiology  </vt:lpstr>
      <vt:lpstr>Epidemiology </vt:lpstr>
      <vt:lpstr>Clinical manifestations </vt:lpstr>
      <vt:lpstr> </vt:lpstr>
      <vt:lpstr>I- Carditis (50-60% of cases)</vt:lpstr>
      <vt:lpstr>PowerPoint Presentation</vt:lpstr>
      <vt:lpstr>Carditis</vt:lpstr>
      <vt:lpstr>PowerPoint Presentation</vt:lpstr>
      <vt:lpstr>II- Polyarthritis (75% of cases) </vt:lpstr>
      <vt:lpstr>Polyarthritis</vt:lpstr>
      <vt:lpstr>III- Rheumatic chorea (10-15% of cases) </vt:lpstr>
      <vt:lpstr>IV- Erythema marginatum</vt:lpstr>
      <vt:lpstr>V- Subcutaneous nodules (≤ 1% of cases) </vt:lpstr>
      <vt:lpstr>Clinical manifestations</vt:lpstr>
      <vt:lpstr>Therapeutic management of rheumatic fever </vt:lpstr>
      <vt:lpstr>1- Eradicate GABHS infection</vt:lpstr>
      <vt:lpstr>2- Treatment of rheumatic manifestations</vt:lpstr>
      <vt:lpstr>3- Therapy for complication</vt:lpstr>
      <vt:lpstr>Prevention of rheumatic fever  </vt:lpstr>
      <vt:lpstr>1- Primary prevention (Eradicate GABHS infection)</vt:lpstr>
      <vt:lpstr>3- Secondary prevention (Therapy for complication)</vt:lpstr>
      <vt:lpstr>Duration of secondary prevention (therapy for complication)</vt:lpstr>
      <vt:lpstr>Nursing Considerations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NURSING MANAGEMENT OF CARDIOVASCULAR DISORDERS</dc:title>
  <dc:creator>Microsoft Office User</dc:creator>
  <cp:lastModifiedBy>Microsoft Office User</cp:lastModifiedBy>
  <cp:revision>109</cp:revision>
  <dcterms:created xsi:type="dcterms:W3CDTF">2019-10-12T12:47:50Z</dcterms:created>
  <dcterms:modified xsi:type="dcterms:W3CDTF">2020-03-19T07:43:15Z</dcterms:modified>
</cp:coreProperties>
</file>