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28" r:id="rId3"/>
    <p:sldId id="259" r:id="rId4"/>
    <p:sldId id="257" r:id="rId5"/>
    <p:sldId id="261" r:id="rId6"/>
    <p:sldId id="260" r:id="rId7"/>
    <p:sldId id="262" r:id="rId8"/>
    <p:sldId id="263" r:id="rId9"/>
    <p:sldId id="264" r:id="rId10"/>
    <p:sldId id="271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6172"/>
    <p:restoredTop sz="95545"/>
  </p:normalViewPr>
  <p:slideViewPr>
    <p:cSldViewPr snapToGrid="0" snapToObjects="1">
      <p:cViewPr varScale="1">
        <p:scale>
          <a:sx n="104" d="100"/>
          <a:sy n="104" d="100"/>
        </p:scale>
        <p:origin x="116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FE51C-721A-F94E-A5E7-FB1CBDD85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F8F58-4AC2-A042-9233-08F79C4919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1CF6A5-81EA-114F-A9A5-14ED29993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D81F0-88C2-D545-AF50-6BFA07CE4DE5}" type="datetimeFigureOut">
              <a:rPr lang="en-US" smtClean="0"/>
              <a:t>3/19/20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838EB-DE34-E142-8637-452E46BF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E0B55-A70A-5742-B892-6B32902B2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EBEE-C99D-A54B-BB3F-9F6B64599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95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1E647-31B5-8643-8CEC-9318136D3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B84C5B-52CF-C943-ABF8-507FCF0BA5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2DC7B-DC18-AE4A-BB4F-3BF6B4E7B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D81F0-88C2-D545-AF50-6BFA07CE4DE5}" type="datetimeFigureOut">
              <a:rPr lang="en-US" smtClean="0"/>
              <a:t>3/19/20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85314-77DC-044E-B345-2E8CB45E5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A5FCE-673C-F342-9D47-D8D1BB362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EBEE-C99D-A54B-BB3F-9F6B64599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25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616FA3-5EFE-1548-9C45-776EF8716C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B40531-5353-AC44-AF21-556C97F9D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D5636-08B9-A64B-ACA1-460D56AF6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D81F0-88C2-D545-AF50-6BFA07CE4DE5}" type="datetimeFigureOut">
              <a:rPr lang="en-US" smtClean="0"/>
              <a:t>3/19/20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BE647-85E4-FE43-A7EF-83C28D028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019BE-48C2-D84B-88C1-168D5669D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EBEE-C99D-A54B-BB3F-9F6B64599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8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B7BB6-D7B4-ED45-82B4-4D547929C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90538-523F-4A44-862B-EC33C9AEB4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546FD-D2E3-5248-9AE1-CDCF3FC57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D81F0-88C2-D545-AF50-6BFA07CE4DE5}" type="datetimeFigureOut">
              <a:rPr lang="en-US" smtClean="0"/>
              <a:t>3/19/20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85651-54B7-5742-AE61-62C14664D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1BBA3-4A71-5341-A058-0DC7F6CF2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EBEE-C99D-A54B-BB3F-9F6B64599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57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4CCF1-27C5-F14E-A146-1B84DCF85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F97EA-8457-5F4B-8984-1840523A9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6DF21-AF64-D64C-B86B-050D7E5CC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D81F0-88C2-D545-AF50-6BFA07CE4DE5}" type="datetimeFigureOut">
              <a:rPr lang="en-US" smtClean="0"/>
              <a:t>3/19/20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1A4A5-046D-0145-B17F-6947C5A28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56C87-5FAC-C949-B8FF-49F7465DF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EBEE-C99D-A54B-BB3F-9F6B64599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56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7172A-F314-D74F-9E63-CABCD2F3A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57946-60EC-A249-B431-B7918C31A3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E2B5C5-F4B0-4349-B98D-9341567A3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59B661-F72D-FA4C-A366-66BB3BEC5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D81F0-88C2-D545-AF50-6BFA07CE4DE5}" type="datetimeFigureOut">
              <a:rPr lang="en-US" smtClean="0"/>
              <a:t>3/19/20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78C77B-0AFA-C846-91E4-958F65E6A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5AA3BF-FB84-2A49-B435-914A0DD5D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EBEE-C99D-A54B-BB3F-9F6B64599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72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CF905-8898-5A48-AE3D-89B5F7C11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D583E-6F33-F04C-9187-77908E069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A6FF35-EDCF-1747-A825-534C0E2BD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5A8C38-51EC-9E4D-BA86-3757CC1D5A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FEE437-EDFF-CC44-989C-65C8A6CFE5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DBFF26-05FE-3D47-83B6-7B07410A1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D81F0-88C2-D545-AF50-6BFA07CE4DE5}" type="datetimeFigureOut">
              <a:rPr lang="en-US" smtClean="0"/>
              <a:t>3/19/20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B57272-741A-0E45-8D15-F58331ED3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75572C-D2EC-004C-82EA-ABA04CC55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EBEE-C99D-A54B-BB3F-9F6B64599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37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6A096-E832-8B47-BFE7-2F4502BCF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0AA1C7-F007-E542-A343-D9D3550C1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D81F0-88C2-D545-AF50-6BFA07CE4DE5}" type="datetimeFigureOut">
              <a:rPr lang="en-US" smtClean="0"/>
              <a:t>3/19/20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5663F2-9409-9241-9460-70159C78C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D2FD6-5102-A046-944B-D2B25FE1D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EBEE-C99D-A54B-BB3F-9F6B64599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47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4510D2-50BC-224C-BB1E-C36B71A61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D81F0-88C2-D545-AF50-6BFA07CE4DE5}" type="datetimeFigureOut">
              <a:rPr lang="en-US" smtClean="0"/>
              <a:t>3/19/20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832F41-2D18-6647-A642-83794A65C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8D2E9-A9AE-0E4D-90A5-5239C37ED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EBEE-C99D-A54B-BB3F-9F6B64599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37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CF965-DAD5-3D4B-8191-FA5F31C77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13F3E-39E8-7E4B-A889-4DCCF2C07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AE0A9B-5B74-7442-AB6A-35AE2C3729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1B3DD4-2690-E24D-9072-D780ABEF0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D81F0-88C2-D545-AF50-6BFA07CE4DE5}" type="datetimeFigureOut">
              <a:rPr lang="en-US" smtClean="0"/>
              <a:t>3/19/20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67CFF0-34CC-A248-9B05-861B6CD83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B61578-BD6E-1344-8B84-F40AA15B6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EBEE-C99D-A54B-BB3F-9F6B64599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79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ABACD-BC1F-2D46-9F38-FE9C67235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92F59E-C86A-DC4A-874B-25E03A0AC8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F41BF-2D1F-4E47-80D3-947F90325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0FDC0B-06AA-4449-9FEB-7228C78C8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D81F0-88C2-D545-AF50-6BFA07CE4DE5}" type="datetimeFigureOut">
              <a:rPr lang="en-US" smtClean="0"/>
              <a:t>3/19/20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0C8CF8-0E4D-7D4E-A57F-8804BDF45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4CCCB3-5DD5-EB4E-9628-57D4A2983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4EBEE-C99D-A54B-BB3F-9F6B64599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75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FE54D3-12F9-6A43-BFFE-BCC90C85E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6C241-5B86-B845-B32C-DEB681492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FDBC9-F588-F64E-AF78-C268290781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D81F0-88C2-D545-AF50-6BFA07CE4DE5}" type="datetimeFigureOut">
              <a:rPr lang="en-US" smtClean="0"/>
              <a:t>3/19/20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09439-DE40-C549-A8C2-05042809FE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C5896-F0A5-7D45-ACC9-97DE34468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4EBEE-C99D-A54B-BB3F-9F6B64599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35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3306A-71D8-D249-BE1C-D4AA4F11BC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1" y="1856509"/>
            <a:ext cx="11548532" cy="165345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  <a:latin typeface="American Typewriter" panose="02090604020004020304" pitchFamily="18" charset="77"/>
              </a:rPr>
              <a:t>NURSING MANAGEMENT OF CARDIOVASCULAR DISORDERS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3970FB-7E4C-8345-8FE6-9B07CA918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42298"/>
            <a:ext cx="9144000" cy="245548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merican Typewriter" panose="02090604020004020304" pitchFamily="18" charset="77"/>
              </a:rPr>
              <a:t>Prepared by </a:t>
            </a:r>
          </a:p>
          <a:p>
            <a:endParaRPr lang="en-US" sz="3600" b="1" dirty="0">
              <a:solidFill>
                <a:srgbClr val="7030A0"/>
              </a:solidFill>
              <a:latin typeface="American Typewriter" panose="02090604020004020304" pitchFamily="18" charset="77"/>
            </a:endParaRPr>
          </a:p>
          <a:p>
            <a:r>
              <a:rPr lang="en-US" sz="3600" b="1" dirty="0">
                <a:solidFill>
                  <a:srgbClr val="7030A0"/>
                </a:solidFill>
                <a:latin typeface="American Typewriter" panose="02090604020004020304" pitchFamily="18" charset="77"/>
              </a:rPr>
              <a:t>Atiat Osman</a:t>
            </a:r>
          </a:p>
          <a:p>
            <a:r>
              <a:rPr lang="en-US" sz="3600" b="1" dirty="0">
                <a:solidFill>
                  <a:srgbClr val="7030A0"/>
                </a:solidFill>
                <a:latin typeface="American Typewriter" panose="02090604020004020304" pitchFamily="18" charset="77"/>
              </a:rPr>
              <a:t>Lecturer Of Pediatric Nursing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D722E4-4C3C-5940-B3D2-1BBF420702BC}"/>
              </a:ext>
            </a:extLst>
          </p:cNvPr>
          <p:cNvSpPr/>
          <p:nvPr/>
        </p:nvSpPr>
        <p:spPr>
          <a:xfrm>
            <a:off x="138546" y="20534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American Typewriter" panose="02090604020004020304" pitchFamily="18" charset="77"/>
              </a:rPr>
              <a:t>Pediatric Nursing</a:t>
            </a:r>
          </a:p>
          <a:p>
            <a:r>
              <a:rPr lang="en-US" b="1" dirty="0">
                <a:latin typeface="American Typewriter" panose="02090604020004020304" pitchFamily="18" charset="77"/>
              </a:rPr>
              <a:t>Third year students</a:t>
            </a:r>
          </a:p>
          <a:p>
            <a:r>
              <a:rPr lang="en-US" b="1" dirty="0">
                <a:latin typeface="American Typewriter" panose="02090604020004020304" pitchFamily="18" charset="77"/>
              </a:rPr>
              <a:t>1st online lecturer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D1C466C-FEC3-7349-90DC-4E8BDC352B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4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83"/>
    </mc:Choice>
    <mc:Fallback xmlns="">
      <p:transition spd="slow" advTm="45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9107B-7D48-1D4D-B714-B8D944DEB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Ventricular septal defect (VSD)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09A7C-CB43-A245-A088-0333BA47B8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6BF81B9-7965-B34C-91EC-3D2B3D6395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6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3"/>
    </mc:Choice>
    <mc:Fallback xmlns="">
      <p:transition spd="slow" advTm="5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0526F-DA77-A142-976E-3CC2DAAF2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070" y="233907"/>
            <a:ext cx="5384800" cy="6336225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Incidence: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account about 20% </a:t>
            </a:r>
          </a:p>
          <a:p>
            <a:pPr marL="0" indent="0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of all CHD.</a:t>
            </a:r>
            <a:r>
              <a:rPr lang="en-US" sz="4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3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Types: 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anatomical site of the defect.</a:t>
            </a:r>
          </a:p>
          <a:p>
            <a:pPr lvl="1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Membranous.</a:t>
            </a:r>
          </a:p>
          <a:p>
            <a:pPr lvl="1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Muscular (5-20%).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Pathophysiology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Image result for ventricular septal defect">
            <a:extLst>
              <a:ext uri="{FF2B5EF4-FFF2-40B4-BE49-F238E27FC236}">
                <a16:creationId xmlns:a16="http://schemas.microsoft.com/office/drawing/2014/main" id="{1936EAD8-072D-7941-A428-37311215803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70" y="233907"/>
            <a:ext cx="6417730" cy="633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E494D07-2B30-074F-88F3-08AF555857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5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323"/>
    </mc:Choice>
    <mc:Fallback xmlns="">
      <p:transition spd="slow" advTm="199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C2BE6-2FC5-2242-BAD9-7D3CBB36C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3" y="280460"/>
            <a:ext cx="10778067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manifestations</a:t>
            </a:r>
            <a:endParaRPr lang="en-US" sz="5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D8B73-74A2-7A4C-A4A4-3F9B50478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733" y="1606024"/>
            <a:ext cx="11277599" cy="49471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Vary according to defect size</a:t>
            </a:r>
          </a:p>
          <a:p>
            <a:pPr lvl="0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defects: asymptomatic.</a:t>
            </a:r>
          </a:p>
          <a:p>
            <a:pPr lvl="0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defects: </a:t>
            </a:r>
          </a:p>
          <a:p>
            <a:pPr lvl="1">
              <a:buFont typeface="Wingdings" pitchFamily="2" charset="2"/>
              <a:buChar char="§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Repeated respiratory infection.</a:t>
            </a:r>
          </a:p>
          <a:p>
            <a:pPr lvl="1">
              <a:buFont typeface="Wingdings" pitchFamily="2" charset="2"/>
              <a:buChar char="§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Dyspnea, slow physical development.</a:t>
            </a:r>
          </a:p>
          <a:p>
            <a:pPr lvl="1">
              <a:buFont typeface="Wingdings" pitchFamily="2" charset="2"/>
              <a:buChar char="§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Feeding difficulties.</a:t>
            </a:r>
          </a:p>
          <a:p>
            <a:pPr lvl="1">
              <a:buFont typeface="Wingdings" pitchFamily="2" charset="2"/>
              <a:buChar char="§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Heart failure, cardiac enlargement and cyanosis may occur.</a:t>
            </a:r>
            <a:r>
              <a:rPr lang="en-US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3057B1E-66F2-554C-B9D8-BD47A5D736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8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532"/>
    </mc:Choice>
    <mc:Fallback xmlns="">
      <p:transition spd="slow" advTm="129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E1703-661B-6245-A775-B003ABA01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>
                <a:solidFill>
                  <a:srgbClr val="C00000"/>
                </a:solidFill>
              </a:rPr>
              <a:t>Treatment </a:t>
            </a:r>
            <a:endParaRPr lang="en-US" sz="6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8DBF9-3B23-D148-9104-98B4F061E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defect: Spontaneous closure may during the first 2 years of age.</a:t>
            </a:r>
          </a:p>
          <a:p>
            <a:pPr lvl="0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defect: Surgical repair requires open heart surgery and cardiopulmonary bypass.</a:t>
            </a:r>
          </a:p>
          <a:p>
            <a:pPr lvl="0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Oral diuretics and digoxin in CHF occurs.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FD34036-8558-E145-9CDE-8E809C4648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8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26"/>
    </mc:Choice>
    <mc:Fallback xmlns="">
      <p:transition spd="slow" advTm="35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D50BB-4F80-4346-9DB5-F20A83CA9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Complications</a:t>
            </a:r>
            <a:endParaRPr lang="en-US" sz="5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4CF15-10DC-114D-ABB4-5505B16A4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Heart failure.</a:t>
            </a:r>
          </a:p>
          <a:p>
            <a:pPr lvl="0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Episodes of respiratory infection.</a:t>
            </a:r>
          </a:p>
          <a:p>
            <a:pPr lvl="0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Pulmonary hypertension duo to high pulmonary blood flow.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43FF325-DF1B-6441-A45D-7518A1F453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0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76"/>
    </mc:Choice>
    <mc:Fallback xmlns="">
      <p:transition spd="slow" advTm="19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B3729-D17C-854B-B2EE-171CE4F73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i="1" dirty="0">
                <a:solidFill>
                  <a:srgbClr val="7030A0"/>
                </a:solidFill>
              </a:rPr>
              <a:t>Atrial septal defect (ASD)</a:t>
            </a:r>
            <a:endParaRPr lang="en-US" sz="4800" dirty="0">
              <a:solidFill>
                <a:srgbClr val="7030A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49655-9EBC-4044-B661-8B4756D509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868" y="1825625"/>
            <a:ext cx="4436532" cy="4351338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Incidence: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approximately 10% of all CHD. </a:t>
            </a:r>
          </a:p>
          <a:p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Pathophysiology</a:t>
            </a:r>
            <a:r>
              <a:rPr lang="en-US" sz="4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/var/folders/px/s53702zx0k95g7xxhcwr5klh0000gn/T/com.microsoft.Word/Content.MSO/B8DDA8B3.tmp">
            <a:extLst>
              <a:ext uri="{FF2B5EF4-FFF2-40B4-BE49-F238E27FC236}">
                <a16:creationId xmlns:a16="http://schemas.microsoft.com/office/drawing/2014/main" id="{E1170D06-3932-2F43-95A4-19A289C8DFE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268" y="1690688"/>
            <a:ext cx="6773332" cy="49979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138D40F-8A98-E84D-8266-037FCD0003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39"/>
    </mc:Choice>
    <mc:Fallback xmlns="">
      <p:transition spd="slow" advTm="92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11F2B-662B-F041-8C58-0515872F1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67" y="111130"/>
            <a:ext cx="11065933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manifestations</a:t>
            </a:r>
            <a:endParaRPr lang="en-US" sz="5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126D7-73A2-DF42-889B-29C7E3873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867" y="1286933"/>
            <a:ext cx="11582400" cy="5300134"/>
          </a:xfrm>
        </p:spPr>
        <p:txBody>
          <a:bodyPr/>
          <a:lstStyle/>
          <a:p>
            <a:pPr lvl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defect is asymptomatic</a:t>
            </a:r>
          </a:p>
          <a:p>
            <a:pPr lvl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defect: 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Poor growth.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Fatigue, dyspnea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Recurrent respiratory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infection.</a:t>
            </a:r>
          </a:p>
          <a:p>
            <a:pPr marL="914400" lvl="2" indent="0">
              <a:buNone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Treatment </a:t>
            </a:r>
            <a:endParaRPr lang="en-US" sz="5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Surgical of trans-catheter repair. 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DD2B6A1-D374-784F-92B8-2D8825634C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1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1"/>
    </mc:Choice>
    <mc:Fallback xmlns="">
      <p:transition spd="slow" advTm="5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CE9C5-B2CA-514E-BE04-A04589B3E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Patent duct arteriosus (PDA)</a:t>
            </a: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1DF76-0750-AA40-9C5B-D56B4167B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25625"/>
            <a:ext cx="49784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Incidence:</a:t>
            </a:r>
            <a:r>
              <a:rPr lang="en-US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5-10% of all congenital heart diseases. </a:t>
            </a:r>
          </a:p>
          <a:p>
            <a:pPr marL="0" indent="0">
              <a:buNone/>
            </a:pPr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Pathophysiology</a:t>
            </a: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/>
          </a:p>
        </p:txBody>
      </p:sp>
      <p:pic>
        <p:nvPicPr>
          <p:cNvPr id="4" name="Picture 3" descr="Image result for patent ductus arteriosus">
            <a:extLst>
              <a:ext uri="{FF2B5EF4-FFF2-40B4-BE49-F238E27FC236}">
                <a16:creationId xmlns:a16="http://schemas.microsoft.com/office/drawing/2014/main" id="{3839AED7-B5B7-F749-AC4C-9880B6D6F23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067" y="1690688"/>
            <a:ext cx="6231466" cy="482864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2D9AC55-4862-CA4D-B54D-7E9084A76D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5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38"/>
    </mc:Choice>
    <mc:Fallback xmlns="">
      <p:transition spd="slow" advTm="65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4335A-00C8-7C4B-B443-8F2329AF4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manifestations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D5001-41D0-B540-827B-FB8C0DFDB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599" y="1825625"/>
            <a:ext cx="11514667" cy="4795308"/>
          </a:xfrm>
        </p:spPr>
        <p:txBody>
          <a:bodyPr>
            <a:normAutofit/>
          </a:bodyPr>
          <a:lstStyle/>
          <a:p>
            <a:pPr lvl="0"/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PDA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not associated with symptoms.</a:t>
            </a:r>
          </a:p>
          <a:p>
            <a:pPr lvl="0"/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PDA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produce easy fatigability, dyspnea, repeated respiratory infection and heart failure. 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Classic machinery murmur, which is continuous from systole into diastole. 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thrill murmur as the 2</a:t>
            </a:r>
            <a:r>
              <a:rPr lang="en-US" sz="28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intercostal space and may radiate toward the left clavicle and left sternal.               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 ventricle hypertrophy, may develop to left heart failure in infancy in severe cases.</a:t>
            </a:r>
          </a:p>
          <a:p>
            <a:pPr lvl="1">
              <a:buFont typeface="Wingdings" pitchFamily="2" charset="2"/>
              <a:buChar char="Ø"/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Enlarge heart size occur with large PDA.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44F0A11-A8F9-1346-8CD6-8D141F4FA6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2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8"/>
    </mc:Choice>
    <mc:Fallback xmlns="">
      <p:transition spd="slow" advTm="2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F0322-CBB3-E347-97DD-9A592312A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321733"/>
            <a:ext cx="11548533" cy="6299200"/>
          </a:xfrm>
        </p:spPr>
        <p:txBody>
          <a:bodyPr/>
          <a:lstStyle/>
          <a:p>
            <a:pPr marL="0" indent="0">
              <a:buNone/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  <a:endParaRPr 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Supportive: fluid restriction with diuretics and digitalis for congestive heart failure.</a:t>
            </a:r>
          </a:p>
          <a:p>
            <a:pPr lvl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Ductus closure in indicated in all patient as it is more liable to complications. Closure is either by catheter of surgery.</a:t>
            </a:r>
          </a:p>
          <a:p>
            <a:pPr lvl="0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Complications</a:t>
            </a:r>
          </a:p>
          <a:p>
            <a:pPr lvl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Bacterial endocarditis.</a:t>
            </a:r>
          </a:p>
          <a:p>
            <a:pPr lvl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Congestive heart failure.</a:t>
            </a:r>
          </a:p>
          <a:p>
            <a:pPr lvl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Pulmonary hypertension.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5550731-D4FF-A64B-85F4-C55AB2EEB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3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3"/>
    </mc:Choice>
    <mc:Fallback xmlns="">
      <p:transition spd="slow" advTm="1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06626-1000-7849-8A55-ED11E89D1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Outline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DC1E2-3AD0-7C42-8362-9FC168F93B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Fetal circulation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 Heart diseases</a:t>
            </a:r>
          </a:p>
          <a:p>
            <a:pPr lvl="1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Congenital disorders</a:t>
            </a:r>
          </a:p>
          <a:p>
            <a:pPr lvl="1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Acquired disorders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Nursing care plan for  child undergoing heart surgery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D6D59E1-B540-F542-B86A-520FF0906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8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31"/>
    </mc:Choice>
    <mc:Fallback xmlns="">
      <p:transition spd="slow" advTm="12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3A0D8-A4CA-5243-B2FC-F2BA9D56C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Pulmonary stenosis</a:t>
            </a:r>
            <a:endParaRPr lang="en-US" sz="5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A6714-6E87-0B46-BABD-2E13A76F0A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age result for pulmonary stenosis">
            <a:extLst>
              <a:ext uri="{FF2B5EF4-FFF2-40B4-BE49-F238E27FC236}">
                <a16:creationId xmlns:a16="http://schemas.microsoft.com/office/drawing/2014/main" id="{E1FF331A-1060-8346-AB1B-30FACCFBBF4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1507067"/>
            <a:ext cx="9855200" cy="523239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22C3E69-EBEC-BD42-B63D-0C7D721BC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7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01"/>
    </mc:Choice>
    <mc:Fallback xmlns="">
      <p:transition spd="slow" advTm="29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83FDB-D5D5-8348-A965-4B4B959EB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Aortic stenosis</a:t>
            </a:r>
            <a:endParaRPr lang="en-US" sz="6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E4EBF-DD1C-DC44-84D0-2B1C5DF79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age result for aortic stenosis">
            <a:extLst>
              <a:ext uri="{FF2B5EF4-FFF2-40B4-BE49-F238E27FC236}">
                <a16:creationId xmlns:a16="http://schemas.microsoft.com/office/drawing/2014/main" id="{B9C560C8-E131-BD43-AC2D-98DBCA7767A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667" y="1690688"/>
            <a:ext cx="8585200" cy="499797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A1A4E54-AC11-4C49-86C9-EBEB3D427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1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0"/>
    </mc:Choice>
    <mc:Fallback xmlns="">
      <p:transition spd="slow" advTm="10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FCE8-8EEE-9E4B-97A7-8F5465FA6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Coarctation of aorta</a:t>
            </a:r>
            <a:endParaRPr lang="en-US" sz="5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BD274-40CD-9E47-B7A4-B2D323870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age result for coarctation of aorta">
            <a:extLst>
              <a:ext uri="{FF2B5EF4-FFF2-40B4-BE49-F238E27FC236}">
                <a16:creationId xmlns:a16="http://schemas.microsoft.com/office/drawing/2014/main" id="{13415057-6147-E244-9AC4-F9CB8D49E95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933" y="1690688"/>
            <a:ext cx="8906934" cy="498104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C02D90F-DEA4-3B43-97ED-8272391237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38"/>
    </mc:Choice>
    <mc:Fallback xmlns="">
      <p:transition spd="slow" advTm="77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11536-1387-CE40-8EFB-E705F7759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Cyanotic defects</a:t>
            </a:r>
            <a:br>
              <a:rPr lang="en-US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8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73750E-DBD8-4B4E-86DC-F0D2857353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F313EE2-B063-5D4A-BEFE-89036A6BE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2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42"/>
    </mc:Choice>
    <mc:Fallback xmlns="">
      <p:transition spd="slow" advTm="31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FA0CE-D533-5F42-908F-E06BD6E80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Tetralogy of Fallot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4833D-7BB6-4647-9CC9-14F42B699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Image result for tetralogy of fallot">
            <a:extLst>
              <a:ext uri="{FF2B5EF4-FFF2-40B4-BE49-F238E27FC236}">
                <a16:creationId xmlns:a16="http://schemas.microsoft.com/office/drawing/2014/main" id="{27812BA7-D8FB-6948-87C7-FA14A54DD78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133" y="1490133"/>
            <a:ext cx="9279467" cy="521546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EAA8A6D-0AC5-6C4C-8DC2-D88A5AC21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7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347"/>
    </mc:Choice>
    <mc:Fallback xmlns="">
      <p:transition spd="slow" advTm="205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15E9B-4330-234B-B103-AE4386D4D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10515600" cy="1083734"/>
          </a:xfrm>
        </p:spPr>
        <p:txBody>
          <a:bodyPr>
            <a:normAutofit/>
          </a:bodyPr>
          <a:lstStyle/>
          <a:p>
            <a:r>
              <a:rPr lang="en-US" sz="4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manifestations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F2C02-4DD9-704F-9D4B-0C882615B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67" y="1388533"/>
            <a:ext cx="11421533" cy="5080000"/>
          </a:xfrm>
        </p:spPr>
        <p:txBody>
          <a:bodyPr>
            <a:normAutofit fontScale="92500"/>
          </a:bodyPr>
          <a:lstStyle/>
          <a:p>
            <a:pPr lvl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Cyanosis usually appear within few months (due to presence of PDA). </a:t>
            </a:r>
          </a:p>
          <a:p>
            <a:pPr lvl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Clubbing of the fingers and toes.</a:t>
            </a:r>
          </a:p>
          <a:p>
            <a:pPr lvl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Dyspnea on exertion, older children learn that squatting position relives dyspnea. In infant, the knee chest position is comfortable</a:t>
            </a:r>
          </a:p>
          <a:p>
            <a:pPr lvl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Stunted growth. </a:t>
            </a:r>
          </a:p>
          <a:p>
            <a:pPr lvl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Intolerance of effort: exercise usually causes severe dyspnea.</a:t>
            </a:r>
          </a:p>
          <a:p>
            <a:pPr lvl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Cyanotic spells.</a:t>
            </a:r>
          </a:p>
          <a:p>
            <a:pPr lvl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Congestive heart failure not predominant with tetralogy of Fallot. 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6A103DB-8767-BA47-A936-D20E401AD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6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833"/>
    </mc:Choice>
    <mc:Fallback xmlns="">
      <p:transition spd="slow" advTm="147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75DFA-F74D-3F4B-8A61-A625054DE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7"/>
            <a:ext cx="10515600" cy="1325563"/>
          </a:xfrm>
        </p:spPr>
        <p:txBody>
          <a:bodyPr/>
          <a:lstStyle/>
          <a:p>
            <a:r>
              <a:rPr lang="en-US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EBCA7-2EF1-8D49-B13B-148A626F2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236134"/>
            <a:ext cx="11480800" cy="5334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Medical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Antibiotic prophylaxis before tooth extraction or GIT and urinary procedure.</a:t>
            </a:r>
          </a:p>
          <a:p>
            <a:pPr lvl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 of cyanotic spells:</a:t>
            </a:r>
          </a:p>
          <a:p>
            <a:pPr lvl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Comfort the child and put in knee-chest position.</a:t>
            </a:r>
          </a:p>
          <a:p>
            <a:pPr lvl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Administer O</a:t>
            </a:r>
            <a:r>
              <a:rPr lang="en-US" sz="36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face mask.</a:t>
            </a:r>
          </a:p>
          <a:p>
            <a:pPr lvl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Injection morphine SC.</a:t>
            </a:r>
          </a:p>
          <a:p>
            <a:pPr lvl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Avoid cold as it increase oxygen consumption.</a:t>
            </a:r>
          </a:p>
          <a:p>
            <a:pPr lvl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acidosis is present give I.V. sodium bicarbonate.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114342A-6D7D-AD4A-9956-F5B00D4063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40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08"/>
    </mc:Choice>
    <mc:Fallback xmlns="">
      <p:transition spd="slow" advTm="69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4871F-390E-4243-8947-DB2A6AA11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67" y="440266"/>
            <a:ext cx="11548533" cy="6062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b) Surgical </a:t>
            </a:r>
            <a:endParaRPr lang="en-US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Palliative and total corrective surgery is being done on infants and children of all age.</a:t>
            </a:r>
          </a:p>
          <a:p>
            <a:pPr marL="0" indent="0">
              <a:buNone/>
            </a:pPr>
            <a:r>
              <a:rPr 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Complications </a:t>
            </a:r>
            <a:endParaRPr lang="en-US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Polycythemia secondary to cyanosis and hypoxia.</a:t>
            </a:r>
          </a:p>
          <a:p>
            <a:pPr lvl="0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Cerebral thrombosis and cerebral spells.</a:t>
            </a:r>
          </a:p>
          <a:p>
            <a:pPr lvl="0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Infective endocarditis.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ED9AFF7-B39A-AE4F-B261-26449BE72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8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12"/>
    </mc:Choice>
    <mc:Fallback xmlns="">
      <p:transition spd="slow" advTm="74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CA18E-04F4-1D4F-B821-A7160E7F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61"/>
            <a:ext cx="10515600" cy="1325563"/>
          </a:xfrm>
        </p:spPr>
        <p:txBody>
          <a:bodyPr>
            <a:normAutofit/>
          </a:bodyPr>
          <a:lstStyle/>
          <a:p>
            <a:r>
              <a:rPr lang="en-US" sz="4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Transposition of great arteries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5BAE9-E4AA-7C41-B790-837C6CFC0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age result for transposition of the great arteries">
            <a:extLst>
              <a:ext uri="{FF2B5EF4-FFF2-40B4-BE49-F238E27FC236}">
                <a16:creationId xmlns:a16="http://schemas.microsoft.com/office/drawing/2014/main" id="{45F43C50-687E-B74F-897F-FAAA1996124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733" y="1352024"/>
            <a:ext cx="8652933" cy="530277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700B7F4-D0C3-744E-8788-D9229D26F8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6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1"/>
    </mc:Choice>
    <mc:Fallback xmlns="">
      <p:transition spd="slow" advTm="6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1FFDD-992F-584E-A299-45736F0D4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Acquired heart disease 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F7D432-ADE2-344E-A030-8B47E57992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C7F2F5-6655-4F4A-8932-1FBB0803DA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9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49"/>
    </mc:Choice>
    <mc:Fallback xmlns="">
      <p:transition spd="slow" advTm="39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911FA-A084-9D48-A110-5B138D928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F37A0-DB2A-314A-A69D-ECE470385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normal adult circulation">
            <a:extLst>
              <a:ext uri="{FF2B5EF4-FFF2-40B4-BE49-F238E27FC236}">
                <a16:creationId xmlns:a16="http://schemas.microsoft.com/office/drawing/2014/main" id="{E63729BF-38FD-2F41-9DEB-6F4647136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067" y="14073"/>
            <a:ext cx="9093200" cy="684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2C2AFBF-3196-4A43-9B3E-C154000833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0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436"/>
    </mc:Choice>
    <mc:Fallback xmlns="">
      <p:transition spd="slow" advTm="118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C18A3-AA88-264B-B0EC-9DEC23111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Rheumatic fever (RF)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D2086-E1FB-1E4A-AE9E-37CC7A160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33" y="1825625"/>
            <a:ext cx="11413067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Rheumatic fever is an inflammatory disease involving mainly the 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joints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heart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less frequently the 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CNS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the 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</a:t>
            </a:r>
            <a:r>
              <a:rPr lang="en-US" sz="4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subcutaneous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tissue. It is always potentially serious and may lead to permanent cardiac damage (chronic valvular disease). 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F9F0DB1-54D2-B54A-8217-0668AB48BB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8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757"/>
    </mc:Choice>
    <mc:Fallback xmlns="">
      <p:transition spd="slow" advTm="164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A9904-78B8-7D44-ABA8-B072F9255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5133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Fetal circulation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36544-985D-4A4D-98C8-B96098E05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fetal circulation">
            <a:extLst>
              <a:ext uri="{FF2B5EF4-FFF2-40B4-BE49-F238E27FC236}">
                <a16:creationId xmlns:a16="http://schemas.microsoft.com/office/drawing/2014/main" id="{0C0CFCEB-5B91-2F42-8837-2BB1830F6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3" y="1213115"/>
            <a:ext cx="11463867" cy="5576358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D14709E-58CA-D34D-BA43-426CCA3EF4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7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06F5C-3975-DE4B-9587-F9982F852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516" y="1828273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7030A0"/>
                </a:solidFill>
              </a:rPr>
              <a:t>Classification of congenital heart disease</a:t>
            </a:r>
            <a:br>
              <a:rPr lang="en-US" sz="6600" b="1" dirty="0">
                <a:solidFill>
                  <a:srgbClr val="7030A0"/>
                </a:solidFill>
              </a:rPr>
            </a:br>
            <a:r>
              <a:rPr lang="en-US" sz="6600" b="1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0CED22F-7F02-4E4F-B6DA-BF580B4C95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3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33"/>
    </mc:Choice>
    <mc:Fallback xmlns="">
      <p:transition spd="slow" advTm="25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lassification congenital heart defects">
            <a:extLst>
              <a:ext uri="{FF2B5EF4-FFF2-40B4-BE49-F238E27FC236}">
                <a16:creationId xmlns:a16="http://schemas.microsoft.com/office/drawing/2014/main" id="{C0962E17-79AA-F447-85DE-3E95CEC85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05C7B46-6291-4E41-93C2-F32D271359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4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80"/>
    </mc:Choice>
    <mc:Fallback xmlns="">
      <p:transition spd="slow" advTm="77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2F691-47FF-894C-A53A-B6097CC98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99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Etiology of congenital heart diseases (CHD)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02900-7374-B64B-A343-3A7CA6A470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67" y="1470559"/>
            <a:ext cx="11446933" cy="5167308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etiology of most CHD is not unknown, but several factors are associated with a higher than normal incidence of the disease include:</a:t>
            </a:r>
          </a:p>
          <a:p>
            <a:pPr lvl="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Maternal rubella during pregnancy.</a:t>
            </a:r>
          </a:p>
          <a:p>
            <a:pPr lvl="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Maternal alcoholism, age over 40 years.</a:t>
            </a:r>
          </a:p>
          <a:p>
            <a:pPr lvl="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Maternal chronic disease such as diabetes mellites and heart disease.</a:t>
            </a:r>
          </a:p>
          <a:p>
            <a:pPr lvl="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Genetic factors.</a:t>
            </a:r>
          </a:p>
          <a:p>
            <a:pPr lvl="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Exposure to radiation or drugs during pregnancy.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A4FD9D8-5FC0-E54D-9A67-8BAC030DE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1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16"/>
    </mc:Choice>
    <mc:Fallback xmlns="">
      <p:transition spd="slow" advTm="56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778AD-4B17-3045-8507-65823AD92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Cyanotic defect</a:t>
            </a:r>
            <a:endParaRPr lang="en-US" sz="6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8019E-B57C-DD4E-A94A-F950B02BF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left to right shunting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5FA6A07-A974-5F43-A13D-CE5A215C1D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2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15"/>
    </mc:Choice>
    <mc:Fallback xmlns="">
      <p:transition spd="slow" advTm="25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094A4-6851-D34B-B531-67E586E2E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Cyanotic defect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606D6-C9CA-E244-AD91-082A47E4A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 Ventricular septal defect (VSD)</a:t>
            </a:r>
          </a:p>
          <a:p>
            <a:pPr marL="0" indent="0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Patent duct arteriosus (PDA)</a:t>
            </a:r>
          </a:p>
          <a:p>
            <a:pPr marL="0" indent="0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 Atrial septal defect (ASD)</a:t>
            </a:r>
          </a:p>
          <a:p>
            <a:pPr marL="0" indent="0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 Pulmonary stenosis</a:t>
            </a:r>
          </a:p>
          <a:p>
            <a:pPr marL="0" indent="0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 Aortic stenosis</a:t>
            </a:r>
          </a:p>
          <a:p>
            <a:pPr marL="0" indent="0">
              <a:buNone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 Coarctation of aorta</a:t>
            </a:r>
          </a:p>
          <a:p>
            <a:endParaRPr lang="en-US" b="1" i="1" dirty="0"/>
          </a:p>
          <a:p>
            <a:endParaRPr lang="en-US" b="1" i="1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EAC8EE8-B1C0-9C4D-8929-0B9D6088AB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0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08"/>
    </mc:Choice>
    <mc:Fallback xmlns="">
      <p:transition spd="slow" advTm="20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</TotalTime>
  <Words>710</Words>
  <Application>Microsoft Macintosh PowerPoint</Application>
  <PresentationFormat>Widescreen</PresentationFormat>
  <Paragraphs>118</Paragraphs>
  <Slides>30</Slides>
  <Notes>0</Notes>
  <HiddenSlides>0</HiddenSlides>
  <MMClips>30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American Typewriter</vt:lpstr>
      <vt:lpstr>Arial</vt:lpstr>
      <vt:lpstr>Calibri</vt:lpstr>
      <vt:lpstr>Calibri Light</vt:lpstr>
      <vt:lpstr>Times New Roman</vt:lpstr>
      <vt:lpstr>Wingdings</vt:lpstr>
      <vt:lpstr>Office Theme</vt:lpstr>
      <vt:lpstr>NURSING MANAGEMENT OF CARDIOVASCULAR DISORDERS</vt:lpstr>
      <vt:lpstr>Outline </vt:lpstr>
      <vt:lpstr>PowerPoint Presentation</vt:lpstr>
      <vt:lpstr>Fetal circulation </vt:lpstr>
      <vt:lpstr>Classification of congenital heart disease  </vt:lpstr>
      <vt:lpstr>PowerPoint Presentation</vt:lpstr>
      <vt:lpstr>Etiology of congenital heart diseases (CHD)</vt:lpstr>
      <vt:lpstr> A Cyanotic defect</vt:lpstr>
      <vt:lpstr> A Cyanotic defect</vt:lpstr>
      <vt:lpstr>Ventricular septal defect (VSD) </vt:lpstr>
      <vt:lpstr>PowerPoint Presentation</vt:lpstr>
      <vt:lpstr>Clinical manifestations</vt:lpstr>
      <vt:lpstr>Treatment </vt:lpstr>
      <vt:lpstr>Complications</vt:lpstr>
      <vt:lpstr>Atrial septal defect (ASD)</vt:lpstr>
      <vt:lpstr>Clinical manifestations</vt:lpstr>
      <vt:lpstr>Patent duct arteriosus (PDA)</vt:lpstr>
      <vt:lpstr>Clinical manifestations</vt:lpstr>
      <vt:lpstr>PowerPoint Presentation</vt:lpstr>
      <vt:lpstr>Pulmonary stenosis</vt:lpstr>
      <vt:lpstr>Aortic stenosis</vt:lpstr>
      <vt:lpstr>Coarctation of aorta</vt:lpstr>
      <vt:lpstr>Cyanotic defects  </vt:lpstr>
      <vt:lpstr>Tetralogy of Fallot </vt:lpstr>
      <vt:lpstr>Clinical manifestations</vt:lpstr>
      <vt:lpstr>Treatment </vt:lpstr>
      <vt:lpstr>PowerPoint Presentation</vt:lpstr>
      <vt:lpstr>Transposition of great arteries</vt:lpstr>
      <vt:lpstr>Acquired heart disease  </vt:lpstr>
      <vt:lpstr>Rheumatic fever (RF)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NURSING MANAGEMENT OF CARDIOVASCULAR DISORDERS</dc:title>
  <dc:creator>Microsoft Office User</dc:creator>
  <cp:lastModifiedBy>Microsoft Office User</cp:lastModifiedBy>
  <cp:revision>109</cp:revision>
  <dcterms:created xsi:type="dcterms:W3CDTF">2019-10-12T12:47:50Z</dcterms:created>
  <dcterms:modified xsi:type="dcterms:W3CDTF">2020-03-19T07:40:29Z</dcterms:modified>
</cp:coreProperties>
</file>