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80" r:id="rId2"/>
    <p:sldId id="256" r:id="rId3"/>
    <p:sldId id="257" r:id="rId4"/>
    <p:sldId id="258" r:id="rId5"/>
    <p:sldId id="281" r:id="rId6"/>
    <p:sldId id="259" r:id="rId7"/>
    <p:sldId id="261" r:id="rId8"/>
    <p:sldId id="262" r:id="rId9"/>
    <p:sldId id="263" r:id="rId10"/>
    <p:sldId id="264" r:id="rId11"/>
    <p:sldId id="265" r:id="rId12"/>
    <p:sldId id="282" r:id="rId13"/>
    <p:sldId id="266" r:id="rId14"/>
    <p:sldId id="271" r:id="rId15"/>
    <p:sldId id="285" r:id="rId16"/>
    <p:sldId id="267" r:id="rId17"/>
    <p:sldId id="268" r:id="rId18"/>
    <p:sldId id="288" r:id="rId19"/>
    <p:sldId id="289" r:id="rId20"/>
    <p:sldId id="290" r:id="rId21"/>
    <p:sldId id="287" r:id="rId22"/>
    <p:sldId id="270" r:id="rId23"/>
    <p:sldId id="292" r:id="rId24"/>
    <p:sldId id="273" r:id="rId25"/>
    <p:sldId id="274" r:id="rId26"/>
    <p:sldId id="275" r:id="rId27"/>
    <p:sldId id="276" r:id="rId28"/>
    <p:sldId id="291" r:id="rId29"/>
    <p:sldId id="277" r:id="rId30"/>
    <p:sldId id="293" r:id="rId31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126DB9C-9F83-417E-B5A6-3CBA928AB935}" type="datetimeFigureOut">
              <a:rPr lang="ar-EG" smtClean="0"/>
              <a:t>06/07/1441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D019AF-629F-4D17-B735-2F99019330AB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 descr="C:\Users\Pro\Desktop\New folder\FB_IMG_15677701074961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836712"/>
            <a:ext cx="9144000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936103"/>
          </a:xfrm>
        </p:spPr>
        <p:txBody>
          <a:bodyPr/>
          <a:lstStyle/>
          <a:p>
            <a:r>
              <a:rPr lang="en-US" dirty="0" smtClean="0"/>
              <a:t>Abdominal Examination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61680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b="1" dirty="0"/>
              <a:t>Observe the abdomen for:-</a:t>
            </a:r>
          </a:p>
          <a:p>
            <a:pPr algn="l" rtl="0"/>
            <a:r>
              <a:rPr lang="en-US" dirty="0"/>
              <a:t>-shape and size in relation to </a:t>
            </a:r>
            <a:r>
              <a:rPr lang="en-US" dirty="0" smtClean="0"/>
              <a:t>the period </a:t>
            </a:r>
            <a:r>
              <a:rPr lang="en-US" dirty="0"/>
              <a:t>of </a:t>
            </a:r>
            <a:r>
              <a:rPr lang="en-US" dirty="0" smtClean="0"/>
              <a:t>amenorrhea (gestational age) </a:t>
            </a:r>
            <a:r>
              <a:rPr lang="en-US" dirty="0"/>
              <a:t>.</a:t>
            </a:r>
          </a:p>
          <a:p>
            <a:pPr algn="l" rtl="0"/>
            <a:r>
              <a:rPr lang="en-US" dirty="0" smtClean="0"/>
              <a:t>-</a:t>
            </a:r>
            <a:r>
              <a:rPr lang="en-US" dirty="0"/>
              <a:t>Fetal </a:t>
            </a:r>
            <a:r>
              <a:rPr lang="en-US" dirty="0" smtClean="0"/>
              <a:t>movements.</a:t>
            </a: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Inspection</a:t>
            </a:r>
            <a:endParaRPr lang="ar-E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18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I-Scars.</a:t>
            </a:r>
            <a:endParaRPr lang="en-US" dirty="0">
              <a:solidFill>
                <a:prstClr val="black"/>
              </a:solidFill>
            </a:endParaRPr>
          </a:p>
          <a:p>
            <a:pPr lvl="0" algn="l" rtl="0">
              <a:buClr>
                <a:srgbClr val="2DA2BF"/>
              </a:buClr>
            </a:pPr>
            <a:r>
              <a:rPr lang="en-US" dirty="0" smtClean="0">
                <a:solidFill>
                  <a:prstClr val="black"/>
                </a:solidFill>
              </a:rPr>
              <a:t>2-Linea-negra.</a:t>
            </a:r>
            <a:endParaRPr lang="en-US" dirty="0">
              <a:solidFill>
                <a:prstClr val="black"/>
              </a:solidFill>
            </a:endParaRPr>
          </a:p>
          <a:p>
            <a:pPr lvl="0" algn="l" rt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3- </a:t>
            </a:r>
            <a:r>
              <a:rPr lang="en-US" dirty="0" err="1" smtClean="0">
                <a:solidFill>
                  <a:prstClr val="black"/>
                </a:solidFill>
              </a:rPr>
              <a:t>steriae-gravidarum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pPr marL="109728" lvl="0" indent="0" algn="l" rtl="0">
              <a:buClr>
                <a:srgbClr val="2DA2BF"/>
              </a:buClr>
              <a:buNone/>
            </a:pPr>
            <a:endParaRPr lang="en-US" dirty="0">
              <a:solidFill>
                <a:prstClr val="black"/>
              </a:solidFill>
            </a:endParaRPr>
          </a:p>
          <a:p>
            <a:pPr marL="109728" lvl="0" indent="0" algn="ctr" rtl="0">
              <a:buClr>
                <a:srgbClr val="2DA2BF"/>
              </a:buClr>
              <a:buNone/>
            </a:pPr>
            <a:r>
              <a:rPr lang="en-US" dirty="0" smtClean="0">
                <a:solidFill>
                  <a:prstClr val="black"/>
                </a:solidFill>
              </a:rPr>
              <a:t>  </a:t>
            </a:r>
          </a:p>
          <a:p>
            <a:pPr marL="109728" lvl="0" indent="0" algn="ctr" rtl="0">
              <a:buClr>
                <a:srgbClr val="2DA2BF"/>
              </a:buClr>
              <a:buNone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i="1" dirty="0">
                <a:solidFill>
                  <a:prstClr val="black"/>
                </a:solidFill>
              </a:rPr>
              <a:t>Skin </a:t>
            </a:r>
            <a:r>
              <a:rPr lang="en-US" i="1" dirty="0" smtClean="0">
                <a:solidFill>
                  <a:prstClr val="black"/>
                </a:solidFill>
              </a:rPr>
              <a:t>changes </a:t>
            </a:r>
            <a:r>
              <a:rPr lang="en-US" i="1" dirty="0">
                <a:solidFill>
                  <a:prstClr val="black"/>
                </a:solidFill>
              </a:rPr>
              <a:t>are three</a:t>
            </a:r>
            <a:r>
              <a:rPr lang="en-US" dirty="0" smtClean="0">
                <a:solidFill>
                  <a:prstClr val="black"/>
                </a:solidFill>
              </a:rPr>
              <a:t>:-</a:t>
            </a:r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33843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44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8842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254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l" rtl="0">
              <a:buNone/>
            </a:pPr>
            <a:r>
              <a:rPr lang="en-US" sz="3000" i="1" dirty="0" smtClean="0"/>
              <a:t>Palpated </a:t>
            </a:r>
            <a:r>
              <a:rPr lang="en-US" sz="3000" i="1" dirty="0"/>
              <a:t>using four </a:t>
            </a:r>
            <a:r>
              <a:rPr lang="en-US" sz="3000" i="1" dirty="0" smtClean="0"/>
              <a:t>Leopold's Maneuvers:</a:t>
            </a:r>
          </a:p>
          <a:p>
            <a:pPr marL="109728" indent="0" algn="l" rtl="0">
              <a:buNone/>
            </a:pPr>
            <a:r>
              <a:rPr lang="en-US" dirty="0" smtClean="0"/>
              <a:t>***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First </a:t>
            </a: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</a:rPr>
              <a:t>Maneuver</a:t>
            </a: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:-</a:t>
            </a:r>
          </a:p>
          <a:p>
            <a:pPr marL="109728" indent="0" algn="l" rtl="0">
              <a:buNone/>
            </a:pPr>
            <a:r>
              <a:rPr lang="en-US" sz="2600" b="1" i="1" dirty="0" smtClean="0">
                <a:solidFill>
                  <a:schemeClr val="accent2">
                    <a:lumMod val="75000"/>
                  </a:schemeClr>
                </a:solidFill>
              </a:rPr>
              <a:t>Fundal level;  </a:t>
            </a:r>
            <a:r>
              <a:rPr lang="en-US" dirty="0" smtClean="0"/>
              <a:t>to </a:t>
            </a:r>
            <a:r>
              <a:rPr lang="en-US" dirty="0"/>
              <a:t>determine gestational age </a:t>
            </a:r>
            <a:r>
              <a:rPr lang="en-US" dirty="0" smtClean="0"/>
              <a:t>.</a:t>
            </a:r>
          </a:p>
          <a:p>
            <a:pPr marL="109728" indent="0" algn="l" rtl="0">
              <a:buNone/>
            </a:pPr>
            <a:r>
              <a:rPr lang="en-US" dirty="0"/>
              <a:t>-Facing the women`s head. Place hands palm and fingers close together on the fundus, using fingers pads palpate the fundus.</a:t>
            </a:r>
          </a:p>
          <a:p>
            <a:pPr marL="109728" indent="0" algn="l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3168352" cy="1143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Palpation</a:t>
            </a:r>
            <a:endParaRPr lang="ar-E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328"/>
            <a:ext cx="1953782" cy="4525963"/>
          </a:xfrm>
        </p:spPr>
        <p:txBody>
          <a:bodyPr/>
          <a:lstStyle/>
          <a:p>
            <a:pPr marL="109728" indent="0">
              <a:buNone/>
            </a:pPr>
            <a:endParaRPr lang="ar-E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5184576" cy="686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4139952" cy="6861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73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Rectangle 3"/>
          <p:cNvSpPr/>
          <p:nvPr/>
        </p:nvSpPr>
        <p:spPr>
          <a:xfrm>
            <a:off x="476130" y="332656"/>
            <a:ext cx="8200326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 algn="l" rtl="0">
              <a:buNone/>
            </a:pPr>
            <a:r>
              <a:rPr lang="en-US" sz="2600" b="1" i="1" dirty="0">
                <a:solidFill>
                  <a:schemeClr val="accent2">
                    <a:lumMod val="75000"/>
                  </a:schemeClr>
                </a:solidFill>
              </a:rPr>
              <a:t>Fundal grip;</a:t>
            </a:r>
          </a:p>
          <a:p>
            <a:pPr marL="109728" indent="0" algn="l" rtl="0">
              <a:buNone/>
            </a:pPr>
            <a:r>
              <a:rPr lang="en-US" dirty="0"/>
              <a:t>-</a:t>
            </a:r>
            <a:r>
              <a:rPr lang="en-US" sz="2700" dirty="0"/>
              <a:t>Facing the women`s head. Place hands palm and fingers close together on the fundus, using fingers pads palpate the fundus.</a:t>
            </a:r>
          </a:p>
          <a:p>
            <a:pPr marL="109728" indent="0" algn="l" rtl="0">
              <a:buNone/>
            </a:pPr>
            <a:r>
              <a:rPr lang="en-US" sz="2700" dirty="0"/>
              <a:t>-A hard smooth, round pole indicates a fetal head.</a:t>
            </a:r>
          </a:p>
          <a:p>
            <a:pPr marL="109728" indent="0" algn="l" rtl="0">
              <a:buNone/>
            </a:pPr>
            <a:r>
              <a:rPr lang="en-US" sz="2700" dirty="0"/>
              <a:t>-A softer triangular pole continuous with the fetal body is the fetal buttocks(breech).</a:t>
            </a:r>
            <a:endParaRPr lang="ar-EG" sz="27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1" y="3733586"/>
            <a:ext cx="7658123" cy="31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56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170579"/>
          </a:xfrm>
        </p:spPr>
        <p:txBody>
          <a:bodyPr>
            <a:normAutofit fontScale="32500" lnSpcReduction="20000"/>
          </a:bodyPr>
          <a:lstStyle/>
          <a:p>
            <a:pPr marL="109728" indent="0" algn="l" rtl="0">
              <a:buNone/>
            </a:pPr>
            <a:r>
              <a:rPr lang="en-US" sz="11200" b="1" i="1" dirty="0" smtClean="0">
                <a:solidFill>
                  <a:schemeClr val="accent2">
                    <a:lumMod val="75000"/>
                  </a:schemeClr>
                </a:solidFill>
              </a:rPr>
              <a:t>***Second Maneuver The lateral</a:t>
            </a:r>
          </a:p>
          <a:p>
            <a:pPr marL="109728" indent="0" algn="l" rtl="0">
              <a:buNone/>
            </a:pPr>
            <a:r>
              <a:rPr lang="en-US" sz="11200" b="1" i="1" dirty="0" smtClean="0">
                <a:solidFill>
                  <a:schemeClr val="accent2">
                    <a:lumMod val="75000"/>
                  </a:schemeClr>
                </a:solidFill>
              </a:rPr>
              <a:t>Grip</a:t>
            </a:r>
            <a:r>
              <a:rPr lang="en-US" sz="9600" b="1" i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pPr marL="109728" indent="0" algn="l" rtl="0">
              <a:buNone/>
            </a:pPr>
            <a:endParaRPr lang="en-US" sz="9600" dirty="0" smtClean="0"/>
          </a:p>
          <a:p>
            <a:pPr marL="109728" indent="0" algn="l" rtl="0">
              <a:buNone/>
            </a:pPr>
            <a:r>
              <a:rPr lang="en-US" sz="9600" dirty="0" smtClean="0"/>
              <a:t>-Move </a:t>
            </a:r>
            <a:r>
              <a:rPr lang="en-US" sz="9600" dirty="0"/>
              <a:t>both hands in a </a:t>
            </a:r>
            <a:r>
              <a:rPr lang="en-US" sz="9600" dirty="0" smtClean="0"/>
              <a:t>downward direction </a:t>
            </a:r>
            <a:r>
              <a:rPr lang="en-US" sz="9600" dirty="0"/>
              <a:t>from </a:t>
            </a:r>
            <a:r>
              <a:rPr lang="en-US" sz="9600" dirty="0" smtClean="0"/>
              <a:t>the fundus along the </a:t>
            </a:r>
            <a:r>
              <a:rPr lang="en-US" sz="9600" dirty="0"/>
              <a:t>sides of the uterus</a:t>
            </a:r>
            <a:r>
              <a:rPr lang="en-US" sz="9600" dirty="0" smtClean="0"/>
              <a:t>.</a:t>
            </a:r>
            <a:endParaRPr lang="en-US" sz="9600" dirty="0"/>
          </a:p>
          <a:p>
            <a:pPr marL="109728" indent="0" algn="l" rtl="0">
              <a:buNone/>
            </a:pPr>
            <a:r>
              <a:rPr lang="en-US" sz="9600" b="1" i="1" dirty="0">
                <a:solidFill>
                  <a:schemeClr val="accent2">
                    <a:lumMod val="75000"/>
                  </a:schemeClr>
                </a:solidFill>
              </a:rPr>
              <a:t>-"Lie" </a:t>
            </a:r>
            <a:r>
              <a:rPr lang="en-US" sz="9600" dirty="0"/>
              <a:t>is the relationship </a:t>
            </a:r>
            <a:r>
              <a:rPr lang="en-US" sz="9600" dirty="0" smtClean="0"/>
              <a:t>between the longitudinal axis </a:t>
            </a:r>
            <a:r>
              <a:rPr lang="en-US" sz="9600" dirty="0"/>
              <a:t>of </a:t>
            </a:r>
            <a:r>
              <a:rPr lang="en-US" sz="9600" dirty="0" smtClean="0"/>
              <a:t>the fetus </a:t>
            </a:r>
            <a:r>
              <a:rPr lang="en-US" sz="9600" dirty="0"/>
              <a:t>and the </a:t>
            </a:r>
            <a:r>
              <a:rPr lang="en-US" sz="9600" dirty="0" smtClean="0"/>
              <a:t>longitudinal axis </a:t>
            </a:r>
            <a:r>
              <a:rPr lang="en-US" sz="9600" dirty="0"/>
              <a:t>of the mother</a:t>
            </a:r>
            <a:r>
              <a:rPr lang="en-US" sz="9600" dirty="0" smtClean="0"/>
              <a:t>.</a:t>
            </a:r>
            <a:endParaRPr lang="en-US" sz="9600" dirty="0"/>
          </a:p>
          <a:p>
            <a:pPr marL="109728" indent="0" algn="l" rtl="0">
              <a:buNone/>
            </a:pPr>
            <a:r>
              <a:rPr lang="en-US" sz="9600" dirty="0" smtClean="0"/>
              <a:t>*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longitudinal. </a:t>
            </a:r>
          </a:p>
          <a:p>
            <a:pPr marL="109728" indent="0" algn="l" rtl="0">
              <a:buNone/>
            </a:pPr>
            <a:r>
              <a:rPr lang="en-US" sz="9600" dirty="0">
                <a:solidFill>
                  <a:schemeClr val="accent2">
                    <a:lumMod val="75000"/>
                  </a:schemeClr>
                </a:solidFill>
              </a:rPr>
              <a:t>*</a:t>
            </a: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transverse. </a:t>
            </a:r>
          </a:p>
          <a:p>
            <a:pPr marL="109728" indent="0" algn="l" rtl="0">
              <a:buNone/>
            </a:pPr>
            <a:r>
              <a:rPr lang="en-US" sz="9600" dirty="0" smtClean="0">
                <a:solidFill>
                  <a:schemeClr val="accent2">
                    <a:lumMod val="75000"/>
                  </a:schemeClr>
                </a:solidFill>
              </a:rPr>
              <a:t>*oblique.</a:t>
            </a:r>
            <a:endParaRPr lang="ar-E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2598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8497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036496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29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>
              <a:buClr>
                <a:srgbClr val="2DA2BF"/>
              </a:buClr>
            </a:pPr>
            <a:r>
              <a:rPr lang="en-US" b="1" i="1" dirty="0">
                <a:solidFill>
                  <a:srgbClr val="DA1F28">
                    <a:lumMod val="75000"/>
                  </a:srgbClr>
                </a:solidFill>
              </a:rPr>
              <a:t>1)The attitude of the fetal head;</a:t>
            </a:r>
          </a:p>
          <a:p>
            <a:pPr marL="109728" lvl="0" indent="0" algn="l" rtl="0">
              <a:buClr>
                <a:srgbClr val="2DA2B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-turn around to face patients feet.</a:t>
            </a:r>
          </a:p>
          <a:p>
            <a:pPr marL="109728" lvl="0" indent="0" algn="l" rtl="0">
              <a:buClr>
                <a:srgbClr val="2DA2B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-Each hand placed on either side of the fetal trunk lower down.</a:t>
            </a:r>
          </a:p>
          <a:p>
            <a:pPr marL="109728" lvl="0" indent="0" algn="l" rtl="0">
              <a:buClr>
                <a:srgbClr val="2DA2B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-once the hand first touches the fetal head (This point called </a:t>
            </a:r>
            <a:r>
              <a:rPr lang="en-US" b="1" i="1" dirty="0">
                <a:solidFill>
                  <a:srgbClr val="DA1F28">
                    <a:lumMod val="75000"/>
                  </a:srgbClr>
                </a:solidFill>
              </a:rPr>
              <a:t>cephalic prominence</a:t>
            </a:r>
            <a:r>
              <a:rPr lang="en-US" dirty="0">
                <a:solidFill>
                  <a:prstClr val="black"/>
                </a:solidFill>
              </a:rPr>
              <a:t>).</a:t>
            </a:r>
          </a:p>
          <a:p>
            <a:pPr marL="109728" lvl="0" indent="0" algn="l" rtl="0">
              <a:buClr>
                <a:srgbClr val="2DA2BF"/>
              </a:buClr>
              <a:buNone/>
            </a:pPr>
            <a:r>
              <a:rPr lang="en-US" dirty="0">
                <a:solidFill>
                  <a:prstClr val="black"/>
                </a:solidFill>
              </a:rPr>
              <a:t>*Cephalic prominence helps determine the </a:t>
            </a:r>
            <a:r>
              <a:rPr lang="en-US" b="1" i="1" dirty="0">
                <a:solidFill>
                  <a:srgbClr val="DA1F28">
                    <a:lumMod val="75000"/>
                  </a:srgbClr>
                </a:solidFill>
              </a:rPr>
              <a:t>attitude</a:t>
            </a:r>
            <a:r>
              <a:rPr lang="en-US" dirty="0">
                <a:solidFill>
                  <a:prstClr val="black"/>
                </a:solidFill>
              </a:rPr>
              <a:t> (i.e. flexion, deflexed or extended) of fetal head.</a:t>
            </a:r>
            <a:endParaRPr lang="ar-EG" dirty="0">
              <a:solidFill>
                <a:prstClr val="black"/>
              </a:solidFill>
            </a:endParaRPr>
          </a:p>
          <a:p>
            <a:pPr algn="l"/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DA1F28">
                    <a:lumMod val="75000"/>
                  </a:srgbClr>
                </a:solidFill>
              </a:rPr>
              <a:t>Third Maneuver( Pelvic Grip)</a:t>
            </a: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304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92696"/>
            <a:ext cx="6840760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1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630616" cy="208823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Abdominal Examination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27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2)-Presenting 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part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/>
              <a:t>fetus is </a:t>
            </a:r>
            <a:r>
              <a:rPr lang="en-US" dirty="0" smtClean="0"/>
              <a:t>the lowest </a:t>
            </a:r>
            <a:r>
              <a:rPr lang="en-US" dirty="0"/>
              <a:t>most part of the </a:t>
            </a:r>
            <a:r>
              <a:rPr lang="en-US" dirty="0" smtClean="0"/>
              <a:t>fetus at </a:t>
            </a:r>
            <a:r>
              <a:rPr lang="en-US" dirty="0"/>
              <a:t>the inlet of </a:t>
            </a:r>
            <a:r>
              <a:rPr lang="en-US" dirty="0" smtClean="0"/>
              <a:t>the pelvis.</a:t>
            </a:r>
          </a:p>
          <a:p>
            <a:pPr marL="109728" indent="0" algn="l" rtl="0">
              <a:buNone/>
            </a:pPr>
            <a:r>
              <a:rPr lang="en-US" dirty="0" smtClean="0"/>
              <a:t>*Cephalic or,</a:t>
            </a:r>
          </a:p>
          <a:p>
            <a:pPr marL="109728" indent="0" algn="l" rtl="0">
              <a:buNone/>
            </a:pPr>
            <a:r>
              <a:rPr lang="en-US" dirty="0" smtClean="0"/>
              <a:t>*breech presentation.</a:t>
            </a:r>
          </a:p>
          <a:p>
            <a:pPr marL="109728" indent="0" algn="ctr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ar-EG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45024"/>
            <a:ext cx="4320480" cy="2700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75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l" rtl="0">
              <a:buClr>
                <a:srgbClr val="2DA2BF"/>
              </a:buClr>
            </a:pPr>
            <a:r>
              <a:rPr lang="en-US" dirty="0">
                <a:solidFill>
                  <a:prstClr val="black"/>
                </a:solidFill>
              </a:rPr>
              <a:t>The thumb and middle fingers of the right hand are placed wide apart over the </a:t>
            </a:r>
            <a:r>
              <a:rPr lang="en-US" dirty="0" err="1">
                <a:solidFill>
                  <a:prstClr val="black"/>
                </a:solidFill>
              </a:rPr>
              <a:t>supra_pubic</a:t>
            </a:r>
            <a:r>
              <a:rPr lang="en-US" dirty="0">
                <a:solidFill>
                  <a:prstClr val="black"/>
                </a:solidFill>
              </a:rPr>
              <a:t> area.</a:t>
            </a:r>
          </a:p>
          <a:p>
            <a:pPr algn="l" rtl="0"/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Fourth maneuver (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</a:rPr>
              <a:t>pawlik`s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 grip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ar-EG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888432" cy="2759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6531"/>
            <a:ext cx="4104456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68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8964488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Engagement</a:t>
            </a:r>
            <a:r>
              <a:rPr lang="en-US" dirty="0" smtClean="0"/>
              <a:t> </a:t>
            </a:r>
            <a:r>
              <a:rPr lang="en-US" dirty="0"/>
              <a:t>of the fetal </a:t>
            </a:r>
            <a:r>
              <a:rPr lang="en-US" dirty="0" smtClean="0"/>
              <a:t>head defined </a:t>
            </a:r>
            <a:r>
              <a:rPr lang="en-US" dirty="0"/>
              <a:t>as having </a:t>
            </a:r>
            <a:r>
              <a:rPr lang="en-US" dirty="0" smtClean="0"/>
              <a:t>occurred once </a:t>
            </a:r>
            <a:r>
              <a:rPr lang="en-US" dirty="0"/>
              <a:t>the widest transverse</a:t>
            </a:r>
          </a:p>
          <a:p>
            <a:pPr marL="109728" indent="0" algn="l" rtl="0">
              <a:buNone/>
            </a:pPr>
            <a:r>
              <a:rPr lang="en-US" dirty="0"/>
              <a:t>diameter of the fetal head </a:t>
            </a:r>
            <a:r>
              <a:rPr lang="en-US" dirty="0" smtClean="0"/>
              <a:t>has passed through </a:t>
            </a:r>
            <a:r>
              <a:rPr lang="en-US" dirty="0"/>
              <a:t>the pelvic </a:t>
            </a:r>
            <a:r>
              <a:rPr lang="en-US" dirty="0" smtClean="0"/>
              <a:t>inlet into </a:t>
            </a:r>
            <a:r>
              <a:rPr lang="en-US" dirty="0"/>
              <a:t>the true </a:t>
            </a:r>
            <a:r>
              <a:rPr lang="en-US" dirty="0" smtClean="0"/>
              <a:t>pelvis.</a:t>
            </a: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i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Engagement </a:t>
            </a:r>
            <a:r>
              <a:rPr lang="en-US" sz="2700" i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of the fetal head:</a:t>
            </a:r>
            <a:endParaRPr lang="ar-EG" sz="2700" i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08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3905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If you divide the fetal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head into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five-fifths, you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estimate how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many fifths of the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fetal head </a:t>
            </a:r>
            <a:r>
              <a:rPr lang="en-US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be </a:t>
            </a:r>
            <a:r>
              <a:rPr lang="en-US" sz="24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felt;</a:t>
            </a:r>
            <a:endParaRPr lang="ar-EG" sz="24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23628"/>
            <a:ext cx="6012160" cy="55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619500" y="2951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305983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75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Leopold's </a:t>
            </a:r>
            <a:r>
              <a:rPr lang="en-US" dirty="0" err="1"/>
              <a:t>manoeuvres</a:t>
            </a:r>
            <a:endParaRPr lang="ar-EG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590465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0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At 10 weeks, by </a:t>
            </a:r>
            <a:r>
              <a:rPr lang="en-US" dirty="0" err="1"/>
              <a:t>Sonicaid</a:t>
            </a:r>
            <a:endParaRPr lang="en-US" dirty="0"/>
          </a:p>
          <a:p>
            <a:pPr algn="l" rtl="0"/>
            <a:r>
              <a:rPr lang="en-US" dirty="0"/>
              <a:t>At 20 weeks, by </a:t>
            </a:r>
            <a:r>
              <a:rPr lang="en-US" dirty="0" err="1"/>
              <a:t>Pinard's</a:t>
            </a:r>
            <a:r>
              <a:rPr lang="en-US" dirty="0"/>
              <a:t> fetal </a:t>
            </a:r>
            <a:r>
              <a:rPr lang="en-US" dirty="0" smtClean="0"/>
              <a:t>stethoscope</a:t>
            </a:r>
            <a:r>
              <a:rPr lang="en-US" dirty="0"/>
              <a:t>.</a:t>
            </a:r>
            <a:endParaRPr lang="en-US" dirty="0" smtClean="0"/>
          </a:p>
          <a:p>
            <a:pPr algn="l" rtl="0"/>
            <a:r>
              <a:rPr lang="en-US" dirty="0"/>
              <a:t>Best place to listen is </a:t>
            </a:r>
            <a:r>
              <a:rPr lang="en-US" dirty="0" smtClean="0"/>
              <a:t>over the fetal back.</a:t>
            </a:r>
          </a:p>
          <a:p>
            <a:pPr algn="l" rtl="0"/>
            <a:r>
              <a:rPr lang="en-US" dirty="0" smtClean="0"/>
              <a:t>The </a:t>
            </a:r>
            <a:r>
              <a:rPr lang="en-US" dirty="0"/>
              <a:t>normal </a:t>
            </a:r>
            <a:r>
              <a:rPr lang="en-US" dirty="0" smtClean="0"/>
              <a:t>fetal HR </a:t>
            </a:r>
            <a:r>
              <a:rPr lang="en-US" dirty="0"/>
              <a:t>is </a:t>
            </a:r>
            <a:r>
              <a:rPr lang="en-US" dirty="0" smtClean="0"/>
              <a:t>btw 120 </a:t>
            </a:r>
            <a:r>
              <a:rPr lang="en-US" dirty="0"/>
              <a:t>to 160 </a:t>
            </a:r>
            <a:r>
              <a:rPr lang="en-US" dirty="0" smtClean="0"/>
              <a:t>b/m.</a:t>
            </a:r>
          </a:p>
          <a:p>
            <a:pPr marL="109728" indent="0" algn="l" rtl="0">
              <a:buNone/>
            </a:pPr>
            <a:endParaRPr lang="en-US" dirty="0"/>
          </a:p>
          <a:p>
            <a:pPr marL="109728" indent="0" algn="l" rtl="0">
              <a:buNone/>
            </a:pPr>
            <a:endParaRPr lang="en-US" dirty="0" smtClean="0"/>
          </a:p>
          <a:p>
            <a:pPr marL="109728" indent="0" rtl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Auscultation of the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foetal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heart</a:t>
            </a:r>
            <a:endParaRPr lang="ar-EG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22779"/>
            <a:ext cx="30963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07702"/>
            <a:ext cx="30243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1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60648"/>
            <a:ext cx="8964487" cy="65973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55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21279684">
            <a:off x="484188" y="2060193"/>
            <a:ext cx="8229600" cy="3945840"/>
          </a:xfrm>
        </p:spPr>
        <p:txBody>
          <a:bodyPr>
            <a:normAutofit/>
          </a:bodyPr>
          <a:lstStyle/>
          <a:p>
            <a:pPr marL="109728" indent="0" algn="ctr" rtl="0">
              <a:buNone/>
            </a:pPr>
            <a:endParaRPr lang="ar-EG" sz="4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Oval Callout 3"/>
          <p:cNvSpPr/>
          <p:nvPr/>
        </p:nvSpPr>
        <p:spPr>
          <a:xfrm rot="252109">
            <a:off x="1187624" y="1556792"/>
            <a:ext cx="6408711" cy="2952328"/>
          </a:xfrm>
          <a:prstGeom prst="wedgeEllipseCallout">
            <a:avLst>
              <a:gd name="adj1" fmla="val -23220"/>
              <a:gd name="adj2" fmla="val 806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800" b="1" i="1" dirty="0" smtClean="0">
                <a:solidFill>
                  <a:schemeClr val="bg2">
                    <a:lumMod val="10000"/>
                  </a:schemeClr>
                </a:solidFill>
                <a:cs typeface="+mj-cs"/>
              </a:rPr>
              <a:t>Any Question?</a:t>
            </a:r>
            <a:endParaRPr lang="ar-EG" sz="4800" b="1" i="1" dirty="0">
              <a:solidFill>
                <a:schemeClr val="bg2">
                  <a:lumMod val="1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8289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 Definition: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-</a:t>
            </a: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marL="109728" indent="0" algn="l" rtl="0">
              <a:buNone/>
            </a:pPr>
            <a:r>
              <a:rPr lang="en-US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>
                <a:solidFill>
                  <a:srgbClr val="000000"/>
                </a:solidFill>
                <a:latin typeface="Times New Roman"/>
              </a:rPr>
              <a:t>It is a visual, tactile and or audible examination of the woman's abdomen.</a:t>
            </a:r>
            <a:r>
              <a:rPr lang="en-US" dirty="0"/>
              <a:t> </a:t>
            </a:r>
            <a:br>
              <a:rPr lang="en-US" dirty="0"/>
            </a:b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3256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08912" cy="4608512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l" rtl="0"/>
            <a:r>
              <a:rPr lang="en-US" sz="8000" dirty="0" smtClean="0">
                <a:latin typeface="Arial Narrow" pitchFamily="34" charset="0"/>
              </a:rPr>
              <a:t>Thank You</a:t>
            </a:r>
          </a:p>
          <a:p>
            <a:pPr algn="l" rtl="0"/>
            <a:endParaRPr lang="en-US" sz="2400" dirty="0">
              <a:latin typeface="Arial Narrow" pitchFamily="34" charset="0"/>
            </a:endParaRPr>
          </a:p>
          <a:p>
            <a:pPr algn="l" rtl="0"/>
            <a:endParaRPr lang="en-US" sz="2400" dirty="0" smtClean="0">
              <a:latin typeface="Arial Narrow" pitchFamily="34" charset="0"/>
            </a:endParaRPr>
          </a:p>
          <a:p>
            <a:pPr algn="l" rtl="0"/>
            <a:endParaRPr lang="en-US" sz="2400" dirty="0">
              <a:latin typeface="Arial Narrow" pitchFamily="34" charset="0"/>
            </a:endParaRPr>
          </a:p>
          <a:p>
            <a:pPr algn="l" rtl="0"/>
            <a:endParaRPr lang="en-US" sz="2400" dirty="0" smtClean="0"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Brush Script MT" pitchFamily="66" charset="0"/>
              </a:rPr>
              <a:t>With My Best Wishes,</a:t>
            </a:r>
          </a:p>
          <a:p>
            <a:pPr marL="109728" indent="0" algn="l" rtl="0">
              <a:buNone/>
            </a:pPr>
            <a:r>
              <a:rPr lang="en-US" sz="2400" dirty="0" smtClean="0">
                <a:latin typeface="Brush Script MT" pitchFamily="66" charset="0"/>
              </a:rPr>
              <a:t>Clinical </a:t>
            </a:r>
            <a:r>
              <a:rPr lang="en-US" sz="2400" dirty="0" err="1" smtClean="0">
                <a:latin typeface="Brush Script MT" pitchFamily="66" charset="0"/>
              </a:rPr>
              <a:t>Demonisterator</a:t>
            </a:r>
            <a:r>
              <a:rPr lang="en-US" sz="2400" dirty="0" smtClean="0">
                <a:latin typeface="Brush Script MT" pitchFamily="66" charset="0"/>
              </a:rPr>
              <a:t> </a:t>
            </a:r>
          </a:p>
          <a:p>
            <a:pPr marL="109728" indent="0" algn="l" rtl="0">
              <a:buNone/>
            </a:pPr>
            <a:r>
              <a:rPr lang="en-US" sz="2400" dirty="0" err="1" smtClean="0">
                <a:latin typeface="Brush Script MT" pitchFamily="66" charset="0"/>
              </a:rPr>
              <a:t>Eman</a:t>
            </a:r>
            <a:r>
              <a:rPr lang="en-US" sz="2400" dirty="0" smtClean="0">
                <a:latin typeface="Brush Script MT" pitchFamily="66" charset="0"/>
              </a:rPr>
              <a:t> A. </a:t>
            </a:r>
            <a:r>
              <a:rPr lang="en-US" sz="2400" dirty="0" err="1" smtClean="0">
                <a:latin typeface="Brush Script MT" pitchFamily="66" charset="0"/>
              </a:rPr>
              <a:t>Magraby</a:t>
            </a:r>
            <a:endParaRPr lang="ar-EG" sz="2400" dirty="0">
              <a:latin typeface="Brush Script MT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50000"/>
            </a:schemeClr>
          </a:solidFill>
        </p:spPr>
        <p:txBody>
          <a:bodyPr/>
          <a:lstStyle/>
          <a:p>
            <a:endParaRPr lang="ar-EG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sz="3200" dirty="0">
                <a:solidFill>
                  <a:srgbClr val="000000"/>
                </a:solidFill>
                <a:latin typeface="Times New Roman"/>
              </a:rPr>
              <a:t>1. To confirm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pregnancy.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Times New Roman"/>
              </a:rPr>
              <a:t>2. To assess fetal size and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growth.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Times New Roman"/>
              </a:rPr>
              <a:t>3. To identify the location of fetal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parts.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Times New Roman"/>
              </a:rPr>
              <a:t>4. To auscultate the fetal heart sounds.</a:t>
            </a:r>
            <a:br>
              <a:rPr lang="en-US" sz="3200" dirty="0">
                <a:solidFill>
                  <a:srgbClr val="000000"/>
                </a:solidFill>
                <a:latin typeface="Times New Roman"/>
              </a:rPr>
            </a:br>
            <a:r>
              <a:rPr lang="en-US" sz="3200" dirty="0">
                <a:solidFill>
                  <a:srgbClr val="000000"/>
                </a:solidFill>
                <a:latin typeface="Times New Roman"/>
              </a:rPr>
              <a:t>5. To detect any deviation from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normal.</a:t>
            </a:r>
            <a:r>
              <a:rPr lang="en-US" sz="2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Objectives</a:t>
            </a:r>
            <a:r>
              <a:rPr lang="en-US" dirty="0"/>
              <a:t> </a:t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365088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dirty="0">
                <a:solidFill>
                  <a:srgbClr val="000000"/>
                </a:solidFill>
                <a:latin typeface="Times New Roman"/>
              </a:rPr>
              <a:t>1- Instruct the woman to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empty her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bladder.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>
                <a:solidFill>
                  <a:srgbClr val="000000"/>
                </a:solidFill>
                <a:latin typeface="Times New Roman"/>
              </a:rPr>
              <a:t>2- Instruct the woman to lie on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“supine position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”.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Times New Roman"/>
              </a:rPr>
            </a:b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3-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exposes </a:t>
            </a:r>
            <a:r>
              <a:rPr lang="en-US" sz="2800" b="1" dirty="0">
                <a:solidFill>
                  <a:srgbClr val="000000"/>
                </a:solidFill>
                <a:latin typeface="Times New Roman"/>
              </a:rPr>
              <a:t>only that area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of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the abdomen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she needs to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palpate.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>
                <a:solidFill>
                  <a:srgbClr val="000000"/>
                </a:solidFill>
                <a:latin typeface="Times New Roman"/>
              </a:rPr>
              <a:t>4- Maintain 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</a:rPr>
              <a:t>privacy.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2800" dirty="0">
                <a:solidFill>
                  <a:srgbClr val="000000"/>
                </a:solidFill>
                <a:latin typeface="Times New Roman"/>
              </a:rPr>
            </a:br>
            <a:r>
              <a:rPr lang="en-US" sz="2800" dirty="0">
                <a:solidFill>
                  <a:srgbClr val="000000"/>
                </a:solidFill>
                <a:latin typeface="Times New Roman"/>
              </a:rPr>
              <a:t>shoulders should be raised slightly on a pillow and the knees 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</a:rPr>
              <a:t>drawn up </a:t>
            </a:r>
            <a:r>
              <a:rPr lang="en-US" sz="2800" dirty="0">
                <a:solidFill>
                  <a:srgbClr val="000000"/>
                </a:solidFill>
                <a:latin typeface="Times New Roman"/>
              </a:rPr>
              <a:t>a little</a:t>
            </a:r>
            <a:r>
              <a:rPr lang="en-US" dirty="0"/>
              <a:t> </a:t>
            </a:r>
            <a:br>
              <a:rPr lang="en-US" dirty="0"/>
            </a:b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Preparation of the mother: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17775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l" rtl="0"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1- </a:t>
            </a:r>
            <a:r>
              <a:rPr lang="en-US" sz="3200" dirty="0" err="1">
                <a:solidFill>
                  <a:srgbClr val="000000"/>
                </a:solidFill>
                <a:latin typeface="Times New Roman"/>
              </a:rPr>
              <a:t>Pinard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Times New Roman"/>
              </a:rPr>
              <a:t>fetoscope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.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/>
            </a:r>
            <a:br>
              <a:rPr lang="en-US" sz="3200" dirty="0">
                <a:solidFill>
                  <a:srgbClr val="000000"/>
                </a:solidFill>
                <a:latin typeface="Times New Roman"/>
              </a:rPr>
            </a:br>
            <a:r>
              <a:rPr lang="en-US" sz="3200" b="1" dirty="0">
                <a:solidFill>
                  <a:srgbClr val="000000"/>
                </a:solidFill>
                <a:latin typeface="Times New Roman"/>
              </a:rPr>
              <a:t>2- </a:t>
            </a:r>
            <a:r>
              <a:rPr lang="en-US" sz="3200" dirty="0">
                <a:solidFill>
                  <a:srgbClr val="000000"/>
                </a:solidFill>
                <a:latin typeface="Times New Roman"/>
              </a:rPr>
              <a:t>Client </a:t>
            </a:r>
            <a:r>
              <a:rPr lang="en-US" sz="3200" dirty="0" smtClean="0">
                <a:solidFill>
                  <a:srgbClr val="000000"/>
                </a:solidFill>
                <a:latin typeface="Times New Roman"/>
              </a:rPr>
              <a:t>record.</a:t>
            </a:r>
            <a:r>
              <a:rPr lang="en-US" sz="28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/>
              </a:rPr>
              <a:t>Equipment</a:t>
            </a:r>
            <a:r>
              <a:rPr lang="en-US" dirty="0"/>
              <a:t> </a:t>
            </a:r>
            <a:br>
              <a:rPr lang="en-US" dirty="0"/>
            </a:b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9089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fr-FR" sz="3200" dirty="0" smtClean="0">
              <a:solidFill>
                <a:srgbClr val="000000"/>
              </a:solidFill>
              <a:latin typeface="Times New Roman"/>
            </a:endParaRPr>
          </a:p>
          <a:p>
            <a:pPr algn="l" rtl="0"/>
            <a:r>
              <a:rPr lang="fr-FR" sz="3200" b="1" i="1" dirty="0" smtClean="0">
                <a:solidFill>
                  <a:srgbClr val="000000"/>
                </a:solidFill>
                <a:latin typeface="Times New Roman"/>
              </a:rPr>
              <a:t>1- </a:t>
            </a:r>
            <a:r>
              <a:rPr lang="fr-FR" sz="3200" b="1" i="1" dirty="0">
                <a:solidFill>
                  <a:srgbClr val="000000"/>
                </a:solidFill>
                <a:latin typeface="Times New Roman"/>
              </a:rPr>
              <a:t>Inspection</a:t>
            </a:r>
            <a:r>
              <a:rPr lang="fr-FR" sz="3200" b="1" i="1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algn="l" rtl="0"/>
            <a:r>
              <a:rPr lang="fr-FR" sz="3200" b="1" i="1" dirty="0" smtClean="0">
                <a:solidFill>
                  <a:srgbClr val="000000"/>
                </a:solidFill>
                <a:latin typeface="Times New Roman"/>
              </a:rPr>
              <a:t>2- Palpation.</a:t>
            </a:r>
          </a:p>
          <a:p>
            <a:pPr algn="l" rtl="0"/>
            <a:r>
              <a:rPr lang="fr-FR" sz="3200" b="1" i="1" dirty="0" smtClean="0">
                <a:solidFill>
                  <a:srgbClr val="000000"/>
                </a:solidFill>
                <a:latin typeface="Times New Roman"/>
              </a:rPr>
              <a:t>3- Auscultation.</a:t>
            </a:r>
            <a:r>
              <a:rPr lang="fr-FR" sz="2800" b="1" i="1" dirty="0" smtClean="0"/>
              <a:t> </a:t>
            </a:r>
            <a:r>
              <a:rPr lang="fr-FR" dirty="0"/>
              <a:t/>
            </a:r>
            <a:br>
              <a:rPr lang="fr-FR" dirty="0"/>
            </a:b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Methods of 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</a:rPr>
              <a:t>abdominal examination</a:t>
            </a:r>
            <a:endParaRPr lang="ar-EG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366881"/>
              </p:ext>
            </p:extLst>
          </p:nvPr>
        </p:nvGraphicFramePr>
        <p:xfrm>
          <a:off x="2915816" y="2678112"/>
          <a:ext cx="4320480" cy="1542976"/>
        </p:xfrm>
        <a:graphic>
          <a:graphicData uri="http://schemas.openxmlformats.org/drawingml/2006/table">
            <a:tbl>
              <a:tblPr/>
              <a:tblGrid>
                <a:gridCol w="4320480"/>
              </a:tblGrid>
              <a:tr h="1542976">
                <a:tc>
                  <a:txBody>
                    <a:bodyPr/>
                    <a:lstStyle/>
                    <a:p>
                      <a:pPr algn="ctr"/>
                      <a:r>
                        <a:rPr lang="en-US" sz="5400" b="1" i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</a:rPr>
                        <a:t>Steps</a:t>
                      </a:r>
                      <a:endParaRPr lang="en-US" sz="6600" i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619500" y="3592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ar-EG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40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-Welcome the woman and Explain</a:t>
            </a:r>
          </a:p>
          <a:p>
            <a:pPr marL="109728" indent="0" algn="l" rtl="0">
              <a:buNone/>
            </a:pPr>
            <a:r>
              <a:rPr lang="en-US" dirty="0"/>
              <a:t>the </a:t>
            </a:r>
            <a:r>
              <a:rPr lang="en-US" dirty="0" smtClean="0"/>
              <a:t>procedure.</a:t>
            </a:r>
          </a:p>
          <a:p>
            <a:pPr algn="l" rtl="0"/>
            <a:r>
              <a:rPr lang="en-US" dirty="0"/>
              <a:t>Ensure an empty </a:t>
            </a:r>
            <a:r>
              <a:rPr lang="en-US" dirty="0" smtClean="0"/>
              <a:t>bladder.</a:t>
            </a:r>
          </a:p>
          <a:p>
            <a:pPr algn="l" rtl="0"/>
            <a:r>
              <a:rPr lang="en-US" dirty="0"/>
              <a:t>provide </a:t>
            </a:r>
            <a:r>
              <a:rPr lang="en-US" dirty="0" smtClean="0"/>
              <a:t>privacy.</a:t>
            </a:r>
          </a:p>
          <a:p>
            <a:pPr algn="l" rtl="0"/>
            <a:r>
              <a:rPr lang="en-US" dirty="0"/>
              <a:t>Position her on the </a:t>
            </a:r>
            <a:r>
              <a:rPr lang="en-US" dirty="0" smtClean="0"/>
              <a:t>examination couch </a:t>
            </a:r>
            <a:r>
              <a:rPr lang="en-US" dirty="0"/>
              <a:t>on her back with </a:t>
            </a:r>
            <a:r>
              <a:rPr lang="en-US" dirty="0" smtClean="0"/>
              <a:t>knees slightly </a:t>
            </a:r>
            <a:r>
              <a:rPr lang="en-US" dirty="0"/>
              <a:t>flexed and </a:t>
            </a:r>
            <a:r>
              <a:rPr lang="en-US" dirty="0" err="1" smtClean="0"/>
              <a:t>seperated</a:t>
            </a:r>
            <a:endParaRPr lang="en-US" dirty="0" smtClean="0"/>
          </a:p>
          <a:p>
            <a:pPr marL="109728" indent="0" algn="l" rtl="0">
              <a:buNone/>
            </a:pPr>
            <a:r>
              <a:rPr lang="en-US" dirty="0" smtClean="0"/>
              <a:t>put pillow </a:t>
            </a:r>
            <a:r>
              <a:rPr lang="en-US" dirty="0"/>
              <a:t>under her </a:t>
            </a:r>
            <a:r>
              <a:rPr lang="en-US" dirty="0" smtClean="0"/>
              <a:t>head.</a:t>
            </a:r>
          </a:p>
          <a:p>
            <a:pPr algn="l" rtl="0"/>
            <a:r>
              <a:rPr lang="en-US" dirty="0"/>
              <a:t>Expose the abdomen fully, </a:t>
            </a:r>
            <a:r>
              <a:rPr lang="en-US" dirty="0" smtClean="0"/>
              <a:t>leaving legs and pubic area covered.</a:t>
            </a:r>
            <a:endParaRPr lang="ar-E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1430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245</TotalTime>
  <Words>528</Words>
  <Application>Microsoft Office PowerPoint</Application>
  <PresentationFormat>On-screen Show (4:3)</PresentationFormat>
  <Paragraphs>83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Concourse</vt:lpstr>
      <vt:lpstr>Abdominal Examination</vt:lpstr>
      <vt:lpstr>Abdominal Examination  </vt:lpstr>
      <vt:lpstr>PowerPoint Presentation</vt:lpstr>
      <vt:lpstr>Objectives  </vt:lpstr>
      <vt:lpstr>Preparation of the mother:  </vt:lpstr>
      <vt:lpstr>Equipment  </vt:lpstr>
      <vt:lpstr>Methods of abdominal examination</vt:lpstr>
      <vt:lpstr>PowerPoint Presentation</vt:lpstr>
      <vt:lpstr>PowerPoint Presentation</vt:lpstr>
      <vt:lpstr>Inspection</vt:lpstr>
      <vt:lpstr>Skin changes are three:-</vt:lpstr>
      <vt:lpstr>PowerPoint Presentation</vt:lpstr>
      <vt:lpstr>Palpation</vt:lpstr>
      <vt:lpstr>PowerPoint Presentation</vt:lpstr>
      <vt:lpstr>PowerPoint Presentation</vt:lpstr>
      <vt:lpstr>PowerPoint Presentation</vt:lpstr>
      <vt:lpstr>PowerPoint Presentation</vt:lpstr>
      <vt:lpstr>Third Maneuver( Pelvic Grip)</vt:lpstr>
      <vt:lpstr>PowerPoint Presentation</vt:lpstr>
      <vt:lpstr>PowerPoint Presentation</vt:lpstr>
      <vt:lpstr>PowerPoint Presentation</vt:lpstr>
      <vt:lpstr>Fourth maneuver (pawlik`s grip)</vt:lpstr>
      <vt:lpstr>PowerPoint Presentation</vt:lpstr>
      <vt:lpstr>Engagement of the fetal head:</vt:lpstr>
      <vt:lpstr> If you divide the fetal head into five-fifths, you estimate how many fifths of the fetal head can be felt;</vt:lpstr>
      <vt:lpstr>Leopold's manoeuvres</vt:lpstr>
      <vt:lpstr>Auscultation of the foetal heart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Abdominal Examination</dc:title>
  <dc:creator>Nothing</dc:creator>
  <cp:lastModifiedBy>Nothing</cp:lastModifiedBy>
  <cp:revision>28</cp:revision>
  <dcterms:created xsi:type="dcterms:W3CDTF">2019-09-19T14:46:06Z</dcterms:created>
  <dcterms:modified xsi:type="dcterms:W3CDTF">2020-02-29T06:22:00Z</dcterms:modified>
</cp:coreProperties>
</file>