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F0379B-B9DC-4D88-807C-74241353E9A6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E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10A5B8-D844-4223-9A87-D253395CE7D6}" type="slidenum">
              <a:rPr lang="ar-EG" smtClean="0"/>
              <a:t>‹#›</a:t>
            </a:fld>
            <a:endParaRPr lang="ar-E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400" b="1" i="1" dirty="0"/>
              <a:t>Vital statistics</a:t>
            </a:r>
            <a:endParaRPr lang="ar-EG" sz="4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638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11) Measures of fertility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1) Crude birth rate=</a:t>
            </a:r>
          </a:p>
          <a:p>
            <a:pPr marL="82296" indent="0" algn="ctr">
              <a:buNone/>
            </a:pPr>
            <a:r>
              <a:rPr lang="en-US" sz="2000" dirty="0"/>
              <a:t>Number of live births </a:t>
            </a:r>
            <a:r>
              <a:rPr lang="en-US" sz="2000" dirty="0" err="1"/>
              <a:t>occuring</a:t>
            </a:r>
            <a:r>
              <a:rPr lang="en-US" sz="2000" dirty="0"/>
              <a:t> during a </a:t>
            </a:r>
            <a:r>
              <a:rPr lang="en-US" sz="2000" dirty="0" err="1"/>
              <a:t>calender</a:t>
            </a:r>
            <a:r>
              <a:rPr lang="en-US" sz="2000" dirty="0"/>
              <a:t> period &amp; locality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>
              <a:buNone/>
            </a:pPr>
            <a:r>
              <a:rPr lang="en-US" sz="2000" dirty="0"/>
              <a:t>Mid-year population during the same </a:t>
            </a:r>
            <a:r>
              <a:rPr lang="en-US" sz="2000" dirty="0" err="1"/>
              <a:t>priod</a:t>
            </a:r>
            <a:r>
              <a:rPr lang="en-US" sz="2000" dirty="0"/>
              <a:t> &amp; locality</a:t>
            </a:r>
          </a:p>
          <a:p>
            <a:pPr marL="82296" indent="0" algn="ctr">
              <a:buNone/>
            </a:pPr>
            <a:endParaRPr lang="en-US" sz="2000" dirty="0"/>
          </a:p>
          <a:p>
            <a:pPr marL="82296" indent="0" algn="l">
              <a:buNone/>
            </a:pPr>
            <a:r>
              <a:rPr lang="en-US" dirty="0"/>
              <a:t>2) General Fertility Rate=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en-US" sz="2000" dirty="0"/>
              <a:t>Number of live births </a:t>
            </a:r>
            <a:r>
              <a:rPr lang="en-US" sz="2000" dirty="0" err="1">
                <a:solidFill>
                  <a:prstClr val="black"/>
                </a:solidFill>
              </a:rPr>
              <a:t>occuring</a:t>
            </a:r>
            <a:r>
              <a:rPr lang="en-US" sz="2000" dirty="0">
                <a:solidFill>
                  <a:prstClr val="black"/>
                </a:solidFill>
              </a:rPr>
              <a:t> during a </a:t>
            </a:r>
            <a:r>
              <a:rPr lang="en-US" sz="2000" dirty="0" err="1">
                <a:solidFill>
                  <a:prstClr val="black"/>
                </a:solidFill>
              </a:rPr>
              <a:t>calender</a:t>
            </a:r>
            <a:r>
              <a:rPr lang="en-US" sz="2000" dirty="0">
                <a:solidFill>
                  <a:prstClr val="black"/>
                </a:solidFill>
              </a:rPr>
              <a:t> period &amp; locality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>
              <a:buNone/>
            </a:pPr>
            <a:r>
              <a:rPr lang="en-US" sz="2000" dirty="0"/>
              <a:t>Number of women during child-bearing age (15-45) in the population during the same period &amp; locality</a:t>
            </a:r>
          </a:p>
        </p:txBody>
      </p:sp>
    </p:spTree>
    <p:extLst>
      <p:ext uri="{BB962C8B-B14F-4D97-AF65-F5344CB8AC3E}">
        <p14:creationId xmlns:p14="http://schemas.microsoft.com/office/powerpoint/2010/main" val="2253348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3) Age-specific fertility rate=</a:t>
            </a:r>
          </a:p>
          <a:p>
            <a:pPr marL="82296" indent="0" algn="ctr">
              <a:buNone/>
            </a:pPr>
            <a:r>
              <a:rPr lang="en-US" dirty="0"/>
              <a:t>  </a:t>
            </a:r>
            <a:r>
              <a:rPr lang="en-US" sz="2000" dirty="0"/>
              <a:t>Number of births born females in a specific group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>
              <a:buNone/>
            </a:pPr>
            <a:r>
              <a:rPr lang="en-US" sz="2000" dirty="0"/>
              <a:t>Number of females in the same age group</a:t>
            </a:r>
          </a:p>
          <a:p>
            <a:pPr marL="82296" indent="0" algn="l">
              <a:buNone/>
            </a:pPr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1530359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111) Measures of morbidity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l">
              <a:buNone/>
            </a:pPr>
            <a:r>
              <a:rPr lang="en-US" dirty="0"/>
              <a:t>Measures of disease frequency:</a:t>
            </a:r>
          </a:p>
          <a:p>
            <a:pPr marL="82296" indent="0" algn="l">
              <a:lnSpc>
                <a:spcPct val="120000"/>
              </a:lnSpc>
              <a:buNone/>
            </a:pPr>
            <a:r>
              <a:rPr lang="en-US" sz="2800" b="1" i="1" dirty="0"/>
              <a:t>Population at risk:</a:t>
            </a:r>
          </a:p>
          <a:p>
            <a:pPr marL="82296" indent="0" algn="l">
              <a:buNone/>
            </a:pPr>
            <a:r>
              <a:rPr lang="en-US" sz="2800" dirty="0" err="1"/>
              <a:t>Peaple</a:t>
            </a:r>
            <a:r>
              <a:rPr lang="en-US" sz="2800" dirty="0"/>
              <a:t> who are potentially susceptible to the disease studied.</a:t>
            </a:r>
          </a:p>
          <a:p>
            <a:pPr marL="82296" indent="0" algn="l">
              <a:lnSpc>
                <a:spcPct val="110000"/>
              </a:lnSpc>
              <a:buNone/>
            </a:pPr>
            <a:r>
              <a:rPr lang="en-US" sz="2800" b="1" i="1" dirty="0"/>
              <a:t>The prevalence of a disease:</a:t>
            </a:r>
          </a:p>
          <a:p>
            <a:pPr marL="82296" indent="0" algn="l">
              <a:buNone/>
            </a:pPr>
            <a:r>
              <a:rPr lang="en-US" sz="2800" dirty="0"/>
              <a:t>Is the number of cases in a given population at a specific point in time .</a:t>
            </a:r>
          </a:p>
          <a:p>
            <a:pPr marL="82296" indent="0" algn="l">
              <a:buNone/>
            </a:pPr>
            <a:r>
              <a:rPr lang="en-US" sz="2800" b="1" i="1" dirty="0"/>
              <a:t>The incidence rate:</a:t>
            </a:r>
          </a:p>
          <a:p>
            <a:pPr marL="82296" indent="0" algn="l">
              <a:buNone/>
            </a:pPr>
            <a:r>
              <a:rPr lang="en-US" sz="2800" dirty="0"/>
              <a:t>Is the number of new cases beginning or arising in a given period in a specific population 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46933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A) </a:t>
            </a:r>
            <a:r>
              <a:rPr lang="en-US" dirty="0" err="1"/>
              <a:t>Prevelance</a:t>
            </a:r>
            <a:r>
              <a:rPr lang="en-US" dirty="0"/>
              <a:t> Rate=</a:t>
            </a:r>
          </a:p>
          <a:p>
            <a:pPr marL="82296" indent="0" algn="ctr" rtl="0">
              <a:buNone/>
            </a:pPr>
            <a:r>
              <a:rPr lang="en-US" dirty="0"/>
              <a:t>  </a:t>
            </a:r>
            <a:r>
              <a:rPr lang="en-US" sz="2000" dirty="0"/>
              <a:t>Total number of cases ( old&amp; new) of a disease present in a population at a specific time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/>
              <a:t>Number of persons of a population at risk at that specified time</a:t>
            </a:r>
          </a:p>
          <a:p>
            <a:pPr marL="82296" indent="0" algn="ctr" rtl="0">
              <a:buNone/>
            </a:pPr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79769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>
                <a:solidFill>
                  <a:prstClr val="black"/>
                </a:solidFill>
              </a:rPr>
              <a:t>Prevelance</a:t>
            </a:r>
            <a:r>
              <a:rPr lang="en-US" dirty="0">
                <a:solidFill>
                  <a:prstClr val="black"/>
                </a:solidFill>
              </a:rPr>
              <a:t> Rate subdivided into:</a:t>
            </a:r>
          </a:p>
          <a:p>
            <a:pPr marL="82296" indent="0" algn="l" rtl="0">
              <a:buNone/>
            </a:pPr>
            <a:r>
              <a:rPr lang="en-US" dirty="0">
                <a:solidFill>
                  <a:prstClr val="black"/>
                </a:solidFill>
              </a:rPr>
              <a:t>Period prevalence= 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  <a:p>
            <a:pPr marL="82296" indent="0" algn="ctr" rtl="0">
              <a:buNone/>
            </a:pPr>
            <a:r>
              <a:rPr lang="en-US" sz="2000" dirty="0">
                <a:solidFill>
                  <a:prstClr val="black"/>
                </a:solidFill>
              </a:rPr>
              <a:t>Total cases during a period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 err="1">
                <a:solidFill>
                  <a:prstClr val="black"/>
                </a:solidFill>
              </a:rPr>
              <a:t>Estemated</a:t>
            </a:r>
            <a:r>
              <a:rPr lang="en-US" sz="2000" dirty="0">
                <a:solidFill>
                  <a:prstClr val="black"/>
                </a:solidFill>
              </a:rPr>
              <a:t> period population</a:t>
            </a:r>
          </a:p>
          <a:p>
            <a:pPr marL="82296" lvl="0" indent="0" algn="l" rtl="0">
              <a:buClr>
                <a:srgbClr val="3891A7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Point prevalence=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2000" dirty="0">
                <a:solidFill>
                  <a:prstClr val="black"/>
                </a:solidFill>
              </a:rPr>
              <a:t>Total cases (old &amp; new) on 1 week for </a:t>
            </a:r>
            <a:r>
              <a:rPr lang="en-US" sz="2000" dirty="0" err="1">
                <a:solidFill>
                  <a:prstClr val="black"/>
                </a:solidFill>
              </a:rPr>
              <a:t>e.g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 err="1">
                <a:solidFill>
                  <a:prstClr val="black"/>
                </a:solidFill>
              </a:rPr>
              <a:t>Estemated</a:t>
            </a:r>
            <a:r>
              <a:rPr lang="en-US" sz="2000" dirty="0">
                <a:solidFill>
                  <a:prstClr val="black"/>
                </a:solidFill>
              </a:rPr>
              <a:t> population on the same week</a:t>
            </a:r>
            <a:endParaRPr lang="ar-EG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5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B) Incidence Rate=</a:t>
            </a:r>
          </a:p>
          <a:p>
            <a:pPr marL="82296" indent="0" algn="ctr" rtl="0">
              <a:buNone/>
            </a:pPr>
            <a:r>
              <a:rPr lang="en-US" sz="2000" dirty="0"/>
              <a:t>Number of new cases of disease </a:t>
            </a:r>
            <a:r>
              <a:rPr lang="en-US" sz="2000" dirty="0" err="1"/>
              <a:t>occuring</a:t>
            </a:r>
            <a:r>
              <a:rPr lang="en-US" sz="2000" dirty="0"/>
              <a:t> in a population during </a:t>
            </a:r>
            <a:r>
              <a:rPr lang="en-US" sz="2000" dirty="0" err="1"/>
              <a:t>spacified</a:t>
            </a:r>
            <a:r>
              <a:rPr lang="en-US" sz="2000" dirty="0"/>
              <a:t> time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/>
              <a:t>Number of persons in the population at that </a:t>
            </a:r>
            <a:r>
              <a:rPr lang="en-US" sz="2000" dirty="0" err="1"/>
              <a:t>spacified</a:t>
            </a:r>
            <a:r>
              <a:rPr lang="en-US" sz="2000" dirty="0"/>
              <a:t> time</a:t>
            </a:r>
          </a:p>
          <a:p>
            <a:pPr marL="82296" indent="0" algn="ctr" rtl="0">
              <a:buNone/>
            </a:pPr>
            <a:endParaRPr lang="en-US" sz="2000" dirty="0"/>
          </a:p>
          <a:p>
            <a:pPr marL="82296" indent="0" algn="l" rtl="0">
              <a:buNone/>
            </a:pPr>
            <a:r>
              <a:rPr lang="en-US" sz="2000" dirty="0"/>
              <a:t>Attack Rate= </a:t>
            </a:r>
          </a:p>
          <a:p>
            <a:pPr marL="82296" indent="0" algn="ctr" rtl="0">
              <a:buNone/>
            </a:pPr>
            <a:r>
              <a:rPr lang="en-US" sz="2000" dirty="0"/>
              <a:t>New cases during an epidemic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/>
              <a:t>Number of persons </a:t>
            </a:r>
            <a:r>
              <a:rPr lang="en-US" sz="2000" dirty="0" err="1"/>
              <a:t>acctually</a:t>
            </a:r>
            <a:r>
              <a:rPr lang="en-US" sz="2000" dirty="0"/>
              <a:t> exposed practical problem</a:t>
            </a:r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249150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Vital statistics</a:t>
            </a:r>
            <a:endParaRPr lang="ar-E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A branch of statistic which is of particular </a:t>
            </a:r>
            <a:r>
              <a:rPr lang="en-US" dirty="0" err="1"/>
              <a:t>interset</a:t>
            </a:r>
            <a:r>
              <a:rPr lang="en-US" dirty="0"/>
              <a:t> to medical and social scientists is that concerned with study of human </a:t>
            </a:r>
            <a:r>
              <a:rPr lang="en-US" dirty="0" err="1"/>
              <a:t>pupulations</a:t>
            </a:r>
            <a:r>
              <a:rPr lang="en-US" dirty="0"/>
              <a:t> , often described as demography 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1210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Measures of 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l" rtl="0">
              <a:buNone/>
            </a:pPr>
            <a:r>
              <a:rPr lang="en-US" dirty="0"/>
              <a:t>1) Crude death rate:</a:t>
            </a:r>
          </a:p>
          <a:p>
            <a:pPr marL="82296" indent="0" algn="l" rtl="0">
              <a:buNone/>
            </a:pPr>
            <a:r>
              <a:rPr lang="en-US" sz="2800" dirty="0"/>
              <a:t>It is the number of </a:t>
            </a:r>
            <a:r>
              <a:rPr lang="en-US" sz="2800" dirty="0" err="1"/>
              <a:t>deathes</a:t>
            </a:r>
            <a:r>
              <a:rPr lang="en-US" sz="2800" dirty="0"/>
              <a:t> in a particular time period ( usually a year ) per thousand populations. </a:t>
            </a:r>
          </a:p>
          <a:p>
            <a:pPr marL="82296" indent="0" algn="l" rtl="0">
              <a:buNone/>
            </a:pPr>
            <a:r>
              <a:rPr lang="en-US" dirty="0"/>
              <a:t>Annual number of deaths in certain</a:t>
            </a:r>
          </a:p>
          <a:p>
            <a:pPr marL="82296" indent="0" algn="l" rtl="0">
              <a:buNone/>
            </a:pPr>
            <a:r>
              <a:rPr lang="en-US" dirty="0"/>
              <a:t>C.D.R=             </a:t>
            </a:r>
            <a:r>
              <a:rPr lang="en-US" sz="2800" dirty="0"/>
              <a:t>year &amp; locality</a:t>
            </a:r>
          </a:p>
          <a:p>
            <a:pPr marL="82296" indent="0" algn="ctr" rtl="0">
              <a:buNone/>
            </a:pPr>
            <a:r>
              <a:rPr lang="en-US" sz="2800" dirty="0"/>
              <a:t>            _______________ 100</a:t>
            </a:r>
            <a:r>
              <a:rPr lang="ar-EG" sz="2800" dirty="0"/>
              <a:t>×</a:t>
            </a:r>
            <a:endParaRPr lang="en-US" sz="2800" dirty="0"/>
          </a:p>
          <a:p>
            <a:pPr marL="82296" indent="0" algn="ctr" rtl="0">
              <a:buNone/>
            </a:pPr>
            <a:r>
              <a:rPr lang="en-US" sz="2800" dirty="0"/>
              <a:t>          mid-year population in the same year &amp; locality</a:t>
            </a:r>
          </a:p>
        </p:txBody>
      </p:sp>
    </p:spTree>
    <p:extLst>
      <p:ext uri="{BB962C8B-B14F-4D97-AF65-F5344CB8AC3E}">
        <p14:creationId xmlns:p14="http://schemas.microsoft.com/office/powerpoint/2010/main" val="401241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2) Age-specific death rates=</a:t>
            </a:r>
          </a:p>
          <a:p>
            <a:pPr marL="82296" indent="0" algn="ctr">
              <a:buNone/>
            </a:pPr>
            <a:r>
              <a:rPr lang="en-US" dirty="0"/>
              <a:t>  </a:t>
            </a:r>
            <a:r>
              <a:rPr lang="en-US" sz="2400" dirty="0"/>
              <a:t>Number of </a:t>
            </a:r>
            <a:r>
              <a:rPr lang="en-US" sz="2400" dirty="0" err="1"/>
              <a:t>deathes</a:t>
            </a:r>
            <a:r>
              <a:rPr lang="en-US" sz="2400" dirty="0"/>
              <a:t> in a </a:t>
            </a:r>
            <a:r>
              <a:rPr lang="en-US" sz="2400" dirty="0" err="1"/>
              <a:t>speific</a:t>
            </a:r>
            <a:r>
              <a:rPr lang="en-US" sz="2400" dirty="0"/>
              <a:t> age group in certain year and locality</a:t>
            </a:r>
            <a:endParaRPr lang="en-US" dirty="0"/>
          </a:p>
          <a:p>
            <a:pPr marL="82296" indent="0" algn="l">
              <a:buNone/>
            </a:pPr>
            <a:r>
              <a:rPr lang="ar-EG" dirty="0"/>
              <a:t> </a:t>
            </a:r>
            <a:r>
              <a:rPr lang="en-US" dirty="0"/>
              <a:t>100</a:t>
            </a:r>
            <a:r>
              <a:rPr lang="ar-EG" dirty="0"/>
              <a:t>× </a:t>
            </a:r>
            <a:r>
              <a:rPr lang="en-US" dirty="0"/>
              <a:t>   ________________________</a:t>
            </a:r>
          </a:p>
          <a:p>
            <a:pPr marL="82296" indent="0" algn="ctr">
              <a:buNone/>
            </a:pPr>
            <a:r>
              <a:rPr lang="en-US" sz="2400" dirty="0"/>
              <a:t>Mid-year population in the same year &amp; locality 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404428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3) Infant mortality rate =</a:t>
            </a:r>
          </a:p>
          <a:p>
            <a:pPr marL="82296" indent="0" algn="ctr" rtl="0">
              <a:buNone/>
            </a:pPr>
            <a:r>
              <a:rPr lang="en-US" dirty="0"/>
              <a:t> </a:t>
            </a:r>
            <a:r>
              <a:rPr lang="en-US" sz="2400" dirty="0"/>
              <a:t>Number of deaths of infants under one year in certain </a:t>
            </a:r>
            <a:r>
              <a:rPr lang="en-US" sz="2400" dirty="0" err="1"/>
              <a:t>calender</a:t>
            </a:r>
            <a:r>
              <a:rPr lang="en-US" sz="2400" dirty="0"/>
              <a:t> period and locality </a:t>
            </a:r>
          </a:p>
          <a:p>
            <a:pPr marL="82296" indent="0" algn="ctr" rtl="0">
              <a:buNone/>
            </a:pPr>
            <a:r>
              <a:rPr lang="en-US" sz="2400" dirty="0"/>
              <a:t>   _______________________</a:t>
            </a:r>
            <a:r>
              <a:rPr lang="ar-EG" sz="2400" dirty="0"/>
              <a:t>×</a:t>
            </a:r>
            <a:r>
              <a:rPr lang="en-US" sz="2400" dirty="0"/>
              <a:t>100</a:t>
            </a:r>
          </a:p>
          <a:p>
            <a:pPr marL="82296" indent="0" algn="ctr" rtl="0">
              <a:buNone/>
            </a:pPr>
            <a:r>
              <a:rPr lang="en-US" sz="2400" dirty="0"/>
              <a:t>Live births during the same period &amp; locality</a:t>
            </a:r>
          </a:p>
          <a:p>
            <a:pPr algn="l" rtl="0"/>
            <a:r>
              <a:rPr lang="en-US" dirty="0"/>
              <a:t>Infant mortality rate can be subdivided into further rates: </a:t>
            </a:r>
          </a:p>
          <a:p>
            <a:pPr marL="82296" indent="0" algn="l" rtl="0">
              <a:buNone/>
            </a:pPr>
            <a:endParaRPr lang="en-US" dirty="0"/>
          </a:p>
          <a:p>
            <a:pPr marL="82296" indent="0" algn="l" rtl="0">
              <a:buNone/>
            </a:pPr>
            <a:r>
              <a:rPr lang="en-US" dirty="0"/>
              <a:t> 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2045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a) The neonatal mortality rate =</a:t>
            </a:r>
          </a:p>
          <a:p>
            <a:pPr marL="82296" indent="0" algn="ctr">
              <a:buNone/>
            </a:pPr>
            <a:r>
              <a:rPr lang="en-US" sz="2400" dirty="0"/>
              <a:t>Number of </a:t>
            </a:r>
            <a:r>
              <a:rPr lang="en-US" sz="2400" dirty="0" err="1"/>
              <a:t>deathes</a:t>
            </a:r>
            <a:r>
              <a:rPr lang="en-US" sz="2400" dirty="0"/>
              <a:t> of infants under 28 </a:t>
            </a:r>
            <a:r>
              <a:rPr lang="en-US" sz="2400" dirty="0" err="1"/>
              <a:t>dayes</a:t>
            </a:r>
            <a:r>
              <a:rPr lang="en-US" sz="2400" dirty="0"/>
              <a:t> during a </a:t>
            </a:r>
            <a:r>
              <a:rPr lang="en-US" sz="2400" dirty="0" err="1"/>
              <a:t>calender</a:t>
            </a:r>
            <a:r>
              <a:rPr lang="en-US" sz="2400" dirty="0"/>
              <a:t> period &amp; locality</a:t>
            </a:r>
          </a:p>
          <a:p>
            <a:pPr marL="82296" indent="0" algn="ctr">
              <a:buNone/>
            </a:pPr>
            <a:r>
              <a:rPr lang="en-US" sz="2400" dirty="0"/>
              <a:t>____________________ ×100</a:t>
            </a:r>
          </a:p>
          <a:p>
            <a:pPr marL="82296" indent="0" algn="ctr">
              <a:buNone/>
            </a:pPr>
            <a:r>
              <a:rPr lang="ar-EG" sz="2400" dirty="0"/>
              <a:t>  </a:t>
            </a:r>
            <a:r>
              <a:rPr lang="en-US" sz="2400" dirty="0"/>
              <a:t>             live births during the same period &amp; locality</a:t>
            </a:r>
          </a:p>
          <a:p>
            <a:pPr marL="82296" indent="0" algn="l">
              <a:buNone/>
            </a:pPr>
            <a:r>
              <a:rPr lang="en-US" dirty="0"/>
              <a:t>b) The post-neonatal mortality rate</a:t>
            </a:r>
            <a:r>
              <a:rPr lang="en-US" sz="2400" dirty="0"/>
              <a:t>=</a:t>
            </a:r>
          </a:p>
          <a:p>
            <a:pPr marL="82296" indent="0" algn="ctr">
              <a:buNone/>
            </a:pPr>
            <a:r>
              <a:rPr lang="en-US" sz="2400" dirty="0"/>
              <a:t>        number of deaths of infants 28 days and over and under 1 year during a </a:t>
            </a:r>
            <a:r>
              <a:rPr lang="en-US" sz="2400" dirty="0" err="1"/>
              <a:t>calender</a:t>
            </a:r>
            <a:r>
              <a:rPr lang="en-US" sz="2400" dirty="0"/>
              <a:t> period &amp; locality </a:t>
            </a:r>
            <a:r>
              <a:rPr lang="ar-EG" sz="2400" dirty="0"/>
              <a:t>     </a:t>
            </a:r>
            <a:r>
              <a:rPr lang="en-US" sz="2400" dirty="0"/>
              <a:t>100</a:t>
            </a:r>
            <a:r>
              <a:rPr lang="ar-EG" sz="2400" dirty="0"/>
              <a:t>×</a:t>
            </a:r>
            <a:r>
              <a:rPr lang="en-US" sz="2400" dirty="0"/>
              <a:t>___________________________</a:t>
            </a:r>
          </a:p>
          <a:p>
            <a:pPr marL="82296" indent="0" algn="ctr">
              <a:buNone/>
            </a:pPr>
            <a:r>
              <a:rPr lang="en-US" sz="2400" dirty="0"/>
              <a:t> live births during the same period &amp; </a:t>
            </a:r>
            <a:r>
              <a:rPr lang="en-US" sz="2400" dirty="0" err="1"/>
              <a:t>localitye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450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4) Maternal mortality rate=</a:t>
            </a:r>
          </a:p>
          <a:p>
            <a:pPr marL="82296" indent="0" algn="ctr">
              <a:buNone/>
            </a:pPr>
            <a:r>
              <a:rPr lang="en-US" dirty="0"/>
              <a:t>   </a:t>
            </a:r>
            <a:r>
              <a:rPr lang="en-US" sz="2400" dirty="0"/>
              <a:t>deaths due to causes related to pregnancy, </a:t>
            </a:r>
            <a:r>
              <a:rPr lang="en-US" sz="2400" dirty="0" err="1"/>
              <a:t>labour</a:t>
            </a:r>
            <a:r>
              <a:rPr lang="en-US" sz="2400" dirty="0"/>
              <a:t> and </a:t>
            </a:r>
            <a:r>
              <a:rPr lang="en-US" sz="2400" dirty="0" err="1"/>
              <a:t>purperium</a:t>
            </a:r>
            <a:r>
              <a:rPr lang="en-US" sz="2400" dirty="0"/>
              <a:t> during a </a:t>
            </a:r>
            <a:r>
              <a:rPr lang="en-US" sz="2400" dirty="0" err="1"/>
              <a:t>calender</a:t>
            </a:r>
            <a:r>
              <a:rPr lang="en-US" sz="2400" dirty="0"/>
              <a:t> period &amp; </a:t>
            </a:r>
            <a:endParaRPr lang="ar-EG" sz="2400" dirty="0"/>
          </a:p>
          <a:p>
            <a:pPr marL="82296" indent="0" algn="ctr">
              <a:buNone/>
            </a:pPr>
            <a:r>
              <a:rPr lang="en-US" sz="2400" dirty="0"/>
              <a:t>locality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ar-EG" sz="2400" dirty="0"/>
              <a:t>   </a:t>
            </a:r>
            <a:r>
              <a:rPr lang="en-US" sz="20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>
              <a:buNone/>
            </a:pPr>
            <a:r>
              <a:rPr lang="en-US" sz="2400" dirty="0"/>
              <a:t>Total live &amp;still births during the same period &amp; </a:t>
            </a:r>
            <a:r>
              <a:rPr lang="en-US" sz="2800" dirty="0"/>
              <a:t>locality 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1213658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/>
              <a:t>5) Case fatality rate =</a:t>
            </a:r>
          </a:p>
          <a:p>
            <a:pPr marL="82296" indent="0" algn="ctr">
              <a:buNone/>
            </a:pPr>
            <a:r>
              <a:rPr lang="en-US" dirty="0"/>
              <a:t> </a:t>
            </a:r>
            <a:r>
              <a:rPr lang="en-US" sz="2400" dirty="0"/>
              <a:t>number of deaths from a particular disease or condition</a:t>
            </a:r>
          </a:p>
          <a:p>
            <a:pPr marL="82296" lvl="0" indent="0" algn="ctr">
              <a:buClr>
                <a:srgbClr val="3891A7"/>
              </a:buClr>
              <a:buNone/>
            </a:pPr>
            <a:r>
              <a:rPr lang="en-US" sz="16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ar-EG" sz="2400" dirty="0"/>
              <a:t> </a:t>
            </a:r>
            <a:r>
              <a:rPr lang="en-US" sz="2400" dirty="0"/>
              <a:t> Total number suffering from the diseases or condition</a:t>
            </a:r>
          </a:p>
          <a:p>
            <a:pPr marL="82296" indent="0" algn="ctr" rtl="0">
              <a:buNone/>
            </a:pPr>
            <a:endParaRPr lang="en-US" sz="2400" dirty="0"/>
          </a:p>
          <a:p>
            <a:pPr marL="82296" indent="0" algn="l" rtl="0">
              <a:buNone/>
            </a:pPr>
            <a:r>
              <a:rPr lang="en-US" dirty="0"/>
              <a:t>6) Proportional Mortality rate=</a:t>
            </a:r>
          </a:p>
          <a:p>
            <a:pPr marL="82296" indent="0" algn="ctr" rtl="0">
              <a:buNone/>
            </a:pPr>
            <a:r>
              <a:rPr lang="en-US" sz="2400" dirty="0"/>
              <a:t>   number of deaths from certain diseases or </a:t>
            </a:r>
            <a:r>
              <a:rPr lang="en-US" sz="2400" dirty="0" err="1"/>
              <a:t>conition</a:t>
            </a:r>
            <a:r>
              <a:rPr lang="en-US" sz="2400" dirty="0"/>
              <a:t> during 1 year</a:t>
            </a:r>
          </a:p>
          <a:p>
            <a:pPr marL="82296" indent="0" algn="ctr" rtl="0">
              <a:buNone/>
            </a:pPr>
            <a:r>
              <a:rPr lang="ar-EG" sz="24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____________________ ×100</a:t>
            </a:r>
          </a:p>
          <a:p>
            <a:pPr marL="82296" indent="0" algn="ctr" rtl="0">
              <a:buNone/>
            </a:pPr>
            <a:r>
              <a:rPr lang="en-US" sz="2000" dirty="0">
                <a:solidFill>
                  <a:prstClr val="black"/>
                </a:solidFill>
              </a:rPr>
              <a:t>Total deaths during year</a:t>
            </a:r>
            <a:endParaRPr lang="en-US" sz="2400" dirty="0"/>
          </a:p>
          <a:p>
            <a:pPr marL="82296" indent="0" algn="l" rtl="0">
              <a:buNone/>
            </a:pP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77188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 rtl="0">
              <a:buNone/>
            </a:pPr>
            <a:r>
              <a:rPr lang="en-US" dirty="0"/>
              <a:t>7) Cause specific Death rate=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dirty="0"/>
              <a:t>  </a:t>
            </a:r>
            <a:r>
              <a:rPr lang="en-US" sz="2000" dirty="0">
                <a:solidFill>
                  <a:prstClr val="black"/>
                </a:solidFill>
              </a:rPr>
              <a:t>number of deaths from certain diseases or </a:t>
            </a:r>
            <a:r>
              <a:rPr lang="en-US" sz="2000" dirty="0" err="1">
                <a:solidFill>
                  <a:prstClr val="black"/>
                </a:solidFill>
              </a:rPr>
              <a:t>conition</a:t>
            </a:r>
            <a:r>
              <a:rPr lang="en-US" sz="2000" dirty="0">
                <a:solidFill>
                  <a:prstClr val="black"/>
                </a:solidFill>
              </a:rPr>
              <a:t> during 1 year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1800" dirty="0">
                <a:solidFill>
                  <a:prstClr val="black"/>
                </a:solidFill>
              </a:rPr>
              <a:t>____________________ ×100</a:t>
            </a:r>
          </a:p>
          <a:p>
            <a:pPr marL="82296" lvl="0" indent="0" algn="ctr" rtl="0">
              <a:buClr>
                <a:srgbClr val="3891A7"/>
              </a:buClr>
              <a:buNone/>
            </a:pPr>
            <a:r>
              <a:rPr lang="en-US" sz="2000" dirty="0" err="1">
                <a:solidFill>
                  <a:prstClr val="black"/>
                </a:solidFill>
              </a:rPr>
              <a:t>Estemated</a:t>
            </a:r>
            <a:r>
              <a:rPr lang="en-US" sz="2000" dirty="0">
                <a:solidFill>
                  <a:prstClr val="black"/>
                </a:solidFill>
              </a:rPr>
              <a:t> mid year population</a:t>
            </a:r>
          </a:p>
          <a:p>
            <a:pPr marL="82296" lvl="0" indent="0" algn="l" rtl="0">
              <a:buClr>
                <a:srgbClr val="3891A7"/>
              </a:buClr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82296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82984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653</Words>
  <Application>Microsoft Office PowerPoint</Application>
  <PresentationFormat>عرض على الشاشة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Solstice</vt:lpstr>
      <vt:lpstr>Vital statistics</vt:lpstr>
      <vt:lpstr>Vital statistics</vt:lpstr>
      <vt:lpstr>1) Measures of mortality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11) Measures of fertility</vt:lpstr>
      <vt:lpstr>عرض تقديمي في PowerPoint</vt:lpstr>
      <vt:lpstr>111) Measures of morbidity</vt:lpstr>
      <vt:lpstr>عرض تقديمي في PowerPoint</vt:lpstr>
      <vt:lpstr>عرض تقديمي في PowerPoint</vt:lpstr>
      <vt:lpstr>عرض تقديمي في PowerPoint</vt:lpstr>
    </vt:vector>
  </TitlesOfParts>
  <Company>Nothing1010.blogspot.com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Nothing</dc:creator>
  <cp:lastModifiedBy>Nothing</cp:lastModifiedBy>
  <cp:revision>15</cp:revision>
  <dcterms:created xsi:type="dcterms:W3CDTF">2020-03-20T09:19:44Z</dcterms:created>
  <dcterms:modified xsi:type="dcterms:W3CDTF">2020-03-22T14:20:04Z</dcterms:modified>
</cp:coreProperties>
</file>