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49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ar-EG" smtClean="0">
                <a:solidFill>
                  <a:srgbClr val="000000"/>
                </a:solidFill>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4" name="Rectangle 15"/>
          <p:cNvSpPr>
            <a:spLocks noGrp="1" noChangeArrowheads="1"/>
          </p:cNvSpPr>
          <p:nvPr>
            <p:ph type="ftr" sz="quarter" idx="10"/>
          </p:nvPr>
        </p:nvSpPr>
        <p:spPr/>
        <p:txBody>
          <a:bodyPr/>
          <a:lstStyle>
            <a:lvl1pPr>
              <a:defRPr>
                <a:solidFill>
                  <a:schemeClr val="bg2"/>
                </a:solidFill>
              </a:defRPr>
            </a:lvl1pPr>
          </a:lstStyle>
          <a:p>
            <a:pPr>
              <a:defRPr/>
            </a:pPr>
            <a:r>
              <a:rPr lang="en-US">
                <a:solidFill>
                  <a:srgbClr val="1C1C1C"/>
                </a:solidFill>
              </a:rPr>
              <a:t>© J. Christopher Beck 2008</a:t>
            </a:r>
          </a:p>
        </p:txBody>
      </p:sp>
      <p:sp>
        <p:nvSpPr>
          <p:cNvPr id="15" name="Rectangle 16"/>
          <p:cNvSpPr>
            <a:spLocks noGrp="1" noChangeArrowheads="1"/>
          </p:cNvSpPr>
          <p:nvPr>
            <p:ph type="sldNum" sz="quarter" idx="11"/>
          </p:nvPr>
        </p:nvSpPr>
        <p:spPr>
          <a:xfrm>
            <a:off x="6858000" y="6248400"/>
            <a:ext cx="1905000" cy="457200"/>
          </a:xfrm>
        </p:spPr>
        <p:txBody>
          <a:bodyPr/>
          <a:lstStyle>
            <a:lvl1pPr>
              <a:defRPr>
                <a:solidFill>
                  <a:schemeClr val="bg2"/>
                </a:solidFill>
              </a:defRPr>
            </a:lvl1pPr>
          </a:lstStyle>
          <a:p>
            <a:pPr>
              <a:defRPr/>
            </a:pPr>
            <a:fld id="{0FE767B7-3AFC-4AF5-ACFE-2C59DA36D78B}"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65231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D717438A-538B-46E3-8773-64DE9AD99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767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0D0448BE-BED4-43A0-8FE0-C795241EE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331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B672E25D-1DEF-49C7-84AF-019D9685EF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46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5" name="Rectangle 13"/>
          <p:cNvSpPr>
            <a:spLocks noGrp="1" noChangeArrowheads="1"/>
          </p:cNvSpPr>
          <p:nvPr>
            <p:ph type="sldNum" sz="quarter" idx="11"/>
          </p:nvPr>
        </p:nvSpPr>
        <p:spPr>
          <a:ln/>
        </p:spPr>
        <p:txBody>
          <a:bodyPr/>
          <a:lstStyle>
            <a:lvl1pPr>
              <a:defRPr/>
            </a:lvl1pPr>
          </a:lstStyle>
          <a:p>
            <a:pPr>
              <a:defRPr/>
            </a:pPr>
            <a:fld id="{002C3ED7-3CD0-4A75-B818-A95E5AE4A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4966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6" name="Rectangle 13"/>
          <p:cNvSpPr>
            <a:spLocks noGrp="1" noChangeArrowheads="1"/>
          </p:cNvSpPr>
          <p:nvPr>
            <p:ph type="sldNum" sz="quarter" idx="11"/>
          </p:nvPr>
        </p:nvSpPr>
        <p:spPr>
          <a:ln/>
        </p:spPr>
        <p:txBody>
          <a:bodyPr/>
          <a:lstStyle>
            <a:lvl1pPr>
              <a:defRPr/>
            </a:lvl1pPr>
          </a:lstStyle>
          <a:p>
            <a:pPr>
              <a:defRPr/>
            </a:pPr>
            <a:fld id="{C0F730F9-16EF-4057-8B99-649E9ADC2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14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8" name="Rectangle 13"/>
          <p:cNvSpPr>
            <a:spLocks noGrp="1" noChangeArrowheads="1"/>
          </p:cNvSpPr>
          <p:nvPr>
            <p:ph type="sldNum" sz="quarter" idx="11"/>
          </p:nvPr>
        </p:nvSpPr>
        <p:spPr>
          <a:ln/>
        </p:spPr>
        <p:txBody>
          <a:bodyPr/>
          <a:lstStyle>
            <a:lvl1pPr>
              <a:defRPr/>
            </a:lvl1pPr>
          </a:lstStyle>
          <a:p>
            <a:pPr>
              <a:defRPr/>
            </a:pPr>
            <a:fld id="{0F795F5B-3154-4066-B7AE-94EF95CFB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95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4" name="Rectangle 13"/>
          <p:cNvSpPr>
            <a:spLocks noGrp="1" noChangeArrowheads="1"/>
          </p:cNvSpPr>
          <p:nvPr>
            <p:ph type="sldNum" sz="quarter" idx="11"/>
          </p:nvPr>
        </p:nvSpPr>
        <p:spPr>
          <a:ln/>
        </p:spPr>
        <p:txBody>
          <a:bodyPr/>
          <a:lstStyle>
            <a:lvl1pPr>
              <a:defRPr/>
            </a:lvl1pPr>
          </a:lstStyle>
          <a:p>
            <a:pPr>
              <a:defRPr/>
            </a:pPr>
            <a:fld id="{F66B93C1-BAB5-4540-8F0D-A47F43043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20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3" name="Rectangle 13"/>
          <p:cNvSpPr>
            <a:spLocks noGrp="1" noChangeArrowheads="1"/>
          </p:cNvSpPr>
          <p:nvPr>
            <p:ph type="sldNum" sz="quarter" idx="11"/>
          </p:nvPr>
        </p:nvSpPr>
        <p:spPr>
          <a:ln/>
        </p:spPr>
        <p:txBody>
          <a:bodyPr/>
          <a:lstStyle>
            <a:lvl1pPr>
              <a:defRPr/>
            </a:lvl1pPr>
          </a:lstStyle>
          <a:p>
            <a:pPr>
              <a:defRPr/>
            </a:pPr>
            <a:fld id="{6382281F-1F9F-4F01-979D-747CB8FD59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426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6" name="Rectangle 13"/>
          <p:cNvSpPr>
            <a:spLocks noGrp="1" noChangeArrowheads="1"/>
          </p:cNvSpPr>
          <p:nvPr>
            <p:ph type="sldNum" sz="quarter" idx="11"/>
          </p:nvPr>
        </p:nvSpPr>
        <p:spPr>
          <a:ln/>
        </p:spPr>
        <p:txBody>
          <a:bodyPr/>
          <a:lstStyle>
            <a:lvl1pPr>
              <a:defRPr/>
            </a:lvl1pPr>
          </a:lstStyle>
          <a:p>
            <a:pPr>
              <a:defRPr/>
            </a:pPr>
            <a:fld id="{D36F9F6F-FAE1-4151-9E9A-B7FECC6EAC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915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solidFill>
                  <a:srgbClr val="000000"/>
                </a:solidFill>
              </a:rPr>
              <a:t>© J. Christopher Beck 2008</a:t>
            </a:r>
          </a:p>
        </p:txBody>
      </p:sp>
      <p:sp>
        <p:nvSpPr>
          <p:cNvPr id="6" name="Rectangle 13"/>
          <p:cNvSpPr>
            <a:spLocks noGrp="1" noChangeArrowheads="1"/>
          </p:cNvSpPr>
          <p:nvPr>
            <p:ph type="sldNum" sz="quarter" idx="11"/>
          </p:nvPr>
        </p:nvSpPr>
        <p:spPr>
          <a:ln/>
        </p:spPr>
        <p:txBody>
          <a:bodyPr/>
          <a:lstStyle>
            <a:lvl1pPr>
              <a:defRPr/>
            </a:lvl1pPr>
          </a:lstStyle>
          <a:p>
            <a:pPr>
              <a:defRPr/>
            </a:pPr>
            <a:fld id="{49A76CE7-F0B2-4DB9-8B0F-DE3C247F7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58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IE" sz="2400" smtClean="0">
              <a:solidFill>
                <a:srgbClr val="000000"/>
              </a:solidFill>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32" name="Rectangle 12"/>
          <p:cNvSpPr>
            <a:spLocks noGrp="1" noChangeArrowheads="1"/>
          </p:cNvSpPr>
          <p:nvPr>
            <p:ph type="ftr" sz="quarter" idx="3"/>
          </p:nvPr>
        </p:nvSpPr>
        <p:spPr bwMode="auto">
          <a:xfrm>
            <a:off x="228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lgn="ctr" fontAlgn="base">
              <a:spcBef>
                <a:spcPct val="0"/>
              </a:spcBef>
              <a:spcAft>
                <a:spcPct val="0"/>
              </a:spcAft>
              <a:defRPr/>
            </a:pPr>
            <a:r>
              <a:rPr lang="en-US">
                <a:solidFill>
                  <a:srgbClr val="000000"/>
                </a:solidFill>
              </a:rPr>
              <a:t>© J. Christopher Beck 2008</a:t>
            </a: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defRPr/>
            </a:pPr>
            <a:fld id="{BC2DFAF1-D389-479D-8D44-AA7331500C1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94413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DB896A2C-E8E6-45EE-8E02-E727414C5D34}" type="slidenum">
              <a:rPr lang="en-US" smtClean="0">
                <a:solidFill>
                  <a:srgbClr val="000000"/>
                </a:solidFill>
              </a:rPr>
              <a:pPr/>
              <a:t>1</a:t>
            </a:fld>
            <a:endParaRPr lang="en-US" smtClean="0">
              <a:solidFill>
                <a:srgbClr val="000000"/>
              </a:solidFill>
            </a:endParaRPr>
          </a:p>
        </p:txBody>
      </p:sp>
      <p:sp>
        <p:nvSpPr>
          <p:cNvPr id="21509" name="Rectangle 3"/>
          <p:cNvSpPr>
            <a:spLocks noGrp="1" noChangeArrowheads="1"/>
          </p:cNvSpPr>
          <p:nvPr>
            <p:ph type="body" idx="1"/>
          </p:nvPr>
        </p:nvSpPr>
        <p:spPr>
          <a:xfrm>
            <a:off x="228600" y="533400"/>
            <a:ext cx="8726488" cy="6172200"/>
          </a:xfrm>
        </p:spPr>
        <p:txBody>
          <a:bodyPr/>
          <a:lstStyle/>
          <a:p>
            <a:pPr eaLnBrk="1" hangingPunct="1">
              <a:defRPr/>
            </a:pPr>
            <a:r>
              <a:rPr lang="en-US" sz="3600" dirty="0">
                <a:solidFill>
                  <a:schemeClr val="tx2"/>
                </a:solidFill>
                <a:latin typeface="+mj-lt"/>
                <a:ea typeface="+mj-ea"/>
                <a:cs typeface="+mj-cs"/>
              </a:rPr>
              <a:t>Example of cyclic Schedule</a:t>
            </a:r>
          </a:p>
          <a:p>
            <a:pPr eaLnBrk="1" hangingPunct="1">
              <a:defRPr/>
            </a:pPr>
            <a:r>
              <a:rPr lang="en-US" sz="3600" dirty="0">
                <a:solidFill>
                  <a:schemeClr val="tx2"/>
                </a:solidFill>
                <a:latin typeface="+mj-lt"/>
                <a:ea typeface="+mj-ea"/>
                <a:cs typeface="+mj-cs"/>
              </a:rPr>
              <a:t>D: day shift </a:t>
            </a:r>
          </a:p>
          <a:p>
            <a:pPr eaLnBrk="1" hangingPunct="1">
              <a:defRPr/>
            </a:pPr>
            <a:r>
              <a:rPr lang="en-US" sz="3600" dirty="0">
                <a:solidFill>
                  <a:schemeClr val="tx2"/>
                </a:solidFill>
                <a:latin typeface="+mj-lt"/>
                <a:ea typeface="+mj-ea"/>
                <a:cs typeface="+mj-cs"/>
              </a:rPr>
              <a:t>E : evening shift </a:t>
            </a:r>
          </a:p>
          <a:p>
            <a:pPr eaLnBrk="1" hangingPunct="1">
              <a:defRPr/>
            </a:pPr>
            <a:r>
              <a:rPr lang="en-US" sz="3600" dirty="0">
                <a:solidFill>
                  <a:schemeClr val="tx2"/>
                </a:solidFill>
                <a:latin typeface="+mj-lt"/>
                <a:ea typeface="+mj-ea"/>
                <a:cs typeface="+mj-cs"/>
              </a:rPr>
              <a:t>N: night shift </a:t>
            </a:r>
          </a:p>
          <a:p>
            <a:pPr eaLnBrk="1" hangingPunct="1">
              <a:defRPr/>
            </a:pPr>
            <a:r>
              <a:rPr lang="en-US" sz="3600" dirty="0">
                <a:solidFill>
                  <a:schemeClr val="tx2"/>
                </a:solidFill>
                <a:latin typeface="+mj-lt"/>
                <a:ea typeface="+mj-ea"/>
                <a:cs typeface="+mj-cs"/>
              </a:rPr>
              <a:t>.. : off duty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07384"/>
      </p:ext>
    </p:extLst>
  </p:cSld>
  <p:clrMapOvr>
    <a:masterClrMapping/>
  </p:clrMapOvr>
  <mc:AlternateContent xmlns:mc="http://schemas.openxmlformats.org/markup-compatibility/2006">
    <mc:Choice xmlns:p14="http://schemas.microsoft.com/office/powerpoint/2010/main" Requires="p14">
      <p:transition spd="slow" p14:dur="2000" advTm="14965"/>
    </mc:Choice>
    <mc:Fallback>
      <p:transition spd="slow" advTm="1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C13000BC-9501-4C41-B8D4-6BB0ADA61A15}" type="slidenum">
              <a:rPr lang="en-US" smtClean="0">
                <a:solidFill>
                  <a:srgbClr val="000000"/>
                </a:solidFill>
              </a:rPr>
              <a:pPr/>
              <a:t>2</a:t>
            </a:fld>
            <a:endParaRPr lang="en-US" smtClean="0">
              <a:solidFill>
                <a:srgbClr val="000000"/>
              </a:solidFill>
            </a:endParaRPr>
          </a:p>
        </p:txBody>
      </p:sp>
      <p:sp>
        <p:nvSpPr>
          <p:cNvPr id="22531" name="Rectangle 3"/>
          <p:cNvSpPr>
            <a:spLocks noGrp="1" noChangeArrowheads="1"/>
          </p:cNvSpPr>
          <p:nvPr>
            <p:ph type="body" idx="1"/>
          </p:nvPr>
        </p:nvSpPr>
        <p:spPr>
          <a:xfrm>
            <a:off x="304800" y="2017713"/>
            <a:ext cx="8650288" cy="4114800"/>
          </a:xfrm>
        </p:spPr>
        <p:txBody>
          <a:bodyPr/>
          <a:lstStyle/>
          <a:p>
            <a:pPr marL="0" indent="0" eaLnBrk="1" hangingPunct="1">
              <a:buFont typeface="Wingdings" pitchFamily="2" charset="2"/>
              <a:buNone/>
            </a:pPr>
            <a:endParaRPr lang="ar-EG" smtClean="0"/>
          </a:p>
        </p:txBody>
      </p:sp>
      <p:pic>
        <p:nvPicPr>
          <p:cNvPr id="2253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76400"/>
            <a:ext cx="9009063"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1217426"/>
      </p:ext>
    </p:extLst>
  </p:cSld>
  <p:clrMapOvr>
    <a:masterClrMapping/>
  </p:clrMapOvr>
  <mc:AlternateContent xmlns:mc="http://schemas.openxmlformats.org/markup-compatibility/2006">
    <mc:Choice xmlns:p14="http://schemas.microsoft.com/office/powerpoint/2010/main" Requires="p14">
      <p:transition spd="slow" p14:dur="2000" advTm="54589"/>
    </mc:Choice>
    <mc:Fallback>
      <p:transition spd="slow" advTm="5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4C954606-1662-4513-A21C-D848A5DD5BF5}" type="slidenum">
              <a:rPr lang="en-US" smtClean="0">
                <a:solidFill>
                  <a:srgbClr val="000000"/>
                </a:solidFill>
              </a:rPr>
              <a:pPr/>
              <a:t>3</a:t>
            </a:fld>
            <a:endParaRPr lang="en-US" smtClean="0">
              <a:solidFill>
                <a:srgbClr val="000000"/>
              </a:solidFill>
            </a:endParaRPr>
          </a:p>
        </p:txBody>
      </p:sp>
      <p:sp>
        <p:nvSpPr>
          <p:cNvPr id="23555" name="Rectangle 2"/>
          <p:cNvSpPr>
            <a:spLocks noGrp="1" noChangeArrowheads="1"/>
          </p:cNvSpPr>
          <p:nvPr>
            <p:ph type="title"/>
          </p:nvPr>
        </p:nvSpPr>
        <p:spPr>
          <a:xfrm>
            <a:off x="1066800" y="1295400"/>
            <a:ext cx="7848600" cy="533400"/>
          </a:xfrm>
        </p:spPr>
        <p:txBody>
          <a:bodyPr/>
          <a:lstStyle/>
          <a:p>
            <a:pPr eaLnBrk="1" hangingPunct="1"/>
            <a:r>
              <a:rPr lang="en-US" sz="2800" smtClean="0"/>
              <a:t/>
            </a:r>
            <a:br>
              <a:rPr lang="en-US" sz="2800" smtClean="0"/>
            </a:br>
            <a:r>
              <a:rPr lang="en-US" sz="2800" smtClean="0"/>
              <a:t/>
            </a:r>
            <a:br>
              <a:rPr lang="en-US" sz="2800" smtClean="0"/>
            </a:br>
            <a:r>
              <a:rPr lang="en-US" sz="2800" smtClean="0"/>
              <a:t/>
            </a:r>
            <a:br>
              <a:rPr lang="en-US" sz="2800" smtClean="0"/>
            </a:br>
            <a:r>
              <a:rPr lang="en-US" sz="2800" smtClean="0"/>
              <a:t/>
            </a:r>
            <a:br>
              <a:rPr lang="en-US" sz="2800" smtClean="0"/>
            </a:br>
            <a:r>
              <a:rPr lang="en-US" sz="2800" smtClean="0"/>
              <a:t/>
            </a:r>
            <a:br>
              <a:rPr lang="en-US" sz="2800" smtClean="0"/>
            </a:br>
            <a:r>
              <a:rPr lang="en-US" sz="2800" smtClean="0"/>
              <a:t/>
            </a:r>
            <a:br>
              <a:rPr lang="en-US" sz="2800" smtClean="0"/>
            </a:br>
            <a:r>
              <a:rPr lang="en-US" sz="3200" b="1" u="sng" smtClean="0">
                <a:latin typeface="Times New Roman" pitchFamily="18" charset="0"/>
                <a:ea typeface="Calibri" pitchFamily="34" charset="0"/>
                <a:cs typeface="Arial" pitchFamily="34" charset="0"/>
              </a:rPr>
              <a:t>Time Planning Approaches: </a:t>
            </a:r>
            <a:br>
              <a:rPr lang="en-US" sz="3200" b="1" u="sng" smtClean="0">
                <a:latin typeface="Times New Roman" pitchFamily="18" charset="0"/>
                <a:ea typeface="Calibri" pitchFamily="34" charset="0"/>
                <a:cs typeface="Arial" pitchFamily="34" charset="0"/>
              </a:rPr>
            </a:br>
            <a:r>
              <a:rPr lang="en-US" sz="3200" b="1" u="sng" smtClean="0">
                <a:latin typeface="Times New Roman" pitchFamily="18" charset="0"/>
                <a:ea typeface="Calibri" pitchFamily="34" charset="0"/>
                <a:cs typeface="Arial" pitchFamily="34" charset="0"/>
              </a:rPr>
              <a:t>The Manual Approach:</a:t>
            </a:r>
            <a:br>
              <a:rPr lang="en-US" sz="3200" b="1" u="sng" smtClean="0">
                <a:latin typeface="Times New Roman" pitchFamily="18" charset="0"/>
                <a:ea typeface="Calibri" pitchFamily="34" charset="0"/>
                <a:cs typeface="Arial" pitchFamily="34" charset="0"/>
              </a:rPr>
            </a:br>
            <a:endParaRPr lang="en-US" sz="3200" b="1" u="sng" smtClean="0">
              <a:latin typeface="Times New Roman" pitchFamily="18" charset="0"/>
              <a:ea typeface="Calibri" pitchFamily="34" charset="0"/>
              <a:cs typeface="Arial" pitchFamily="34" charset="0"/>
            </a:endParaRPr>
          </a:p>
        </p:txBody>
      </p:sp>
      <p:sp>
        <p:nvSpPr>
          <p:cNvPr id="23556" name="Rectangle 3"/>
          <p:cNvSpPr>
            <a:spLocks noGrp="1" noChangeArrowheads="1"/>
          </p:cNvSpPr>
          <p:nvPr>
            <p:ph type="body" idx="1"/>
          </p:nvPr>
        </p:nvSpPr>
        <p:spPr>
          <a:xfrm>
            <a:off x="152400" y="1828800"/>
            <a:ext cx="8802688" cy="4303713"/>
          </a:xfrm>
        </p:spPr>
        <p:txBody>
          <a:bodyPr/>
          <a:lstStyle/>
          <a:p>
            <a:pPr algn="just">
              <a:lnSpc>
                <a:spcPct val="150000"/>
              </a:lnSpc>
              <a:spcAft>
                <a:spcPts val="1000"/>
              </a:spcAft>
            </a:pPr>
            <a:r>
              <a:rPr lang="en-US" u="sng" smtClean="0">
                <a:latin typeface="Times New Roman" pitchFamily="18" charset="0"/>
                <a:ea typeface="Calibri" pitchFamily="34" charset="0"/>
                <a:cs typeface="Arial" pitchFamily="34" charset="0"/>
              </a:rPr>
              <a:t>One or several person prepares a </a:t>
            </a:r>
            <a:r>
              <a:rPr lang="en-US" smtClean="0">
                <a:latin typeface="Times New Roman" pitchFamily="18" charset="0"/>
                <a:ea typeface="Calibri" pitchFamily="34" charset="0"/>
                <a:cs typeface="Arial" pitchFamily="34" charset="0"/>
              </a:rPr>
              <a:t>schedule for a special time for a group of personal on one nursing division, several divisions by hand. As head nurse develop a time schedule for her unit by herself using pen and papers. </a:t>
            </a:r>
            <a:endParaRPr lang="en-US" sz="2400" smtClean="0">
              <a:latin typeface="Calibri" pitchFamily="34" charset="0"/>
              <a:ea typeface="Calibri"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6656813"/>
      </p:ext>
    </p:extLst>
  </p:cSld>
  <p:clrMapOvr>
    <a:masterClrMapping/>
  </p:clrMapOvr>
  <mc:AlternateContent xmlns:mc="http://schemas.openxmlformats.org/markup-compatibility/2006">
    <mc:Choice xmlns:p14="http://schemas.microsoft.com/office/powerpoint/2010/main" Requires="p14">
      <p:transition spd="slow" p14:dur="2000" advTm="33213"/>
    </mc:Choice>
    <mc:Fallback>
      <p:transition spd="slow" advTm="3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7C5956E2-EF8E-4B83-9A0A-68324D6704DF}" type="slidenum">
              <a:rPr lang="en-US" smtClean="0">
                <a:solidFill>
                  <a:srgbClr val="000000"/>
                </a:solidFill>
              </a:rPr>
              <a:pPr/>
              <a:t>4</a:t>
            </a:fld>
            <a:endParaRPr lang="en-US" smtClean="0">
              <a:solidFill>
                <a:srgbClr val="000000"/>
              </a:solidFill>
            </a:endParaRPr>
          </a:p>
        </p:txBody>
      </p:sp>
      <p:sp>
        <p:nvSpPr>
          <p:cNvPr id="24579" name="Rectangle 2"/>
          <p:cNvSpPr>
            <a:spLocks noGrp="1" noChangeArrowheads="1"/>
          </p:cNvSpPr>
          <p:nvPr>
            <p:ph type="title"/>
          </p:nvPr>
        </p:nvSpPr>
        <p:spPr/>
        <p:txBody>
          <a:bodyPr/>
          <a:lstStyle/>
          <a:p>
            <a:pPr algn="justLow">
              <a:lnSpc>
                <a:spcPct val="150000"/>
              </a:lnSpc>
            </a:pPr>
            <a:r>
              <a:rPr lang="en-US" b="1" u="sng" smtClean="0">
                <a:latin typeface="Times New Roman" pitchFamily="18" charset="0"/>
                <a:ea typeface="Calibri" pitchFamily="34" charset="0"/>
                <a:cs typeface="Arial" pitchFamily="34" charset="0"/>
              </a:rPr>
              <a:t>Computerized scheduling </a:t>
            </a:r>
            <a:endParaRPr lang="en-US" sz="3600" smtClean="0">
              <a:latin typeface="Calibri" pitchFamily="34" charset="0"/>
              <a:ea typeface="Calibri" pitchFamily="34" charset="0"/>
              <a:cs typeface="Arial" pitchFamily="34" charset="0"/>
            </a:endParaRPr>
          </a:p>
        </p:txBody>
      </p:sp>
      <p:sp>
        <p:nvSpPr>
          <p:cNvPr id="24580" name="Rectangle 3"/>
          <p:cNvSpPr>
            <a:spLocks noGrp="1" noChangeArrowheads="1"/>
          </p:cNvSpPr>
          <p:nvPr>
            <p:ph type="body" idx="1"/>
          </p:nvPr>
        </p:nvSpPr>
        <p:spPr>
          <a:xfrm>
            <a:off x="304800" y="2017713"/>
            <a:ext cx="8650288" cy="4840287"/>
          </a:xfrm>
        </p:spPr>
        <p:txBody>
          <a:bodyPr/>
          <a:lstStyle/>
          <a:p>
            <a:pPr algn="just" eaLnBrk="1" hangingPunct="1"/>
            <a:r>
              <a:rPr lang="en-US" smtClean="0">
                <a:latin typeface="Times New Roman" pitchFamily="18" charset="0"/>
                <a:cs typeface="Calibri" pitchFamily="34" charset="0"/>
              </a:rPr>
              <a:t>This type enables the user to devise a plan which considers more variables than schedules done by individuals. Computerized scheduling allows for maintaining the patterns to be used and the choice of employee and the planning of holidays, days off and vacation. All data necessary for time planning are fed to the computer and a program for scheduling is designed based on the fed data.</a:t>
            </a:r>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2315729"/>
      </p:ext>
    </p:extLst>
  </p:cSld>
  <p:clrMapOvr>
    <a:masterClrMapping/>
  </p:clrMapOvr>
  <mc:AlternateContent xmlns:mc="http://schemas.openxmlformats.org/markup-compatibility/2006">
    <mc:Choice xmlns:p14="http://schemas.microsoft.com/office/powerpoint/2010/main" Requires="p14">
      <p:transition spd="slow" p14:dur="2000" advTm="31318"/>
    </mc:Choice>
    <mc:Fallback>
      <p:transition spd="slow" advTm="3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3FE3450D-D4F6-40CD-AEBD-0E2BE8EF19C2}" type="slidenum">
              <a:rPr lang="en-US" smtClean="0">
                <a:solidFill>
                  <a:srgbClr val="000000"/>
                </a:solidFill>
              </a:rPr>
              <a:pPr/>
              <a:t>5</a:t>
            </a:fld>
            <a:endParaRPr lang="en-US" smtClean="0">
              <a:solidFill>
                <a:srgbClr val="000000"/>
              </a:solidFill>
            </a:endParaRPr>
          </a:p>
        </p:txBody>
      </p:sp>
      <p:sp>
        <p:nvSpPr>
          <p:cNvPr id="25603" name="Rectangle 2"/>
          <p:cNvSpPr>
            <a:spLocks noGrp="1" noChangeArrowheads="1"/>
          </p:cNvSpPr>
          <p:nvPr>
            <p:ph type="title"/>
          </p:nvPr>
        </p:nvSpPr>
        <p:spPr>
          <a:xfrm>
            <a:off x="609600" y="214313"/>
            <a:ext cx="8334375" cy="1462087"/>
          </a:xfrm>
        </p:spPr>
        <p:txBody>
          <a:bodyPr/>
          <a:lstStyle/>
          <a:p>
            <a:pPr eaLnBrk="1" hangingPunct="1"/>
            <a:r>
              <a:rPr lang="en-US" sz="3600" smtClean="0"/>
              <a:t>Scheduling patterns of working hours : </a:t>
            </a:r>
            <a:br>
              <a:rPr lang="en-US" sz="3600" smtClean="0"/>
            </a:br>
            <a:r>
              <a:rPr lang="en-US" sz="3600" smtClean="0"/>
              <a:t>1- Straight shift : </a:t>
            </a:r>
          </a:p>
        </p:txBody>
      </p:sp>
      <p:sp>
        <p:nvSpPr>
          <p:cNvPr id="25604" name="Rectangle 3"/>
          <p:cNvSpPr>
            <a:spLocks noGrp="1" noChangeArrowheads="1"/>
          </p:cNvSpPr>
          <p:nvPr>
            <p:ph type="body" idx="1"/>
          </p:nvPr>
        </p:nvSpPr>
        <p:spPr>
          <a:xfrm>
            <a:off x="152400" y="1828800"/>
            <a:ext cx="8802688" cy="4303713"/>
          </a:xfrm>
        </p:spPr>
        <p:txBody>
          <a:bodyPr/>
          <a:lstStyle/>
          <a:p>
            <a:pPr algn="just" eaLnBrk="1" hangingPunct="1"/>
            <a:r>
              <a:rPr lang="en-US" sz="2400" smtClean="0"/>
              <a:t>This is a traditional pattern that uses 8 hours shifts for time planning for the [24 hours] period. The pattern may be as such: </a:t>
            </a:r>
          </a:p>
          <a:p>
            <a:pPr algn="just" eaLnBrk="1" hangingPunct="1"/>
            <a:r>
              <a:rPr lang="en-US" sz="2400" smtClean="0"/>
              <a:t>7 AM To   3: 30 PM</a:t>
            </a:r>
          </a:p>
          <a:p>
            <a:pPr algn="just" eaLnBrk="1" hangingPunct="1"/>
            <a:r>
              <a:rPr lang="en-US" sz="2400" smtClean="0"/>
              <a:t>3 PM to    11: 30 PM</a:t>
            </a:r>
          </a:p>
          <a:p>
            <a:pPr algn="just" eaLnBrk="1" hangingPunct="1"/>
            <a:r>
              <a:rPr lang="en-US" sz="2400" smtClean="0"/>
              <a:t>11 PM to    7: 30 AM </a:t>
            </a:r>
          </a:p>
          <a:p>
            <a:pPr algn="just" eaLnBrk="1" hangingPunct="1"/>
            <a:r>
              <a:rPr lang="en-US" sz="2400" smtClean="0"/>
              <a:t>This pattern allows each employee to work 8 hours a day five days a week. This is mostly a block hour system and thus allows for underutilization (poor) of staff on weekends. It cannot meet patient care needs seven days a week.</a:t>
            </a:r>
          </a:p>
          <a:p>
            <a:pPr eaLnBrk="1" hangingPunct="1"/>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8416758"/>
      </p:ext>
    </p:extLst>
  </p:cSld>
  <p:clrMapOvr>
    <a:masterClrMapping/>
  </p:clrMapOvr>
  <mc:AlternateContent xmlns:mc="http://schemas.openxmlformats.org/markup-compatibility/2006">
    <mc:Choice xmlns:p14="http://schemas.microsoft.com/office/powerpoint/2010/main" Requires="p14">
      <p:transition spd="slow" p14:dur="2000" advTm="54018"/>
    </mc:Choice>
    <mc:Fallback>
      <p:transition spd="slow" advTm="5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6"/>
          <p:cNvSpPr>
            <a:spLocks noGrp="1" noChangeArrowheads="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071FE865-0FCE-468C-A374-401CBA2C1957}" type="slidenum">
              <a:rPr lang="en-US" smtClean="0">
                <a:solidFill>
                  <a:srgbClr val="1C1C1C"/>
                </a:solidFill>
              </a:rPr>
              <a:pPr/>
              <a:t>6</a:t>
            </a:fld>
            <a:endParaRPr lang="en-US" smtClean="0">
              <a:solidFill>
                <a:srgbClr val="1C1C1C"/>
              </a:solidFill>
            </a:endParaRPr>
          </a:p>
        </p:txBody>
      </p:sp>
      <p:sp>
        <p:nvSpPr>
          <p:cNvPr id="26627" name="Rectangle 4"/>
          <p:cNvSpPr>
            <a:spLocks noGrp="1" noChangeArrowheads="1"/>
          </p:cNvSpPr>
          <p:nvPr>
            <p:ph type="ctrTitle"/>
          </p:nvPr>
        </p:nvSpPr>
        <p:spPr>
          <a:xfrm>
            <a:off x="457200" y="1066800"/>
            <a:ext cx="8305800" cy="762000"/>
          </a:xfrm>
        </p:spPr>
        <p:txBody>
          <a:bodyPr/>
          <a:lstStyle/>
          <a:p>
            <a:pPr eaLnBrk="1" hangingPunct="1"/>
            <a:r>
              <a:rPr lang="en-US" smtClean="0"/>
              <a:t>The 10 hours shift : </a:t>
            </a:r>
          </a:p>
        </p:txBody>
      </p:sp>
      <p:sp>
        <p:nvSpPr>
          <p:cNvPr id="26628" name="Rectangle 5"/>
          <p:cNvSpPr>
            <a:spLocks noGrp="1" noChangeArrowheads="1"/>
          </p:cNvSpPr>
          <p:nvPr>
            <p:ph type="subTitle" idx="1"/>
          </p:nvPr>
        </p:nvSpPr>
        <p:spPr>
          <a:xfrm>
            <a:off x="0" y="1600200"/>
            <a:ext cx="8915400" cy="5257800"/>
          </a:xfrm>
        </p:spPr>
        <p:txBody>
          <a:bodyPr/>
          <a:lstStyle/>
          <a:p>
            <a:pPr algn="just" eaLnBrk="1" hangingPunct="1"/>
            <a:r>
              <a:rPr lang="en-US" sz="2400" smtClean="0"/>
              <a:t>This pattern allows staff to work 10 hours a day for 4 days a week and three days off. This is a 6 week cyclical Pattern that has advantage over the 8 hours/ day. Shifts developed for the 10 hours day are: </a:t>
            </a:r>
          </a:p>
          <a:p>
            <a:pPr algn="just" eaLnBrk="1" hangingPunct="1"/>
            <a:r>
              <a:rPr lang="en-US" sz="2400" smtClean="0"/>
              <a:t>7 AM to   5:30   PM.</a:t>
            </a:r>
          </a:p>
          <a:p>
            <a:pPr algn="just" eaLnBrk="1" hangingPunct="1"/>
            <a:r>
              <a:rPr lang="en-US" sz="2400" smtClean="0"/>
              <a:t>1 PM to   11: 30 PM. </a:t>
            </a:r>
          </a:p>
          <a:p>
            <a:pPr algn="just" eaLnBrk="1" hangingPunct="1"/>
            <a:r>
              <a:rPr lang="en-US" sz="2400" smtClean="0"/>
              <a:t>9 PM to    7: 30 AM.</a:t>
            </a:r>
          </a:p>
          <a:p>
            <a:pPr algn="just" eaLnBrk="1" hangingPunct="1"/>
            <a:r>
              <a:rPr lang="en-US" sz="2400" smtClean="0"/>
              <a:t> The 10 hours shift has the disadvantage of not falling evenly into a 24 hours day, but it can be planned so that the overlaps occur in peak (heavy) work hours. This pattern is very effective in staffing ICU. Nurses are satisfied they can give comprehensive continuous care can get a longer week end and an extra day off.</a:t>
            </a:r>
          </a:p>
          <a:p>
            <a:pPr algn="just" eaLnBrk="1" hangingPunct="1"/>
            <a:endParaRPr lang="ar-EG" sz="2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6565231"/>
      </p:ext>
    </p:extLst>
  </p:cSld>
  <p:clrMapOvr>
    <a:masterClrMapping/>
  </p:clrMapOvr>
  <mc:AlternateContent xmlns:mc="http://schemas.openxmlformats.org/markup-compatibility/2006">
    <mc:Choice xmlns:p14="http://schemas.microsoft.com/office/powerpoint/2010/main" Requires="p14">
      <p:transition spd="slow" p14:dur="2000" advTm="52900"/>
    </mc:Choice>
    <mc:Fallback>
      <p:transition spd="slow" advTm="5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529834CE-6043-459B-800D-8A83B059795F}" type="slidenum">
              <a:rPr lang="en-US" smtClean="0">
                <a:solidFill>
                  <a:srgbClr val="000000"/>
                </a:solidFill>
              </a:rPr>
              <a:pPr/>
              <a:t>7</a:t>
            </a:fld>
            <a:endParaRPr lang="en-US" smtClean="0">
              <a:solidFill>
                <a:srgbClr val="000000"/>
              </a:solidFill>
            </a:endParaRPr>
          </a:p>
        </p:txBody>
      </p:sp>
      <p:sp>
        <p:nvSpPr>
          <p:cNvPr id="27651" name="Rectangle 2"/>
          <p:cNvSpPr>
            <a:spLocks noGrp="1" noChangeArrowheads="1"/>
          </p:cNvSpPr>
          <p:nvPr>
            <p:ph type="title"/>
          </p:nvPr>
        </p:nvSpPr>
        <p:spPr>
          <a:xfrm>
            <a:off x="457200" y="214313"/>
            <a:ext cx="8486775" cy="1081087"/>
          </a:xfrm>
        </p:spPr>
        <p:txBody>
          <a:bodyPr/>
          <a:lstStyle/>
          <a:p>
            <a:pPr eaLnBrk="1" hangingPunct="1"/>
            <a:r>
              <a:rPr lang="en-US" smtClean="0"/>
              <a:t>The 12 hours shift : </a:t>
            </a:r>
          </a:p>
        </p:txBody>
      </p:sp>
      <p:sp>
        <p:nvSpPr>
          <p:cNvPr id="27652" name="Rectangle 3"/>
          <p:cNvSpPr>
            <a:spLocks noGrp="1" noChangeArrowheads="1"/>
          </p:cNvSpPr>
          <p:nvPr>
            <p:ph type="body" idx="1"/>
          </p:nvPr>
        </p:nvSpPr>
        <p:spPr>
          <a:xfrm>
            <a:off x="152400" y="1295400"/>
            <a:ext cx="8802688" cy="5486400"/>
          </a:xfrm>
        </p:spPr>
        <p:txBody>
          <a:bodyPr/>
          <a:lstStyle/>
          <a:p>
            <a:pPr algn="just" eaLnBrk="1" hangingPunct="1"/>
            <a:r>
              <a:rPr lang="en-US" smtClean="0"/>
              <a:t>This pattern consists of working 12 hours a day with 2 days off prior to a change of shift. The shift hours are usually 7 AM to 7: 30 PM and 7 PM to 7: 30 AM </a:t>
            </a:r>
          </a:p>
          <a:p>
            <a:pPr algn="just" eaLnBrk="1" hangingPunct="1"/>
            <a:r>
              <a:rPr lang="en-US" smtClean="0"/>
              <a:t>This pattern was introduced due to inadequate staffing, but it proved to be appropriate in ICU and modified ICU. It strengthens the relationship between the nurse, the doctors, and the patient and time is saved in personnel shift change over </a:t>
            </a:r>
          </a:p>
          <a:p>
            <a:pPr eaLnBrk="1" hangingPunct="1"/>
            <a:endParaRPr 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32584446"/>
      </p:ext>
    </p:extLst>
  </p:cSld>
  <p:clrMapOvr>
    <a:masterClrMapping/>
  </p:clrMapOvr>
  <mc:AlternateContent xmlns:mc="http://schemas.openxmlformats.org/markup-compatibility/2006">
    <mc:Choice xmlns:p14="http://schemas.microsoft.com/office/powerpoint/2010/main" Requires="p14">
      <p:transition spd="slow" p14:dur="2000" advTm="25186"/>
    </mc:Choice>
    <mc:Fallback>
      <p:transition spd="slow" advTm="2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11"/>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rtl="0" eaLnBrk="0" fontAlgn="base" hangingPunct="0">
              <a:spcBef>
                <a:spcPct val="0"/>
              </a:spcBef>
              <a:spcAft>
                <a:spcPct val="0"/>
              </a:spcAft>
              <a:defRPr>
                <a:solidFill>
                  <a:schemeClr val="tx1"/>
                </a:solidFill>
                <a:latin typeface="Tahoma" pitchFamily="34" charset="0"/>
              </a:defRPr>
            </a:lvl6pPr>
            <a:lvl7pPr marL="2971800" indent="-228600" algn="ctr" rtl="0" eaLnBrk="0" fontAlgn="base" hangingPunct="0">
              <a:spcBef>
                <a:spcPct val="0"/>
              </a:spcBef>
              <a:spcAft>
                <a:spcPct val="0"/>
              </a:spcAft>
              <a:defRPr>
                <a:solidFill>
                  <a:schemeClr val="tx1"/>
                </a:solidFill>
                <a:latin typeface="Tahoma" pitchFamily="34" charset="0"/>
              </a:defRPr>
            </a:lvl7pPr>
            <a:lvl8pPr marL="3429000" indent="-228600" algn="ctr" rtl="0" eaLnBrk="0" fontAlgn="base" hangingPunct="0">
              <a:spcBef>
                <a:spcPct val="0"/>
              </a:spcBef>
              <a:spcAft>
                <a:spcPct val="0"/>
              </a:spcAft>
              <a:defRPr>
                <a:solidFill>
                  <a:schemeClr val="tx1"/>
                </a:solidFill>
                <a:latin typeface="Tahoma" pitchFamily="34" charset="0"/>
              </a:defRPr>
            </a:lvl8pPr>
            <a:lvl9pPr marL="3886200" indent="-228600" algn="ctr" rtl="0" eaLnBrk="0" fontAlgn="base" hangingPunct="0">
              <a:spcBef>
                <a:spcPct val="0"/>
              </a:spcBef>
              <a:spcAft>
                <a:spcPct val="0"/>
              </a:spcAft>
              <a:defRPr>
                <a:solidFill>
                  <a:schemeClr val="tx1"/>
                </a:solidFill>
                <a:latin typeface="Tahoma" pitchFamily="34" charset="0"/>
              </a:defRPr>
            </a:lvl9pPr>
          </a:lstStyle>
          <a:p>
            <a:fld id="{401C6D30-3CC0-4431-9659-E86C23FEE672}" type="slidenum">
              <a:rPr lang="en-US" smtClean="0">
                <a:solidFill>
                  <a:srgbClr val="000000"/>
                </a:solidFill>
              </a:rPr>
              <a:pPr/>
              <a:t>8</a:t>
            </a:fld>
            <a:endParaRPr lang="en-US" smtClean="0">
              <a:solidFill>
                <a:srgbClr val="000000"/>
              </a:solidFill>
            </a:endParaRPr>
          </a:p>
        </p:txBody>
      </p:sp>
      <p:sp>
        <p:nvSpPr>
          <p:cNvPr id="28675" name="Rectangle 2"/>
          <p:cNvSpPr>
            <a:spLocks noGrp="1" noChangeArrowheads="1"/>
          </p:cNvSpPr>
          <p:nvPr>
            <p:ph type="title"/>
          </p:nvPr>
        </p:nvSpPr>
        <p:spPr>
          <a:xfrm>
            <a:off x="914400" y="214313"/>
            <a:ext cx="8029575" cy="776287"/>
          </a:xfrm>
        </p:spPr>
        <p:txBody>
          <a:bodyPr/>
          <a:lstStyle/>
          <a:p>
            <a:pPr eaLnBrk="1" hangingPunct="1"/>
            <a:r>
              <a:rPr lang="en-US" smtClean="0"/>
              <a:t>Role of Manager :-</a:t>
            </a:r>
          </a:p>
        </p:txBody>
      </p:sp>
      <p:sp>
        <p:nvSpPr>
          <p:cNvPr id="28676" name="Rectangle 3"/>
          <p:cNvSpPr>
            <a:spLocks noGrp="1" noChangeArrowheads="1"/>
          </p:cNvSpPr>
          <p:nvPr>
            <p:ph type="body" idx="1"/>
          </p:nvPr>
        </p:nvSpPr>
        <p:spPr>
          <a:xfrm>
            <a:off x="228600" y="914400"/>
            <a:ext cx="8726488" cy="5867400"/>
          </a:xfrm>
        </p:spPr>
        <p:txBody>
          <a:bodyPr/>
          <a:lstStyle/>
          <a:p>
            <a:pPr algn="just">
              <a:lnSpc>
                <a:spcPct val="150000"/>
              </a:lnSpc>
              <a:buSzPts val="1600"/>
              <a:buFont typeface="Wingdings" pitchFamily="2" charset="2"/>
              <a:buChar char="q"/>
              <a:tabLst>
                <a:tab pos="228600" algn="l"/>
              </a:tabLst>
            </a:pPr>
            <a:r>
              <a:rPr lang="en-US" sz="2800" smtClean="0">
                <a:latin typeface="Times New Roman" pitchFamily="18" charset="0"/>
                <a:ea typeface="Calibri" pitchFamily="34" charset="0"/>
                <a:cs typeface="Arial" pitchFamily="34" charset="0"/>
              </a:rPr>
              <a:t>The manager must determine hours of maximum and minimum work load so as to decide hours of peak and least need for employees in each category </a:t>
            </a:r>
            <a:endParaRPr lang="en-US" sz="2800" smtClean="0">
              <a:latin typeface="Calibri" pitchFamily="34" charset="0"/>
              <a:ea typeface="Calibri" pitchFamily="34" charset="0"/>
              <a:cs typeface="Arial" pitchFamily="34" charset="0"/>
            </a:endParaRPr>
          </a:p>
          <a:p>
            <a:pPr algn="just">
              <a:lnSpc>
                <a:spcPct val="150000"/>
              </a:lnSpc>
              <a:buSzPts val="1600"/>
              <a:buFont typeface="Wingdings" pitchFamily="2" charset="2"/>
              <a:buChar char="q"/>
              <a:tabLst>
                <a:tab pos="228600" algn="l"/>
              </a:tabLst>
            </a:pPr>
            <a:r>
              <a:rPr lang="en-US" sz="2800" smtClean="0">
                <a:latin typeface="Times New Roman" pitchFamily="18" charset="0"/>
                <a:ea typeface="Calibri" pitchFamily="34" charset="0"/>
                <a:cs typeface="Arial" pitchFamily="34" charset="0"/>
              </a:rPr>
              <a:t>Using positions budgeted and filled, the manager should determine a pattern of on- off duty hours that will provide the desired number of each day. </a:t>
            </a:r>
            <a:endParaRPr lang="en-US" sz="2800" smtClean="0">
              <a:latin typeface="Calibri" pitchFamily="34" charset="0"/>
              <a:ea typeface="Calibri" pitchFamily="34" charset="0"/>
              <a:cs typeface="Arial" pitchFamily="34" charset="0"/>
            </a:endParaRPr>
          </a:p>
          <a:p>
            <a:pPr algn="just">
              <a:buFont typeface="Wingdings" pitchFamily="2" charset="2"/>
              <a:buChar char="q"/>
              <a:tabLst>
                <a:tab pos="228600" algn="l"/>
              </a:tabLst>
            </a:pPr>
            <a:r>
              <a:rPr lang="en-US" sz="2800" smtClean="0">
                <a:latin typeface="Times New Roman" pitchFamily="18" charset="0"/>
                <a:ea typeface="Calibri" pitchFamily="34" charset="0"/>
                <a:cs typeface="Arial" pitchFamily="34" charset="0"/>
              </a:rPr>
              <a:t>The manager should plan each employee's work hours for 4-to- 8 week's so as to group available staff into desired configuration's (taking into consideration employee position categories and clinical abilities).  </a:t>
            </a:r>
            <a:endParaRPr lang="en-US" sz="2800" smtClean="0">
              <a:ea typeface="Calibri" pitchFamily="34" charset="0"/>
              <a:cs typeface="Arial"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3803016"/>
      </p:ext>
    </p:extLst>
  </p:cSld>
  <p:clrMapOvr>
    <a:masterClrMapping/>
  </p:clrMapOvr>
  <mc:AlternateContent xmlns:mc="http://schemas.openxmlformats.org/markup-compatibility/2006">
    <mc:Choice xmlns:p14="http://schemas.microsoft.com/office/powerpoint/2010/main" Requires="p14">
      <p:transition spd="slow" p14:dur="2000" advTm="77621"/>
    </mc:Choice>
    <mc:Fallback>
      <p:transition spd="slow" advTm="7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TotalTime>
  <Words>561</Words>
  <Application>Microsoft Office PowerPoint</Application>
  <PresentationFormat>On-screen Show (4:3)</PresentationFormat>
  <Paragraphs>36</Paragraphs>
  <Slides>8</Slides>
  <Notes>0</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Blends</vt:lpstr>
      <vt:lpstr>PowerPoint Presentation</vt:lpstr>
      <vt:lpstr>PowerPoint Presentation</vt:lpstr>
      <vt:lpstr>      Time Planning Approaches:  The Manual Approach: </vt:lpstr>
      <vt:lpstr>Computerized scheduling </vt:lpstr>
      <vt:lpstr>Scheduling patterns of working hours :  1- Straight shift : </vt:lpstr>
      <vt:lpstr>The 10 hours shift : </vt:lpstr>
      <vt:lpstr>The 12 hours shift : </vt:lpstr>
      <vt:lpstr>Role of Manager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Dr.Eman</dc:creator>
  <cp:lastModifiedBy>Windows User</cp:lastModifiedBy>
  <cp:revision>2</cp:revision>
  <dcterms:created xsi:type="dcterms:W3CDTF">2006-08-16T00:00:00Z</dcterms:created>
  <dcterms:modified xsi:type="dcterms:W3CDTF">2020-03-22T12:31:36Z</dcterms:modified>
</cp:coreProperties>
</file>