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49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4" name="Rectangle 15"/>
          <p:cNvSpPr>
            <a:spLocks noGrp="1" noChangeArrowheads="1"/>
          </p:cNvSpPr>
          <p:nvPr>
            <p:ph type="ftr" sz="quarter" idx="10"/>
          </p:nvPr>
        </p:nvSpPr>
        <p:spPr/>
        <p:txBody>
          <a:bodyPr/>
          <a:lstStyle>
            <a:lvl1pPr>
              <a:defRPr>
                <a:solidFill>
                  <a:schemeClr val="bg2"/>
                </a:solidFill>
              </a:defRPr>
            </a:lvl1pPr>
          </a:lstStyle>
          <a:p>
            <a:pPr>
              <a:defRPr/>
            </a:pPr>
            <a:r>
              <a:rPr lang="en-US">
                <a:solidFill>
                  <a:srgbClr val="1C1C1C"/>
                </a:solidFill>
              </a:rPr>
              <a:t>© J. Christopher Beck 2008</a:t>
            </a:r>
          </a:p>
        </p:txBody>
      </p:sp>
      <p:sp>
        <p:nvSpPr>
          <p:cNvPr id="15" name="Rectangle 16"/>
          <p:cNvSpPr>
            <a:spLocks noGrp="1" noChangeArrowheads="1"/>
          </p:cNvSpPr>
          <p:nvPr>
            <p:ph type="sldNum" sz="quarter" idx="11"/>
          </p:nvPr>
        </p:nvSpPr>
        <p:spPr>
          <a:xfrm>
            <a:off x="6858000" y="6248400"/>
            <a:ext cx="1905000" cy="457200"/>
          </a:xfrm>
        </p:spPr>
        <p:txBody>
          <a:bodyPr/>
          <a:lstStyle>
            <a:lvl1pPr>
              <a:defRPr>
                <a:solidFill>
                  <a:schemeClr val="bg2"/>
                </a:solidFill>
              </a:defRPr>
            </a:lvl1pPr>
          </a:lstStyle>
          <a:p>
            <a:pPr>
              <a:defRPr/>
            </a:pPr>
            <a:fld id="{0FE767B7-3AFC-4AF5-ACFE-2C59DA36D78B}"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416475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5" name="Rectangle 13"/>
          <p:cNvSpPr>
            <a:spLocks noGrp="1" noChangeArrowheads="1"/>
          </p:cNvSpPr>
          <p:nvPr>
            <p:ph type="sldNum" sz="quarter" idx="11"/>
          </p:nvPr>
        </p:nvSpPr>
        <p:spPr>
          <a:ln/>
        </p:spPr>
        <p:txBody>
          <a:bodyPr/>
          <a:lstStyle>
            <a:lvl1pPr>
              <a:defRPr/>
            </a:lvl1pPr>
          </a:lstStyle>
          <a:p>
            <a:pPr>
              <a:defRPr/>
            </a:pPr>
            <a:fld id="{D717438A-538B-46E3-8773-64DE9AD99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55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5" name="Rectangle 13"/>
          <p:cNvSpPr>
            <a:spLocks noGrp="1" noChangeArrowheads="1"/>
          </p:cNvSpPr>
          <p:nvPr>
            <p:ph type="sldNum" sz="quarter" idx="11"/>
          </p:nvPr>
        </p:nvSpPr>
        <p:spPr>
          <a:ln/>
        </p:spPr>
        <p:txBody>
          <a:bodyPr/>
          <a:lstStyle>
            <a:lvl1pPr>
              <a:defRPr/>
            </a:lvl1pPr>
          </a:lstStyle>
          <a:p>
            <a:pPr>
              <a:defRPr/>
            </a:pPr>
            <a:fld id="{0D0448BE-BED4-43A0-8FE0-C795241EE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070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5" name="Rectangle 13"/>
          <p:cNvSpPr>
            <a:spLocks noGrp="1" noChangeArrowheads="1"/>
          </p:cNvSpPr>
          <p:nvPr>
            <p:ph type="sldNum" sz="quarter" idx="11"/>
          </p:nvPr>
        </p:nvSpPr>
        <p:spPr>
          <a:ln/>
        </p:spPr>
        <p:txBody>
          <a:bodyPr/>
          <a:lstStyle>
            <a:lvl1pPr>
              <a:defRPr/>
            </a:lvl1pPr>
          </a:lstStyle>
          <a:p>
            <a:pPr>
              <a:defRPr/>
            </a:pPr>
            <a:fld id="{B672E25D-1DEF-49C7-84AF-019D9685EF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804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5" name="Rectangle 13"/>
          <p:cNvSpPr>
            <a:spLocks noGrp="1" noChangeArrowheads="1"/>
          </p:cNvSpPr>
          <p:nvPr>
            <p:ph type="sldNum" sz="quarter" idx="11"/>
          </p:nvPr>
        </p:nvSpPr>
        <p:spPr>
          <a:ln/>
        </p:spPr>
        <p:txBody>
          <a:bodyPr/>
          <a:lstStyle>
            <a:lvl1pPr>
              <a:defRPr/>
            </a:lvl1pPr>
          </a:lstStyle>
          <a:p>
            <a:pPr>
              <a:defRPr/>
            </a:pPr>
            <a:fld id="{002C3ED7-3CD0-4A75-B818-A95E5AE4A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543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6" name="Rectangle 13"/>
          <p:cNvSpPr>
            <a:spLocks noGrp="1" noChangeArrowheads="1"/>
          </p:cNvSpPr>
          <p:nvPr>
            <p:ph type="sldNum" sz="quarter" idx="11"/>
          </p:nvPr>
        </p:nvSpPr>
        <p:spPr>
          <a:ln/>
        </p:spPr>
        <p:txBody>
          <a:bodyPr/>
          <a:lstStyle>
            <a:lvl1pPr>
              <a:defRPr/>
            </a:lvl1pPr>
          </a:lstStyle>
          <a:p>
            <a:pPr>
              <a:defRPr/>
            </a:pPr>
            <a:fld id="{C0F730F9-16EF-4057-8B99-649E9ADC2E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08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8" name="Rectangle 13"/>
          <p:cNvSpPr>
            <a:spLocks noGrp="1" noChangeArrowheads="1"/>
          </p:cNvSpPr>
          <p:nvPr>
            <p:ph type="sldNum" sz="quarter" idx="11"/>
          </p:nvPr>
        </p:nvSpPr>
        <p:spPr>
          <a:ln/>
        </p:spPr>
        <p:txBody>
          <a:bodyPr/>
          <a:lstStyle>
            <a:lvl1pPr>
              <a:defRPr/>
            </a:lvl1pPr>
          </a:lstStyle>
          <a:p>
            <a:pPr>
              <a:defRPr/>
            </a:pPr>
            <a:fld id="{0F795F5B-3154-4066-B7AE-94EF95CFB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351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4" name="Rectangle 13"/>
          <p:cNvSpPr>
            <a:spLocks noGrp="1" noChangeArrowheads="1"/>
          </p:cNvSpPr>
          <p:nvPr>
            <p:ph type="sldNum" sz="quarter" idx="11"/>
          </p:nvPr>
        </p:nvSpPr>
        <p:spPr>
          <a:ln/>
        </p:spPr>
        <p:txBody>
          <a:bodyPr/>
          <a:lstStyle>
            <a:lvl1pPr>
              <a:defRPr/>
            </a:lvl1pPr>
          </a:lstStyle>
          <a:p>
            <a:pPr>
              <a:defRPr/>
            </a:pPr>
            <a:fld id="{F66B93C1-BAB5-4540-8F0D-A47F43043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62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3" name="Rectangle 13"/>
          <p:cNvSpPr>
            <a:spLocks noGrp="1" noChangeArrowheads="1"/>
          </p:cNvSpPr>
          <p:nvPr>
            <p:ph type="sldNum" sz="quarter" idx="11"/>
          </p:nvPr>
        </p:nvSpPr>
        <p:spPr>
          <a:ln/>
        </p:spPr>
        <p:txBody>
          <a:bodyPr/>
          <a:lstStyle>
            <a:lvl1pPr>
              <a:defRPr/>
            </a:lvl1pPr>
          </a:lstStyle>
          <a:p>
            <a:pPr>
              <a:defRPr/>
            </a:pPr>
            <a:fld id="{6382281F-1F9F-4F01-979D-747CB8FD59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1899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6" name="Rectangle 13"/>
          <p:cNvSpPr>
            <a:spLocks noGrp="1" noChangeArrowheads="1"/>
          </p:cNvSpPr>
          <p:nvPr>
            <p:ph type="sldNum" sz="quarter" idx="11"/>
          </p:nvPr>
        </p:nvSpPr>
        <p:spPr>
          <a:ln/>
        </p:spPr>
        <p:txBody>
          <a:bodyPr/>
          <a:lstStyle>
            <a:lvl1pPr>
              <a:defRPr/>
            </a:lvl1pPr>
          </a:lstStyle>
          <a:p>
            <a:pPr>
              <a:defRPr/>
            </a:pPr>
            <a:fld id="{D36F9F6F-FAE1-4151-9E9A-B7FECC6EAC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51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6" name="Rectangle 13"/>
          <p:cNvSpPr>
            <a:spLocks noGrp="1" noChangeArrowheads="1"/>
          </p:cNvSpPr>
          <p:nvPr>
            <p:ph type="sldNum" sz="quarter" idx="11"/>
          </p:nvPr>
        </p:nvSpPr>
        <p:spPr>
          <a:ln/>
        </p:spPr>
        <p:txBody>
          <a:bodyPr/>
          <a:lstStyle>
            <a:lvl1pPr>
              <a:defRPr/>
            </a:lvl1pPr>
          </a:lstStyle>
          <a:p>
            <a:pPr>
              <a:defRPr/>
            </a:pPr>
            <a:fld id="{49A76CE7-F0B2-4DB9-8B0F-DE3C247F7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925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32" name="Rectangle 12"/>
          <p:cNvSpPr>
            <a:spLocks noGrp="1" noChangeArrowheads="1"/>
          </p:cNvSpPr>
          <p:nvPr>
            <p:ph type="ftr" sz="quarter" idx="3"/>
          </p:nvPr>
        </p:nvSpPr>
        <p:spPr bwMode="auto">
          <a:xfrm>
            <a:off x="228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lgn="ctr" fontAlgn="base">
              <a:spcBef>
                <a:spcPct val="0"/>
              </a:spcBef>
              <a:spcAft>
                <a:spcPct val="0"/>
              </a:spcAft>
              <a:defRPr/>
            </a:pPr>
            <a:r>
              <a:rPr lang="en-US">
                <a:solidFill>
                  <a:srgbClr val="000000"/>
                </a:solidFill>
              </a:rPr>
              <a:t>© J. Christopher Beck 2008</a:t>
            </a: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BC2DFAF1-D389-479D-8D44-AA7331500C1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78496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1.png"/><Relationship Id="rId2" Type="http://schemas.microsoft.com/office/2007/relationships/media" Target="../media/media9.wav"/><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package" Target="../embeddings/Microsoft_Word_Document1.docx"/><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41999A69-542C-46CB-BB09-C00EE8C50DEF}" type="slidenum">
              <a:rPr lang="en-US" smtClean="0">
                <a:solidFill>
                  <a:srgbClr val="000000"/>
                </a:solidFill>
              </a:rPr>
              <a:pPr/>
              <a:t>1</a:t>
            </a:fld>
            <a:endParaRPr lang="en-US" smtClean="0">
              <a:solidFill>
                <a:srgbClr val="000000"/>
              </a:solidFill>
            </a:endParaRPr>
          </a:p>
        </p:txBody>
      </p:sp>
      <p:sp>
        <p:nvSpPr>
          <p:cNvPr id="11267" name="Rectangle 2"/>
          <p:cNvSpPr>
            <a:spLocks noGrp="1" noChangeArrowheads="1"/>
          </p:cNvSpPr>
          <p:nvPr>
            <p:ph type="title"/>
          </p:nvPr>
        </p:nvSpPr>
        <p:spPr>
          <a:xfrm>
            <a:off x="609600" y="214313"/>
            <a:ext cx="8334375" cy="852487"/>
          </a:xfrm>
        </p:spPr>
        <p:txBody>
          <a:bodyPr/>
          <a:lstStyle/>
          <a:p>
            <a:pPr>
              <a:lnSpc>
                <a:spcPct val="150000"/>
              </a:lnSpc>
            </a:pPr>
            <a:r>
              <a:rPr lang="en-US" sz="3600" b="1" u="sng" smtClean="0">
                <a:latin typeface="Times New Roman" pitchFamily="18" charset="0"/>
                <a:ea typeface="Calibri" pitchFamily="34" charset="0"/>
                <a:cs typeface="Arial" pitchFamily="34" charset="0"/>
              </a:rPr>
              <a:t>Advantages: </a:t>
            </a:r>
            <a:endParaRPr lang="en-US" sz="3600" smtClean="0">
              <a:latin typeface="Calibri" pitchFamily="34" charset="0"/>
              <a:ea typeface="Calibri" pitchFamily="34" charset="0"/>
              <a:cs typeface="Arial" pitchFamily="34" charset="0"/>
            </a:endParaRPr>
          </a:p>
        </p:txBody>
      </p:sp>
      <p:sp>
        <p:nvSpPr>
          <p:cNvPr id="11268" name="Rectangle 3"/>
          <p:cNvSpPr>
            <a:spLocks noGrp="1" noChangeArrowheads="1"/>
          </p:cNvSpPr>
          <p:nvPr>
            <p:ph type="body" idx="1"/>
          </p:nvPr>
        </p:nvSpPr>
        <p:spPr>
          <a:xfrm>
            <a:off x="152400" y="914400"/>
            <a:ext cx="8802688" cy="5943600"/>
          </a:xfrm>
        </p:spPr>
        <p:txBody>
          <a:bodyPr/>
          <a:lstStyle/>
          <a:p>
            <a:pPr algn="justLow">
              <a:lnSpc>
                <a:spcPct val="150000"/>
              </a:lnSpc>
            </a:pPr>
            <a:r>
              <a:rPr lang="en-US" sz="2800" smtClean="0">
                <a:latin typeface="Times New Roman" pitchFamily="18" charset="0"/>
                <a:ea typeface="Calibri" pitchFamily="34" charset="0"/>
                <a:cs typeface="Arial" pitchFamily="34" charset="0"/>
              </a:rPr>
              <a:t>Fairness to employee through consistent, objective and impartial application of policies and opportunities for cost containment through better use of resources, i. e Performed without personal bias.</a:t>
            </a:r>
            <a:endParaRPr lang="en-US" sz="2800" smtClean="0">
              <a:latin typeface="Calibri" pitchFamily="34" charset="0"/>
              <a:ea typeface="Calibri" pitchFamily="34" charset="0"/>
              <a:cs typeface="Arial" pitchFamily="34" charset="0"/>
            </a:endParaRPr>
          </a:p>
          <a:p>
            <a:pPr algn="justLow">
              <a:lnSpc>
                <a:spcPct val="150000"/>
              </a:lnSpc>
            </a:pPr>
            <a:r>
              <a:rPr lang="en-US" sz="2800" smtClean="0">
                <a:latin typeface="Times New Roman" pitchFamily="18" charset="0"/>
                <a:ea typeface="Calibri" pitchFamily="34" charset="0"/>
                <a:cs typeface="Arial" pitchFamily="34" charset="0"/>
              </a:rPr>
              <a:t> Central control of staffing </a:t>
            </a:r>
            <a:endParaRPr lang="en-US" sz="2800" smtClean="0">
              <a:latin typeface="Calibri" pitchFamily="34" charset="0"/>
              <a:ea typeface="Calibri" pitchFamily="34" charset="0"/>
              <a:cs typeface="Arial" pitchFamily="34" charset="0"/>
            </a:endParaRPr>
          </a:p>
          <a:p>
            <a:pPr algn="justLow">
              <a:lnSpc>
                <a:spcPct val="150000"/>
              </a:lnSpc>
            </a:pPr>
            <a:r>
              <a:rPr lang="en-US" sz="2800" smtClean="0">
                <a:latin typeface="Times New Roman" pitchFamily="18" charset="0"/>
                <a:ea typeface="Calibri" pitchFamily="34" charset="0"/>
                <a:cs typeface="Arial" pitchFamily="34" charset="0"/>
              </a:rPr>
              <a:t> Balanced distribution of nurses among different units. </a:t>
            </a:r>
            <a:endParaRPr lang="en-US" sz="2800" smtClean="0">
              <a:latin typeface="Calibri" pitchFamily="34" charset="0"/>
              <a:ea typeface="Calibri" pitchFamily="34" charset="0"/>
              <a:cs typeface="Arial" pitchFamily="34" charset="0"/>
            </a:endParaRPr>
          </a:p>
          <a:p>
            <a:pPr algn="justLow">
              <a:lnSpc>
                <a:spcPct val="150000"/>
              </a:lnSpc>
            </a:pPr>
            <a:r>
              <a:rPr lang="en-US" sz="2800" smtClean="0">
                <a:latin typeface="Times New Roman" pitchFamily="18" charset="0"/>
                <a:ea typeface="Calibri" pitchFamily="34" charset="0"/>
                <a:cs typeface="Arial" pitchFamily="34" charset="0"/>
              </a:rPr>
              <a:t>Minimal overstaffing or understaffing. </a:t>
            </a:r>
            <a:endParaRPr lang="en-US" sz="2800" smtClean="0">
              <a:latin typeface="Calibri" pitchFamily="34" charset="0"/>
              <a:ea typeface="Calibri" pitchFamily="34" charset="0"/>
              <a:cs typeface="Arial" pitchFamily="34" charset="0"/>
            </a:endParaRPr>
          </a:p>
          <a:p>
            <a:pPr eaLnBrk="1" hangingPunct="1"/>
            <a:endParaRPr lang="en-US" sz="2800" smtClean="0">
              <a:ea typeface="Calibri"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6996665"/>
      </p:ext>
    </p:extLst>
  </p:cSld>
  <p:clrMapOvr>
    <a:masterClrMapping/>
  </p:clrMapOvr>
  <mc:AlternateContent xmlns:mc="http://schemas.openxmlformats.org/markup-compatibility/2006">
    <mc:Choice xmlns:p14="http://schemas.microsoft.com/office/powerpoint/2010/main" Requires="p14">
      <p:transition spd="slow" p14:dur="2000" advTm="71453"/>
    </mc:Choice>
    <mc:Fallback>
      <p:transition spd="slow" advTm="71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16A0CDBF-E450-4AEA-957F-8FC905DA7115}" type="slidenum">
              <a:rPr lang="en-US" smtClean="0">
                <a:solidFill>
                  <a:srgbClr val="000000"/>
                </a:solidFill>
              </a:rPr>
              <a:pPr/>
              <a:t>10</a:t>
            </a:fld>
            <a:endParaRPr lang="en-US" smtClean="0">
              <a:solidFill>
                <a:srgbClr val="000000"/>
              </a:solidFill>
            </a:endParaRPr>
          </a:p>
        </p:txBody>
      </p:sp>
      <p:sp>
        <p:nvSpPr>
          <p:cNvPr id="20483" name="Rectangle 2"/>
          <p:cNvSpPr>
            <a:spLocks noGrp="1" noChangeArrowheads="1"/>
          </p:cNvSpPr>
          <p:nvPr>
            <p:ph type="title"/>
          </p:nvPr>
        </p:nvSpPr>
        <p:spPr>
          <a:xfrm>
            <a:off x="1219200" y="214313"/>
            <a:ext cx="7724775" cy="1309687"/>
          </a:xfrm>
        </p:spPr>
        <p:txBody>
          <a:bodyPr/>
          <a:lstStyle/>
          <a:p>
            <a:pPr marL="571500" indent="-571500" algn="justLow">
              <a:lnSpc>
                <a:spcPct val="150000"/>
              </a:lnSpc>
              <a:buFont typeface="Wingdings" pitchFamily="2" charset="2"/>
              <a:buChar char="q"/>
            </a:pPr>
            <a:r>
              <a:rPr lang="en-US" b="1" u="sng" smtClean="0">
                <a:latin typeface="Times New Roman" pitchFamily="18" charset="0"/>
                <a:ea typeface="Calibri" pitchFamily="34" charset="0"/>
                <a:cs typeface="Arial" pitchFamily="34" charset="0"/>
              </a:rPr>
              <a:t>Cyclical Scheduling:-</a:t>
            </a:r>
            <a:endParaRPr lang="en-US" sz="3600" smtClean="0">
              <a:latin typeface="Calibri" pitchFamily="34" charset="0"/>
              <a:ea typeface="Calibri" pitchFamily="34" charset="0"/>
              <a:cs typeface="Arial" pitchFamily="34" charset="0"/>
            </a:endParaRPr>
          </a:p>
        </p:txBody>
      </p:sp>
      <p:sp>
        <p:nvSpPr>
          <p:cNvPr id="20485" name="Rectangle 3"/>
          <p:cNvSpPr>
            <a:spLocks noGrp="1" noChangeArrowheads="1"/>
          </p:cNvSpPr>
          <p:nvPr>
            <p:ph type="body" idx="1"/>
          </p:nvPr>
        </p:nvSpPr>
        <p:spPr>
          <a:xfrm>
            <a:off x="381000" y="1295400"/>
            <a:ext cx="8574088" cy="5105400"/>
          </a:xfrm>
        </p:spPr>
        <p:txBody>
          <a:bodyPr/>
          <a:lstStyle/>
          <a:p>
            <a:pPr algn="justLow">
              <a:lnSpc>
                <a:spcPct val="150000"/>
              </a:lnSpc>
              <a:spcAft>
                <a:spcPts val="0"/>
              </a:spcAft>
              <a:defRPr/>
            </a:pPr>
            <a:r>
              <a:rPr lang="en-US" dirty="0" smtClean="0">
                <a:latin typeface="Times New Roman"/>
                <a:ea typeface="Calibri"/>
                <a:cs typeface="Arial"/>
              </a:rPr>
              <a:t>Is an improvement on block scheduling in that it has repetitive work pattern assigned to personnel. A fixed cycle of usually (4 to 6) weeks is repeated. The employee may have a different schedule for each of the weeks contained in the cycle, but the pattern repeats without change.</a:t>
            </a:r>
            <a:endParaRPr lang="en-US" sz="2400" dirty="0" smtClean="0">
              <a:latin typeface="Calibri"/>
              <a:ea typeface="Calibri"/>
              <a:cs typeface="Arial"/>
            </a:endParaRPr>
          </a:p>
          <a:p>
            <a:pPr marL="0" indent="0">
              <a:buFont typeface="Wingdings" pitchFamily="2" charset="2"/>
              <a:buNone/>
              <a:defRPr/>
            </a:pPr>
            <a:r>
              <a:rPr lang="en-US" dirty="0" smtClean="0">
                <a:latin typeface="Times New Roman"/>
                <a:ea typeface="Calibri"/>
              </a:rPr>
              <a:t>	</a:t>
            </a:r>
            <a:endParaRPr lang="en-U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3798772"/>
      </p:ext>
    </p:extLst>
  </p:cSld>
  <p:clrMapOvr>
    <a:masterClrMapping/>
  </p:clrMapOvr>
  <mc:AlternateContent xmlns:mc="http://schemas.openxmlformats.org/markup-compatibility/2006">
    <mc:Choice xmlns:p14="http://schemas.microsoft.com/office/powerpoint/2010/main" Requires="p14">
      <p:transition spd="slow" p14:dur="2000" advTm="5216"/>
    </mc:Choice>
    <mc:Fallback>
      <p:transition spd="slow" advTm="5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017742DD-B290-402F-ADFD-5B5DCDF55B4D}" type="slidenum">
              <a:rPr lang="en-US" smtClean="0">
                <a:solidFill>
                  <a:srgbClr val="000000"/>
                </a:solidFill>
              </a:rPr>
              <a:pPr/>
              <a:t>2</a:t>
            </a:fld>
            <a:endParaRPr lang="en-US" smtClean="0">
              <a:solidFill>
                <a:srgbClr val="000000"/>
              </a:solidFill>
            </a:endParaRPr>
          </a:p>
        </p:txBody>
      </p:sp>
      <p:sp>
        <p:nvSpPr>
          <p:cNvPr id="12291" name="Rectangle 3"/>
          <p:cNvSpPr>
            <a:spLocks noGrp="1" noChangeArrowheads="1"/>
          </p:cNvSpPr>
          <p:nvPr>
            <p:ph type="body" idx="1"/>
          </p:nvPr>
        </p:nvSpPr>
        <p:spPr>
          <a:xfrm>
            <a:off x="228600" y="685800"/>
            <a:ext cx="8726488" cy="5446713"/>
          </a:xfrm>
        </p:spPr>
        <p:txBody>
          <a:bodyPr/>
          <a:lstStyle/>
          <a:p>
            <a:pPr algn="justLow">
              <a:lnSpc>
                <a:spcPct val="150000"/>
              </a:lnSpc>
              <a:buFont typeface="Wingdings" pitchFamily="2" charset="2"/>
              <a:buChar char="q"/>
            </a:pPr>
            <a:r>
              <a:rPr lang="en-US" sz="2400" dirty="0" smtClean="0">
                <a:latin typeface="Times New Roman" pitchFamily="18" charset="0"/>
                <a:ea typeface="Calibri" pitchFamily="34" charset="0"/>
                <a:cs typeface="Arial" pitchFamily="34" charset="0"/>
              </a:rPr>
              <a:t>Save professional nursing time i.e. relieve the head nurses from time consuming duties (a non-nurse can easily learn the necessary nursing implications for scheduling). </a:t>
            </a:r>
            <a:endParaRPr lang="en-US" sz="2400" dirty="0" smtClean="0">
              <a:latin typeface="Calibri" pitchFamily="34" charset="0"/>
              <a:ea typeface="Calibri" pitchFamily="34" charset="0"/>
              <a:cs typeface="Arial" pitchFamily="34" charset="0"/>
            </a:endParaRPr>
          </a:p>
          <a:p>
            <a:pPr algn="justLow">
              <a:lnSpc>
                <a:spcPct val="150000"/>
              </a:lnSpc>
              <a:buFont typeface="Wingdings" pitchFamily="2" charset="2"/>
              <a:buChar char="q"/>
            </a:pPr>
            <a:r>
              <a:rPr lang="en-US" sz="2400" dirty="0" smtClean="0">
                <a:latin typeface="Times New Roman" pitchFamily="18" charset="0"/>
                <a:ea typeface="Calibri" pitchFamily="34" charset="0"/>
                <a:cs typeface="Arial" pitchFamily="34" charset="0"/>
              </a:rPr>
              <a:t>Easier to make adjustment among different units for reasons such as, absence of nurses or changes in patient care needs.</a:t>
            </a:r>
            <a:endParaRPr lang="en-US" sz="2400" dirty="0" smtClean="0">
              <a:latin typeface="Calibri" pitchFamily="34" charset="0"/>
              <a:ea typeface="Calibri" pitchFamily="34" charset="0"/>
              <a:cs typeface="Arial" pitchFamily="34" charset="0"/>
            </a:endParaRPr>
          </a:p>
          <a:p>
            <a:pPr algn="justLow">
              <a:lnSpc>
                <a:spcPct val="150000"/>
              </a:lnSpc>
              <a:buFont typeface="Wingdings" pitchFamily="2" charset="2"/>
              <a:buChar char="q"/>
            </a:pPr>
            <a:r>
              <a:rPr lang="en-US" sz="2400" dirty="0" smtClean="0">
                <a:latin typeface="Times New Roman" pitchFamily="18" charset="0"/>
                <a:ea typeface="Calibri" pitchFamily="34" charset="0"/>
                <a:cs typeface="Arial" pitchFamily="34" charset="0"/>
              </a:rPr>
              <a:t>The scheduler, who does this as a full – time job or as a major responsibility, will become skilled in coping with the intricacies of scheduling. </a:t>
            </a:r>
            <a:endParaRPr lang="en-US" sz="2400" dirty="0" smtClean="0">
              <a:latin typeface="Calibri" pitchFamily="34" charset="0"/>
              <a:ea typeface="Calibri" pitchFamily="34" charset="0"/>
              <a:cs typeface="Arial" pitchFamily="34" charset="0"/>
            </a:endParaRPr>
          </a:p>
          <a:p>
            <a:pPr>
              <a:buFont typeface="Wingdings" pitchFamily="2" charset="2"/>
              <a:buChar char="q"/>
            </a:pPr>
            <a:r>
              <a:rPr lang="en-US" sz="2400" dirty="0" smtClean="0">
                <a:latin typeface="Times New Roman" pitchFamily="18" charset="0"/>
                <a:ea typeface="Calibri" pitchFamily="34" charset="0"/>
                <a:cs typeface="Arial" pitchFamily="34" charset="0"/>
              </a:rPr>
              <a:t> It allows for coordination over the entire division.</a:t>
            </a:r>
            <a:endParaRPr lang="en-US" sz="2400" dirty="0" smtClean="0">
              <a:ea typeface="Calibri"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3990013"/>
      </p:ext>
    </p:extLst>
  </p:cSld>
  <p:clrMapOvr>
    <a:masterClrMapping/>
  </p:clrMapOvr>
  <mc:AlternateContent xmlns:mc="http://schemas.openxmlformats.org/markup-compatibility/2006">
    <mc:Choice xmlns:p14="http://schemas.microsoft.com/office/powerpoint/2010/main" Requires="p14">
      <p:transition spd="slow" p14:dur="2000" advTm="86690"/>
    </mc:Choice>
    <mc:Fallback>
      <p:transition spd="slow" advTm="86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C4B56363-E081-4FB9-B188-E15B5E90AB07}" type="slidenum">
              <a:rPr lang="en-US" smtClean="0">
                <a:solidFill>
                  <a:srgbClr val="000000"/>
                </a:solidFill>
              </a:rPr>
              <a:pPr/>
              <a:t>3</a:t>
            </a:fld>
            <a:endParaRPr lang="en-US" smtClean="0">
              <a:solidFill>
                <a:srgbClr val="000000"/>
              </a:solidFill>
            </a:endParaRPr>
          </a:p>
        </p:txBody>
      </p:sp>
      <p:sp>
        <p:nvSpPr>
          <p:cNvPr id="13315" name="Rectangle 2"/>
          <p:cNvSpPr>
            <a:spLocks noGrp="1" noChangeArrowheads="1"/>
          </p:cNvSpPr>
          <p:nvPr>
            <p:ph type="title"/>
          </p:nvPr>
        </p:nvSpPr>
        <p:spPr>
          <a:xfrm>
            <a:off x="762000" y="76200"/>
            <a:ext cx="7924800" cy="914400"/>
          </a:xfrm>
        </p:spPr>
        <p:txBody>
          <a:bodyPr/>
          <a:lstStyle/>
          <a:p>
            <a:pPr>
              <a:lnSpc>
                <a:spcPct val="150000"/>
              </a:lnSpc>
            </a:pPr>
            <a:r>
              <a:rPr lang="en-US" sz="3600" smtClean="0">
                <a:solidFill>
                  <a:srgbClr val="333399"/>
                </a:solidFill>
                <a:latin typeface="Calibri" pitchFamily="34" charset="0"/>
                <a:ea typeface="Calibri" pitchFamily="34" charset="0"/>
                <a:cs typeface="Arial" pitchFamily="34" charset="0"/>
              </a:rPr>
              <a:t/>
            </a:r>
            <a:br>
              <a:rPr lang="en-US" sz="3600" smtClean="0">
                <a:solidFill>
                  <a:srgbClr val="333399"/>
                </a:solidFill>
                <a:latin typeface="Calibri" pitchFamily="34" charset="0"/>
                <a:ea typeface="Calibri" pitchFamily="34" charset="0"/>
                <a:cs typeface="Arial" pitchFamily="34" charset="0"/>
              </a:rPr>
            </a:br>
            <a:r>
              <a:rPr lang="en-US" b="1" u="sng" smtClean="0">
                <a:solidFill>
                  <a:srgbClr val="333399"/>
                </a:solidFill>
                <a:latin typeface="Times New Roman" pitchFamily="18" charset="0"/>
                <a:ea typeface="Calibri" pitchFamily="34" charset="0"/>
                <a:cs typeface="Arial" pitchFamily="34" charset="0"/>
              </a:rPr>
              <a:t/>
            </a:r>
            <a:br>
              <a:rPr lang="en-US" b="1" u="sng" smtClean="0">
                <a:solidFill>
                  <a:srgbClr val="333399"/>
                </a:solidFill>
                <a:latin typeface="Times New Roman" pitchFamily="18" charset="0"/>
                <a:ea typeface="Calibri" pitchFamily="34" charset="0"/>
                <a:cs typeface="Arial" pitchFamily="34" charset="0"/>
              </a:rPr>
            </a:br>
            <a:r>
              <a:rPr lang="en-US" b="1" u="sng" smtClean="0">
                <a:solidFill>
                  <a:srgbClr val="333399"/>
                </a:solidFill>
                <a:latin typeface="Times New Roman" pitchFamily="18" charset="0"/>
                <a:ea typeface="Calibri" pitchFamily="34" charset="0"/>
                <a:cs typeface="Arial" pitchFamily="34" charset="0"/>
              </a:rPr>
              <a:t/>
            </a:r>
            <a:br>
              <a:rPr lang="en-US" b="1" u="sng" smtClean="0">
                <a:solidFill>
                  <a:srgbClr val="333399"/>
                </a:solidFill>
                <a:latin typeface="Times New Roman" pitchFamily="18" charset="0"/>
                <a:ea typeface="Calibri" pitchFamily="34" charset="0"/>
                <a:cs typeface="Arial" pitchFamily="34" charset="0"/>
              </a:rPr>
            </a:br>
            <a:r>
              <a:rPr lang="en-US" b="1" u="sng" smtClean="0">
                <a:solidFill>
                  <a:srgbClr val="333399"/>
                </a:solidFill>
                <a:latin typeface="Times New Roman" pitchFamily="18" charset="0"/>
                <a:ea typeface="Calibri" pitchFamily="34" charset="0"/>
                <a:cs typeface="Arial" pitchFamily="34" charset="0"/>
              </a:rPr>
              <a:t>Disadvantages</a:t>
            </a:r>
            <a:endParaRPr lang="en-US" smtClean="0">
              <a:ea typeface="Calibri" pitchFamily="34" charset="0"/>
              <a:cs typeface="Arial" pitchFamily="34" charset="0"/>
            </a:endParaRPr>
          </a:p>
        </p:txBody>
      </p:sp>
      <p:sp>
        <p:nvSpPr>
          <p:cNvPr id="13317" name="Rectangle 3"/>
          <p:cNvSpPr>
            <a:spLocks noGrp="1" noChangeArrowheads="1"/>
          </p:cNvSpPr>
          <p:nvPr>
            <p:ph type="body" idx="1"/>
          </p:nvPr>
        </p:nvSpPr>
        <p:spPr>
          <a:xfrm>
            <a:off x="152400" y="990600"/>
            <a:ext cx="8802688" cy="5715000"/>
          </a:xfrm>
        </p:spPr>
        <p:txBody>
          <a:bodyPr/>
          <a:lstStyle/>
          <a:p>
            <a:pPr algn="just" eaLnBrk="1" hangingPunct="1">
              <a:defRPr/>
            </a:pPr>
            <a:r>
              <a:rPr lang="en-US" dirty="0" smtClean="0">
                <a:latin typeface="Times New Roman"/>
                <a:ea typeface="Calibri"/>
              </a:rPr>
              <a:t>The lack of personal relations with staff may make the scheduler insensitive to pressing needs for schedule alterations. </a:t>
            </a:r>
          </a:p>
          <a:p>
            <a:pPr algn="just" eaLnBrk="1" hangingPunct="1">
              <a:defRPr/>
            </a:pPr>
            <a:r>
              <a:rPr lang="en-US" dirty="0" smtClean="0">
                <a:latin typeface="Times New Roman"/>
                <a:ea typeface="Calibri"/>
              </a:rPr>
              <a:t>Weak personal contact between the unit staff members and their head nurses. </a:t>
            </a:r>
          </a:p>
          <a:p>
            <a:pPr algn="just" eaLnBrk="1" hangingPunct="1">
              <a:defRPr/>
            </a:pPr>
            <a:r>
              <a:rPr lang="en-US" dirty="0" smtClean="0">
                <a:latin typeface="Times New Roman"/>
                <a:ea typeface="Calibri"/>
              </a:rPr>
              <a:t>It the central scheduler is not skilled in interpersonal relationships, the schedules are likely to become a focus for employee discontent. </a:t>
            </a:r>
          </a:p>
          <a:p>
            <a:pPr algn="just" eaLnBrk="1" hangingPunct="1">
              <a:defRPr/>
            </a:pPr>
            <a:r>
              <a:rPr lang="en-US" dirty="0" smtClean="0">
                <a:latin typeface="Times New Roman"/>
                <a:ea typeface="Calibri"/>
              </a:rPr>
              <a:t>The person in charge of scheduling knows very little about the personnel for whom she does the schedule.  </a:t>
            </a:r>
          </a:p>
          <a:p>
            <a:pPr marL="0" indent="0" algn="just" eaLnBrk="1" hangingPunct="1">
              <a:buFont typeface="Wingdings" pitchFamily="2" charset="2"/>
              <a:buNone/>
              <a:defRPr/>
            </a:pPr>
            <a:r>
              <a:rPr lang="en-US" dirty="0" smtClean="0">
                <a:latin typeface="Times New Roman"/>
                <a:ea typeface="Calibri"/>
              </a:rPr>
              <a:t> </a:t>
            </a: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2831612"/>
      </p:ext>
    </p:extLst>
  </p:cSld>
  <p:clrMapOvr>
    <a:masterClrMapping/>
  </p:clrMapOvr>
  <mc:AlternateContent xmlns:mc="http://schemas.openxmlformats.org/markup-compatibility/2006">
    <mc:Choice xmlns:p14="http://schemas.microsoft.com/office/powerpoint/2010/main" Requires="p14">
      <p:transition spd="slow" p14:dur="2000" advTm="77125"/>
    </mc:Choice>
    <mc:Fallback>
      <p:transition spd="slow" advTm="7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EB02CCE9-C9FD-4968-8324-3C35C941AA4F}" type="slidenum">
              <a:rPr lang="en-US" smtClean="0">
                <a:solidFill>
                  <a:srgbClr val="000000"/>
                </a:solidFill>
              </a:rPr>
              <a:pPr/>
              <a:t>4</a:t>
            </a:fld>
            <a:endParaRPr lang="en-US" smtClean="0">
              <a:solidFill>
                <a:srgbClr val="000000"/>
              </a:solidFill>
            </a:endParaRPr>
          </a:p>
        </p:txBody>
      </p:sp>
      <p:sp>
        <p:nvSpPr>
          <p:cNvPr id="14339" name="Rectangle 2"/>
          <p:cNvSpPr>
            <a:spLocks noGrp="1" noChangeArrowheads="1"/>
          </p:cNvSpPr>
          <p:nvPr>
            <p:ph type="title"/>
          </p:nvPr>
        </p:nvSpPr>
        <p:spPr>
          <a:xfrm>
            <a:off x="457200" y="214313"/>
            <a:ext cx="8486775" cy="852487"/>
          </a:xfrm>
        </p:spPr>
        <p:txBody>
          <a:bodyPr/>
          <a:lstStyle/>
          <a:p>
            <a:pPr eaLnBrk="1" hangingPunct="1"/>
            <a:r>
              <a:rPr lang="en-US" smtClean="0"/>
              <a:t>Decentralized Scheduling :-</a:t>
            </a:r>
          </a:p>
        </p:txBody>
      </p:sp>
      <p:sp>
        <p:nvSpPr>
          <p:cNvPr id="14340" name="Rectangle 3"/>
          <p:cNvSpPr>
            <a:spLocks noGrp="1" noChangeArrowheads="1"/>
          </p:cNvSpPr>
          <p:nvPr>
            <p:ph type="body" idx="1"/>
          </p:nvPr>
        </p:nvSpPr>
        <p:spPr>
          <a:xfrm>
            <a:off x="152400" y="990600"/>
            <a:ext cx="8802688" cy="5715000"/>
          </a:xfrm>
        </p:spPr>
        <p:txBody>
          <a:bodyPr/>
          <a:lstStyle/>
          <a:p>
            <a:pPr algn="justLow">
              <a:lnSpc>
                <a:spcPct val="150000"/>
              </a:lnSpc>
            </a:pPr>
            <a:r>
              <a:rPr lang="en-US" smtClean="0">
                <a:latin typeface="Times New Roman" pitchFamily="18" charset="0"/>
                <a:ea typeface="Calibri" pitchFamily="34" charset="0"/>
                <a:cs typeface="Arial" pitchFamily="34" charset="0"/>
              </a:rPr>
              <a:t>Are planned at the unit level, usually by the head nurse or the unit manager. </a:t>
            </a:r>
            <a:endParaRPr lang="en-US" sz="2400" smtClean="0">
              <a:latin typeface="Calibri" pitchFamily="34" charset="0"/>
              <a:ea typeface="Calibri" pitchFamily="34" charset="0"/>
              <a:cs typeface="Arial" pitchFamily="34" charset="0"/>
            </a:endParaRPr>
          </a:p>
          <a:p>
            <a:pPr algn="justLow">
              <a:lnSpc>
                <a:spcPct val="150000"/>
              </a:lnSpc>
            </a:pPr>
            <a:r>
              <a:rPr lang="en-US" b="1" u="sng" smtClean="0">
                <a:latin typeface="Times New Roman" pitchFamily="18" charset="0"/>
                <a:ea typeface="Calibri" pitchFamily="34" charset="0"/>
                <a:cs typeface="Arial" pitchFamily="34" charset="0"/>
              </a:rPr>
              <a:t>Advantages:-</a:t>
            </a:r>
            <a:endParaRPr lang="en-US" sz="2400" smtClean="0">
              <a:latin typeface="Calibri" pitchFamily="34" charset="0"/>
              <a:ea typeface="Calibri" pitchFamily="34" charset="0"/>
              <a:cs typeface="Arial" pitchFamily="34" charset="0"/>
            </a:endParaRPr>
          </a:p>
          <a:p>
            <a:pPr>
              <a:buFont typeface="Wingdings" pitchFamily="2" charset="2"/>
              <a:buChar char="q"/>
            </a:pPr>
            <a:r>
              <a:rPr lang="en-US" smtClean="0">
                <a:latin typeface="Times New Roman" pitchFamily="18" charset="0"/>
                <a:ea typeface="Calibri" pitchFamily="34" charset="0"/>
                <a:cs typeface="Arial" pitchFamily="34" charset="0"/>
              </a:rPr>
              <a:t>The head nurse know her staff intimately, she is in better position to meet their individual scheduling needs.</a:t>
            </a:r>
          </a:p>
          <a:p>
            <a:pPr>
              <a:buFont typeface="Wingdings" pitchFamily="2" charset="2"/>
              <a:buChar char="q"/>
            </a:pPr>
            <a:r>
              <a:rPr lang="en-US" smtClean="0">
                <a:latin typeface="Times New Roman" pitchFamily="18" charset="0"/>
                <a:ea typeface="Calibri" pitchFamily="34" charset="0"/>
                <a:cs typeface="Arial" pitchFamily="34" charset="0"/>
              </a:rPr>
              <a:t>Because the head nurse knows her patients' needs, she can respond to them in her scheduling with a sensitivity that someone in the central office cannot have.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5111164"/>
      </p:ext>
    </p:extLst>
  </p:cSld>
  <p:clrMapOvr>
    <a:masterClrMapping/>
  </p:clrMapOvr>
  <mc:AlternateContent xmlns:mc="http://schemas.openxmlformats.org/markup-compatibility/2006">
    <mc:Choice xmlns:p14="http://schemas.microsoft.com/office/powerpoint/2010/main" Requires="p14">
      <p:transition spd="slow" p14:dur="2000" advTm="65781"/>
    </mc:Choice>
    <mc:Fallback>
      <p:transition spd="slow" advTm="65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293A8993-70D6-41C1-AC9A-B2B9BE29F724}" type="slidenum">
              <a:rPr lang="en-US" smtClean="0">
                <a:solidFill>
                  <a:srgbClr val="000000"/>
                </a:solidFill>
              </a:rPr>
              <a:pPr/>
              <a:t>5</a:t>
            </a:fld>
            <a:endParaRPr lang="en-US" smtClean="0">
              <a:solidFill>
                <a:srgbClr val="000000"/>
              </a:solidFill>
            </a:endParaRPr>
          </a:p>
        </p:txBody>
      </p:sp>
      <p:sp>
        <p:nvSpPr>
          <p:cNvPr id="15363" name="Rectangle 2"/>
          <p:cNvSpPr>
            <a:spLocks noGrp="1" noChangeArrowheads="1"/>
          </p:cNvSpPr>
          <p:nvPr>
            <p:ph type="title"/>
          </p:nvPr>
        </p:nvSpPr>
        <p:spPr>
          <a:xfrm>
            <a:off x="609600" y="214313"/>
            <a:ext cx="8334375" cy="852487"/>
          </a:xfrm>
        </p:spPr>
        <p:txBody>
          <a:bodyPr/>
          <a:lstStyle/>
          <a:p>
            <a:pPr eaLnBrk="1" hangingPunct="1"/>
            <a:r>
              <a:rPr lang="en-US" b="1" u="sng" smtClean="0">
                <a:latin typeface="Times New Roman" pitchFamily="18" charset="0"/>
                <a:cs typeface="Calibri" pitchFamily="34" charset="0"/>
              </a:rPr>
              <a:t>Disadvantages:-</a:t>
            </a:r>
            <a:endParaRPr lang="en-US" smtClean="0"/>
          </a:p>
        </p:txBody>
      </p:sp>
      <p:sp>
        <p:nvSpPr>
          <p:cNvPr id="15364" name="Rectangle 3"/>
          <p:cNvSpPr>
            <a:spLocks noGrp="1" noChangeArrowheads="1"/>
          </p:cNvSpPr>
          <p:nvPr>
            <p:ph type="body" idx="1"/>
          </p:nvPr>
        </p:nvSpPr>
        <p:spPr>
          <a:xfrm>
            <a:off x="304800" y="1066800"/>
            <a:ext cx="8650288" cy="5410200"/>
          </a:xfrm>
        </p:spPr>
        <p:txBody>
          <a:bodyPr/>
          <a:lstStyle/>
          <a:p>
            <a:pPr algn="justLow">
              <a:lnSpc>
                <a:spcPct val="150000"/>
              </a:lnSpc>
              <a:buFont typeface="Wingdings" pitchFamily="2" charset="2"/>
              <a:buChar char="q"/>
              <a:tabLst>
                <a:tab pos="476250" algn="l"/>
              </a:tabLst>
            </a:pPr>
            <a:r>
              <a:rPr lang="en-US" smtClean="0">
                <a:latin typeface="Times New Roman" pitchFamily="18" charset="0"/>
                <a:ea typeface="Calibri" pitchFamily="34" charset="0"/>
                <a:cs typeface="Arial" pitchFamily="34" charset="0"/>
              </a:rPr>
              <a:t>The staff may try to manipulate the head nurse.</a:t>
            </a:r>
          </a:p>
          <a:p>
            <a:pPr algn="justLow">
              <a:lnSpc>
                <a:spcPct val="150000"/>
              </a:lnSpc>
              <a:buFont typeface="Wingdings" pitchFamily="2" charset="2"/>
              <a:buChar char="q"/>
              <a:tabLst>
                <a:tab pos="476250" algn="l"/>
              </a:tabLst>
            </a:pPr>
            <a:r>
              <a:rPr lang="en-US" smtClean="0">
                <a:latin typeface="Times New Roman" pitchFamily="18" charset="0"/>
                <a:ea typeface="Calibri" pitchFamily="34" charset="0"/>
                <a:cs typeface="Arial" pitchFamily="34" charset="0"/>
              </a:rPr>
              <a:t> Staffs members may try get the head nurse to put their needs above the needs of patients. </a:t>
            </a:r>
          </a:p>
          <a:p>
            <a:pPr algn="justLow">
              <a:lnSpc>
                <a:spcPct val="150000"/>
              </a:lnSpc>
              <a:buFont typeface="Wingdings" pitchFamily="2" charset="2"/>
              <a:buChar char="q"/>
              <a:tabLst>
                <a:tab pos="476250" algn="l"/>
              </a:tabLst>
            </a:pPr>
            <a:r>
              <a:rPr lang="en-US" smtClean="0">
                <a:latin typeface="Times New Roman" pitchFamily="18" charset="0"/>
                <a:ea typeface="Calibri" pitchFamily="34" charset="0"/>
                <a:cs typeface="Arial" pitchFamily="34" charset="0"/>
              </a:rPr>
              <a:t>Some staff members may receive individualized treatment at the expense of other.</a:t>
            </a:r>
          </a:p>
          <a:p>
            <a:pPr algn="justLow">
              <a:lnSpc>
                <a:spcPct val="150000"/>
              </a:lnSpc>
              <a:buFont typeface="Wingdings" pitchFamily="2" charset="2"/>
              <a:buChar char="q"/>
              <a:tabLst>
                <a:tab pos="476250" algn="l"/>
              </a:tabLst>
            </a:pPr>
            <a:r>
              <a:rPr lang="en-US" smtClean="0">
                <a:latin typeface="Times New Roman" pitchFamily="18" charset="0"/>
                <a:ea typeface="Calibri" pitchFamily="34" charset="0"/>
                <a:cs typeface="Arial" pitchFamily="34" charset="0"/>
              </a:rPr>
              <a:t>Work schedule can be used as a punishment – reward system by the head nurse. </a:t>
            </a:r>
            <a:endParaRPr lang="en-US" sz="2400" smtClean="0">
              <a:latin typeface="Calibri" pitchFamily="34" charset="0"/>
              <a:ea typeface="Calibri"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62810229"/>
      </p:ext>
    </p:extLst>
  </p:cSld>
  <p:clrMapOvr>
    <a:masterClrMapping/>
  </p:clrMapOvr>
  <mc:AlternateContent xmlns:mc="http://schemas.openxmlformats.org/markup-compatibility/2006">
    <mc:Choice xmlns:p14="http://schemas.microsoft.com/office/powerpoint/2010/main" Requires="p14">
      <p:transition spd="slow" p14:dur="2000" advTm="56750"/>
    </mc:Choice>
    <mc:Fallback>
      <p:transition spd="slow" advTm="56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CC15A05A-881E-4DF1-AD47-DE18FC191A63}" type="slidenum">
              <a:rPr lang="en-US" smtClean="0">
                <a:solidFill>
                  <a:srgbClr val="000000"/>
                </a:solidFill>
              </a:rPr>
              <a:pPr/>
              <a:t>6</a:t>
            </a:fld>
            <a:endParaRPr lang="en-US" smtClean="0">
              <a:solidFill>
                <a:srgbClr val="000000"/>
              </a:solidFill>
            </a:endParaRPr>
          </a:p>
        </p:txBody>
      </p:sp>
      <p:sp>
        <p:nvSpPr>
          <p:cNvPr id="16387" name="Rectangle 2"/>
          <p:cNvSpPr>
            <a:spLocks noGrp="1" noChangeArrowheads="1"/>
          </p:cNvSpPr>
          <p:nvPr>
            <p:ph type="title"/>
          </p:nvPr>
        </p:nvSpPr>
        <p:spPr>
          <a:xfrm>
            <a:off x="685800" y="214313"/>
            <a:ext cx="8258175" cy="776287"/>
          </a:xfrm>
        </p:spPr>
        <p:txBody>
          <a:bodyPr/>
          <a:lstStyle/>
          <a:p>
            <a:pPr eaLnBrk="1" hangingPunct="1"/>
            <a:r>
              <a:rPr lang="en-US" sz="3600" b="1" u="sng" smtClean="0"/>
              <a:t>Staff self – scheduling:- </a:t>
            </a:r>
          </a:p>
        </p:txBody>
      </p:sp>
      <p:sp>
        <p:nvSpPr>
          <p:cNvPr id="16388" name="Rectangle 3"/>
          <p:cNvSpPr>
            <a:spLocks noGrp="1" noChangeArrowheads="1"/>
          </p:cNvSpPr>
          <p:nvPr>
            <p:ph type="body" idx="1"/>
          </p:nvPr>
        </p:nvSpPr>
        <p:spPr>
          <a:xfrm>
            <a:off x="76200" y="990600"/>
            <a:ext cx="8991600" cy="5867400"/>
          </a:xfrm>
        </p:spPr>
        <p:txBody>
          <a:bodyPr/>
          <a:lstStyle/>
          <a:p>
            <a:pPr algn="just">
              <a:lnSpc>
                <a:spcPct val="150000"/>
              </a:lnSpc>
              <a:tabLst>
                <a:tab pos="1560513" algn="l"/>
              </a:tabLst>
            </a:pPr>
            <a:r>
              <a:rPr lang="en-US" smtClean="0">
                <a:latin typeface="Times New Roman" pitchFamily="18" charset="0"/>
                <a:cs typeface="Calibri" pitchFamily="34" charset="0"/>
              </a:rPr>
              <a:t>Self-scheduling process has the potential to promote staff autonomy and increase staff accountability in addition team communication, problem solving skills and negotiation skills can be enhanced through the self-scheduling process.</a:t>
            </a:r>
            <a:r>
              <a:rPr lang="en-US" b="1" u="sng" smtClean="0">
                <a:latin typeface="Times New Roman" pitchFamily="18" charset="0"/>
                <a:ea typeface="Calibri" pitchFamily="34" charset="0"/>
                <a:cs typeface="Arial" pitchFamily="34" charset="0"/>
              </a:rPr>
              <a:t> </a:t>
            </a:r>
            <a:endParaRPr 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0941398"/>
      </p:ext>
    </p:extLst>
  </p:cSld>
  <p:clrMapOvr>
    <a:masterClrMapping/>
  </p:clrMapOvr>
  <mc:AlternateContent xmlns:mc="http://schemas.openxmlformats.org/markup-compatibility/2006">
    <mc:Choice xmlns:p14="http://schemas.microsoft.com/office/powerpoint/2010/main" Requires="p14">
      <p:transition spd="slow" p14:dur="2000" advTm="31437"/>
    </mc:Choice>
    <mc:Fallback>
      <p:transition spd="slow" advTm="31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26770A01-0A9D-43AE-89F5-429FF2ED3E08}" type="slidenum">
              <a:rPr lang="en-US" smtClean="0">
                <a:solidFill>
                  <a:srgbClr val="000000"/>
                </a:solidFill>
              </a:rPr>
              <a:pPr/>
              <a:t>7</a:t>
            </a:fld>
            <a:endParaRPr lang="en-US" smtClean="0">
              <a:solidFill>
                <a:srgbClr val="000000"/>
              </a:solidFill>
            </a:endParaRPr>
          </a:p>
        </p:txBody>
      </p:sp>
      <p:sp>
        <p:nvSpPr>
          <p:cNvPr id="17411" name="Rectangle 3"/>
          <p:cNvSpPr>
            <a:spLocks noGrp="1" noChangeArrowheads="1"/>
          </p:cNvSpPr>
          <p:nvPr>
            <p:ph type="body" idx="1"/>
          </p:nvPr>
        </p:nvSpPr>
        <p:spPr>
          <a:xfrm>
            <a:off x="152400" y="762000"/>
            <a:ext cx="8802688" cy="6096000"/>
          </a:xfrm>
        </p:spPr>
        <p:txBody>
          <a:bodyPr/>
          <a:lstStyle/>
          <a:p>
            <a:pPr algn="just">
              <a:lnSpc>
                <a:spcPct val="150000"/>
              </a:lnSpc>
              <a:buClr>
                <a:srgbClr val="3333CC"/>
              </a:buClr>
              <a:tabLst>
                <a:tab pos="1560513" algn="l"/>
              </a:tabLst>
            </a:pPr>
            <a:r>
              <a:rPr lang="en-US" b="1" u="sng" smtClean="0">
                <a:solidFill>
                  <a:srgbClr val="000000"/>
                </a:solidFill>
                <a:latin typeface="Times New Roman" pitchFamily="18" charset="0"/>
                <a:ea typeface="Calibri" pitchFamily="34" charset="0"/>
                <a:cs typeface="Arial" pitchFamily="34" charset="0"/>
              </a:rPr>
              <a:t>Advantages: </a:t>
            </a:r>
            <a:endParaRPr lang="en-US" sz="2400" smtClean="0">
              <a:solidFill>
                <a:srgbClr val="000000"/>
              </a:solidFill>
              <a:latin typeface="Calibri" pitchFamily="34" charset="0"/>
              <a:ea typeface="Calibri" pitchFamily="34" charset="0"/>
              <a:cs typeface="Arial" pitchFamily="34" charset="0"/>
            </a:endParaRPr>
          </a:p>
          <a:p>
            <a:pPr>
              <a:lnSpc>
                <a:spcPct val="150000"/>
              </a:lnSpc>
              <a:tabLst>
                <a:tab pos="1560513" algn="l"/>
              </a:tabLst>
            </a:pPr>
            <a:r>
              <a:rPr lang="en-US" smtClean="0">
                <a:latin typeface="Times New Roman" pitchFamily="18" charset="0"/>
                <a:ea typeface="Calibri" pitchFamily="34" charset="0"/>
                <a:cs typeface="Arial" pitchFamily="34" charset="0"/>
              </a:rPr>
              <a:t>Increasing flexibility of nursing schedule </a:t>
            </a:r>
            <a:endParaRPr lang="en-US" sz="2400" smtClean="0">
              <a:latin typeface="Calibri" pitchFamily="34" charset="0"/>
              <a:ea typeface="Calibri" pitchFamily="34" charset="0"/>
              <a:cs typeface="Arial" pitchFamily="34" charset="0"/>
            </a:endParaRPr>
          </a:p>
          <a:p>
            <a:pPr>
              <a:lnSpc>
                <a:spcPct val="150000"/>
              </a:lnSpc>
              <a:tabLst>
                <a:tab pos="1560513" algn="l"/>
              </a:tabLst>
            </a:pPr>
            <a:r>
              <a:rPr lang="en-US" smtClean="0">
                <a:latin typeface="Times New Roman" pitchFamily="18" charset="0"/>
                <a:ea typeface="Calibri" pitchFamily="34" charset="0"/>
                <a:cs typeface="Arial" pitchFamily="34" charset="0"/>
              </a:rPr>
              <a:t> Enhancing the communication and interaction in the work environment to stimulate cooperative community building </a:t>
            </a:r>
            <a:endParaRPr lang="en-US" sz="2400" smtClean="0">
              <a:latin typeface="Calibri" pitchFamily="34" charset="0"/>
              <a:ea typeface="Calibri" pitchFamily="34" charset="0"/>
              <a:cs typeface="Arial" pitchFamily="34" charset="0"/>
            </a:endParaRPr>
          </a:p>
          <a:p>
            <a:pPr algn="just">
              <a:lnSpc>
                <a:spcPct val="150000"/>
              </a:lnSpc>
              <a:buClr>
                <a:srgbClr val="3333CC"/>
              </a:buClr>
              <a:tabLst>
                <a:tab pos="1560513" algn="l"/>
              </a:tabLst>
            </a:pPr>
            <a:r>
              <a:rPr lang="en-US" b="1" smtClean="0">
                <a:latin typeface="Times New Roman" pitchFamily="18" charset="0"/>
                <a:ea typeface="Calibri" pitchFamily="34" charset="0"/>
                <a:cs typeface="Arial" pitchFamily="34" charset="0"/>
              </a:rPr>
              <a:t> </a:t>
            </a:r>
            <a:r>
              <a:rPr lang="en-US" smtClean="0">
                <a:solidFill>
                  <a:srgbClr val="000000"/>
                </a:solidFill>
                <a:latin typeface="Times New Roman" pitchFamily="18" charset="0"/>
                <a:ea typeface="Calibri" pitchFamily="34" charset="0"/>
                <a:cs typeface="Arial" pitchFamily="34" charset="0"/>
              </a:rPr>
              <a:t>Empowering nursing staff and increasing their control to balance their personal and professional lives.</a:t>
            </a:r>
          </a:p>
          <a:p>
            <a:pPr algn="justLow">
              <a:lnSpc>
                <a:spcPct val="150000"/>
              </a:lnSpc>
              <a:tabLst>
                <a:tab pos="1560513" algn="l"/>
              </a:tabLst>
            </a:pPr>
            <a:endParaRPr lang="en-US" sz="2400" smtClean="0">
              <a:latin typeface="Calibri" pitchFamily="34" charset="0"/>
              <a:ea typeface="Calibri" pitchFamily="34" charset="0"/>
              <a:cs typeface="Arial" pitchFamily="34" charset="0"/>
            </a:endParaRPr>
          </a:p>
          <a:p>
            <a:pPr eaLnBrk="1" hangingPunct="1">
              <a:tabLst>
                <a:tab pos="1560513" algn="l"/>
              </a:tabLst>
            </a:pPr>
            <a:endParaRPr lang="en-US" smtClean="0">
              <a:ea typeface="Calibri"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455358"/>
      </p:ext>
    </p:extLst>
  </p:cSld>
  <p:clrMapOvr>
    <a:masterClrMapping/>
  </p:clrMapOvr>
  <mc:AlternateContent xmlns:mc="http://schemas.openxmlformats.org/markup-compatibility/2006">
    <mc:Choice xmlns:p14="http://schemas.microsoft.com/office/powerpoint/2010/main" Requires="p14">
      <p:transition spd="slow" p14:dur="2000" advTm="34164"/>
    </mc:Choice>
    <mc:Fallback>
      <p:transition spd="slow" advTm="34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26B6D6CF-7030-41F4-8EF6-878937145A5B}" type="slidenum">
              <a:rPr lang="en-US" smtClean="0">
                <a:solidFill>
                  <a:srgbClr val="000000"/>
                </a:solidFill>
              </a:rPr>
              <a:pPr/>
              <a:t>8</a:t>
            </a:fld>
            <a:endParaRPr lang="en-US" smtClean="0">
              <a:solidFill>
                <a:srgbClr val="000000"/>
              </a:solidFill>
            </a:endParaRPr>
          </a:p>
        </p:txBody>
      </p:sp>
      <p:sp>
        <p:nvSpPr>
          <p:cNvPr id="18435" name="Rectangle 2"/>
          <p:cNvSpPr>
            <a:spLocks noGrp="1" noChangeArrowheads="1"/>
          </p:cNvSpPr>
          <p:nvPr>
            <p:ph type="title"/>
          </p:nvPr>
        </p:nvSpPr>
        <p:spPr>
          <a:xfrm>
            <a:off x="304800" y="214313"/>
            <a:ext cx="8639175" cy="928687"/>
          </a:xfrm>
        </p:spPr>
        <p:txBody>
          <a:bodyPr/>
          <a:lstStyle/>
          <a:p>
            <a:pPr eaLnBrk="1" hangingPunct="1"/>
            <a:r>
              <a:rPr lang="en-US" b="1" u="sng" smtClean="0">
                <a:latin typeface="Times New Roman" pitchFamily="18" charset="0"/>
                <a:cs typeface="Calibri" pitchFamily="34" charset="0"/>
              </a:rPr>
              <a:t> Forms of Scheduling Working</a:t>
            </a:r>
            <a:r>
              <a:rPr lang="en-US" smtClean="0">
                <a:latin typeface="Times New Roman" pitchFamily="18" charset="0"/>
                <a:cs typeface="Calibri" pitchFamily="34" charset="0"/>
              </a:rPr>
              <a:t>: </a:t>
            </a:r>
            <a:endParaRPr lang="en-US" smtClean="0"/>
          </a:p>
        </p:txBody>
      </p:sp>
      <p:sp>
        <p:nvSpPr>
          <p:cNvPr id="18436" name="Rectangle 3"/>
          <p:cNvSpPr>
            <a:spLocks noGrp="1" noChangeArrowheads="1"/>
          </p:cNvSpPr>
          <p:nvPr>
            <p:ph type="body" idx="1"/>
          </p:nvPr>
        </p:nvSpPr>
        <p:spPr>
          <a:xfrm>
            <a:off x="228600" y="1143000"/>
            <a:ext cx="8726488" cy="5562600"/>
          </a:xfrm>
        </p:spPr>
        <p:txBody>
          <a:bodyPr/>
          <a:lstStyle/>
          <a:p>
            <a:pPr lvl="2" algn="justLow">
              <a:lnSpc>
                <a:spcPct val="150000"/>
              </a:lnSpc>
              <a:buFont typeface="Wingdings" pitchFamily="2" charset="2"/>
              <a:buChar char="q"/>
            </a:pPr>
            <a:r>
              <a:rPr lang="en-US" sz="3200" b="1" smtClean="0">
                <a:latin typeface="Times New Roman" pitchFamily="18" charset="0"/>
                <a:ea typeface="Calibri" pitchFamily="34" charset="0"/>
                <a:cs typeface="Arial" pitchFamily="34" charset="0"/>
              </a:rPr>
              <a:t>Block scheduling : </a:t>
            </a:r>
            <a:endParaRPr lang="en-US" sz="3200" smtClean="0">
              <a:latin typeface="Calibri" pitchFamily="34" charset="0"/>
              <a:ea typeface="Calibri" pitchFamily="34" charset="0"/>
              <a:cs typeface="Arial" pitchFamily="34" charset="0"/>
            </a:endParaRPr>
          </a:p>
          <a:p>
            <a:pPr algn="justLow">
              <a:lnSpc>
                <a:spcPct val="150000"/>
              </a:lnSpc>
            </a:pPr>
            <a:r>
              <a:rPr lang="en-US" sz="2400" smtClean="0">
                <a:latin typeface="Times New Roman" pitchFamily="18" charset="0"/>
                <a:ea typeface="Calibri" pitchFamily="34" charset="0"/>
                <a:cs typeface="Arial" pitchFamily="34" charset="0"/>
              </a:rPr>
              <a:t>Work schedule for a unit is planned in a "block" of weeks, i.e., days to be worked by staff are blocked together.</a:t>
            </a:r>
            <a:endParaRPr lang="en-US" sz="2400" smtClean="0">
              <a:latin typeface="Calibri" pitchFamily="34" charset="0"/>
              <a:ea typeface="Calibri" pitchFamily="34" charset="0"/>
              <a:cs typeface="Arial" pitchFamily="34" charset="0"/>
            </a:endParaRPr>
          </a:p>
          <a:p>
            <a:pPr algn="justLow">
              <a:lnSpc>
                <a:spcPct val="150000"/>
              </a:lnSpc>
            </a:pPr>
            <a:r>
              <a:rPr lang="en-US" sz="2400" smtClean="0">
                <a:latin typeface="Times New Roman" pitchFamily="18" charset="0"/>
                <a:ea typeface="Calibri" pitchFamily="34" charset="0"/>
                <a:cs typeface="Arial" pitchFamily="34" charset="0"/>
              </a:rPr>
              <a:t>Block scheduling is done for 4-8 weeks at a time. It can be calculated easily and has flexibility in that the next block of time not necessarily needs to follow the pattern of the proceeding block. This type of scheduling does not provide for maximum level of care seven days a week. </a:t>
            </a:r>
            <a:endParaRPr lang="en-US" sz="2400" smtClean="0">
              <a:latin typeface="Calibri" pitchFamily="34" charset="0"/>
              <a:ea typeface="Calibri" pitchFamily="34" charset="0"/>
              <a:cs typeface="Arial" pitchFamily="34" charset="0"/>
            </a:endParaRPr>
          </a:p>
          <a:p>
            <a:pPr eaLnBrk="1" hangingPunct="1"/>
            <a:endParaRPr lang="en-US" sz="2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16087"/>
      </p:ext>
    </p:extLst>
  </p:cSld>
  <p:clrMapOvr>
    <a:masterClrMapping/>
  </p:clrMapOvr>
  <mc:AlternateContent xmlns:mc="http://schemas.openxmlformats.org/markup-compatibility/2006">
    <mc:Choice xmlns:p14="http://schemas.microsoft.com/office/powerpoint/2010/main" Requires="p14">
      <p:transition spd="slow" p14:dur="2000" advTm="86887"/>
    </mc:Choice>
    <mc:Fallback>
      <p:transition spd="slow" advTm="8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6"/>
          <p:cNvSpPr>
            <a:spLocks noGrp="1" noChangeArrowheads="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AB02C265-57CC-45B3-85CF-2D8B664750C6}" type="slidenum">
              <a:rPr lang="en-US" smtClean="0">
                <a:solidFill>
                  <a:srgbClr val="1C1C1C"/>
                </a:solidFill>
              </a:rPr>
              <a:pPr/>
              <a:t>9</a:t>
            </a:fld>
            <a:endParaRPr lang="en-US" smtClean="0">
              <a:solidFill>
                <a:srgbClr val="1C1C1C"/>
              </a:solidFill>
            </a:endParaRPr>
          </a:p>
        </p:txBody>
      </p:sp>
      <p:sp>
        <p:nvSpPr>
          <p:cNvPr id="19459" name="Rectangle 4"/>
          <p:cNvSpPr>
            <a:spLocks noGrp="1" noChangeArrowheads="1"/>
          </p:cNvSpPr>
          <p:nvPr>
            <p:ph type="ctrTitle"/>
          </p:nvPr>
        </p:nvSpPr>
        <p:spPr>
          <a:xfrm>
            <a:off x="304800" y="609600"/>
            <a:ext cx="8458200" cy="1905000"/>
          </a:xfrm>
        </p:spPr>
        <p:txBody>
          <a:bodyPr/>
          <a:lstStyle/>
          <a:p>
            <a:pPr eaLnBrk="1" hangingPunct="1"/>
            <a:r>
              <a:rPr lang="en-US" sz="3600" smtClean="0"/>
              <a:t>Example of block time scheduling: </a:t>
            </a:r>
            <a:br>
              <a:rPr lang="en-US" sz="3600" smtClean="0"/>
            </a:br>
            <a:r>
              <a:rPr lang="en-US" sz="3600" smtClean="0"/>
              <a:t>X : days worked </a:t>
            </a:r>
            <a:br>
              <a:rPr lang="en-US" sz="3600" smtClean="0"/>
            </a:br>
            <a:r>
              <a:rPr lang="en-US" sz="3600" smtClean="0"/>
              <a:t>O: days off in the week</a:t>
            </a:r>
          </a:p>
        </p:txBody>
      </p:sp>
      <p:sp>
        <p:nvSpPr>
          <p:cNvPr id="19460" name="Rectangle 5"/>
          <p:cNvSpPr>
            <a:spLocks noGrp="1" noChangeArrowheads="1"/>
          </p:cNvSpPr>
          <p:nvPr>
            <p:ph type="subTitle" idx="1"/>
          </p:nvPr>
        </p:nvSpPr>
        <p:spPr>
          <a:xfrm>
            <a:off x="457200" y="3276600"/>
            <a:ext cx="8382000" cy="3429000"/>
          </a:xfrm>
        </p:spPr>
        <p:txBody>
          <a:bodyPr/>
          <a:lstStyle/>
          <a:p>
            <a:pPr eaLnBrk="1" hangingPunct="1"/>
            <a:endParaRPr lang="ar-EG" smtClean="0"/>
          </a:p>
        </p:txBody>
      </p:sp>
      <p:graphicFrame>
        <p:nvGraphicFramePr>
          <p:cNvPr id="19461" name="Object 1"/>
          <p:cNvGraphicFramePr>
            <a:graphicFrameLocks noChangeAspect="1"/>
          </p:cNvGraphicFramePr>
          <p:nvPr/>
        </p:nvGraphicFramePr>
        <p:xfrm>
          <a:off x="304800" y="3352800"/>
          <a:ext cx="8001000" cy="3135313"/>
        </p:xfrm>
        <a:graphic>
          <a:graphicData uri="http://schemas.openxmlformats.org/presentationml/2006/ole">
            <mc:AlternateContent xmlns:mc="http://schemas.openxmlformats.org/markup-compatibility/2006">
              <mc:Choice xmlns:v="urn:schemas-microsoft-com:vml" Requires="v">
                <p:oleObj spid="_x0000_s1028" name="Document" r:id="rId5" imgW="5458995" imgH="1884453" progId="Word.Document.12">
                  <p:embed/>
                </p:oleObj>
              </mc:Choice>
              <mc:Fallback>
                <p:oleObj name="Document" r:id="rId5" imgW="5458995" imgH="1884453"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352800"/>
                        <a:ext cx="8001000"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9730392"/>
      </p:ext>
    </p:extLst>
  </p:cSld>
  <p:clrMapOvr>
    <a:masterClrMapping/>
  </p:clrMapOvr>
  <mc:AlternateContent xmlns:mc="http://schemas.openxmlformats.org/markup-compatibility/2006">
    <mc:Choice xmlns:p14="http://schemas.microsoft.com/office/powerpoint/2010/main" Requires="p14">
      <p:transition spd="slow" p14:dur="2000" advTm="80304"/>
    </mc:Choice>
    <mc:Fallback>
      <p:transition spd="slow" advTm="80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TotalTime>
  <Words>571</Words>
  <Application>Microsoft Office PowerPoint</Application>
  <PresentationFormat>On-screen Show (4:3)</PresentationFormat>
  <Paragraphs>49</Paragraphs>
  <Slides>10</Slides>
  <Notes>0</Notes>
  <HiddenSlides>0</HiddenSlides>
  <MMClips>10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2" baseType="lpstr">
      <vt:lpstr>Blends</vt:lpstr>
      <vt:lpstr>Document</vt:lpstr>
      <vt:lpstr>Advantages: </vt:lpstr>
      <vt:lpstr>PowerPoint Presentation</vt:lpstr>
      <vt:lpstr>   Disadvantages</vt:lpstr>
      <vt:lpstr>Decentralized Scheduling :-</vt:lpstr>
      <vt:lpstr>Disadvantages:-</vt:lpstr>
      <vt:lpstr>Staff self – scheduling:- </vt:lpstr>
      <vt:lpstr>PowerPoint Presentation</vt:lpstr>
      <vt:lpstr> Forms of Scheduling Working: </vt:lpstr>
      <vt:lpstr>Example of block time scheduling:  X : days worked  O: days off in the week</vt:lpstr>
      <vt:lpstr>Cyclical Scheduling:-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Advantages: </dc:title>
  <dc:creator/>
  <cp:lastModifiedBy>Windows User</cp:lastModifiedBy>
  <cp:revision>3</cp:revision>
  <dcterms:created xsi:type="dcterms:W3CDTF">2006-08-16T00:00:00Z</dcterms:created>
  <dcterms:modified xsi:type="dcterms:W3CDTF">2020-03-22T11:43:34Z</dcterms:modified>
</cp:coreProperties>
</file>