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73" r:id="rId2"/>
    <p:sldId id="256" r:id="rId3"/>
    <p:sldId id="257" r:id="rId4"/>
    <p:sldId id="271" r:id="rId5"/>
    <p:sldId id="258" r:id="rId6"/>
    <p:sldId id="260" r:id="rId7"/>
    <p:sldId id="261" r:id="rId8"/>
    <p:sldId id="262" r:id="rId9"/>
    <p:sldId id="263" r:id="rId10"/>
    <p:sldId id="259" r:id="rId11"/>
    <p:sldId id="272" r:id="rId12"/>
    <p:sldId id="264" r:id="rId13"/>
    <p:sldId id="267" r:id="rId14"/>
    <p:sldId id="265" r:id="rId15"/>
    <p:sldId id="266" r:id="rId16"/>
    <p:sldId id="268" r:id="rId17"/>
    <p:sldId id="269" r:id="rId18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118" d="100"/>
          <a:sy n="118" d="100"/>
        </p:scale>
        <p:origin x="-1398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1D6F8E8-71A0-4DEB-A8E6-F3E736628A0F}" type="datetimeFigureOut">
              <a:rPr lang="ar-EG" smtClean="0"/>
              <a:t>25/07/1441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051450F1-C806-4D2D-A5A3-9400656E4CA6}" type="slidenum">
              <a:rPr lang="ar-EG" smtClean="0"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87220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South Valley </a:t>
            </a:r>
            <a:r>
              <a:rPr lang="en-US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University</a:t>
            </a:r>
            <a:br>
              <a:rPr lang="en-US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ar-EG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ar-EG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60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faculty of nursing</a:t>
            </a:r>
            <a:endParaRPr lang="ar-EG" sz="6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55576" y="3789040"/>
            <a:ext cx="7560840" cy="2353816"/>
          </a:xfrm>
        </p:spPr>
        <p:txBody>
          <a:bodyPr>
            <a:normAutofit/>
          </a:bodyPr>
          <a:lstStyle/>
          <a:p>
            <a:r>
              <a:rPr lang="en-US" sz="6000" b="1" spc="0" dirty="0">
                <a:ln w="11430"/>
                <a:gradFill>
                  <a:gsLst>
                    <a:gs pos="0">
                      <a:srgbClr val="CC8E60">
                        <a:tint val="70000"/>
                        <a:satMod val="245000"/>
                      </a:srgbClr>
                    </a:gs>
                    <a:gs pos="75000">
                      <a:srgbClr val="CC8E6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8E6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First </a:t>
            </a:r>
            <a:r>
              <a:rPr lang="en-US" sz="6000" b="1" spc="0" dirty="0" smtClean="0">
                <a:ln w="11430"/>
                <a:gradFill>
                  <a:gsLst>
                    <a:gs pos="0">
                      <a:srgbClr val="CC8E60">
                        <a:tint val="70000"/>
                        <a:satMod val="245000"/>
                      </a:srgbClr>
                    </a:gs>
                    <a:gs pos="75000">
                      <a:srgbClr val="CC8E6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8E6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year</a:t>
            </a:r>
          </a:p>
          <a:p>
            <a:r>
              <a:rPr lang="en-US" sz="5200" b="1" spc="0" dirty="0">
                <a:ln w="11430"/>
                <a:gradFill>
                  <a:gsLst>
                    <a:gs pos="0">
                      <a:srgbClr val="CC8E60">
                        <a:tint val="70000"/>
                        <a:satMod val="245000"/>
                      </a:srgbClr>
                    </a:gs>
                    <a:gs pos="75000">
                      <a:srgbClr val="CC8E6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8E6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Adult Nursing Department</a:t>
            </a:r>
            <a:endParaRPr lang="ar-EG" sz="5200" b="1" spc="0" dirty="0">
              <a:ln w="11430"/>
              <a:gradFill>
                <a:gsLst>
                  <a:gs pos="0">
                    <a:srgbClr val="CC8E60">
                      <a:tint val="70000"/>
                      <a:satMod val="245000"/>
                    </a:srgbClr>
                  </a:gs>
                  <a:gs pos="75000">
                    <a:srgbClr val="CC8E60">
                      <a:tint val="90000"/>
                      <a:shade val="60000"/>
                      <a:satMod val="240000"/>
                    </a:srgbClr>
                  </a:gs>
                  <a:gs pos="100000">
                    <a:srgbClr val="CC8E6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+mj-cs"/>
            </a:endParaRPr>
          </a:p>
          <a:p>
            <a:endParaRPr lang="ar-EG" sz="5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9"/>
    </mc:Choice>
    <mc:Fallback xmlns="">
      <p:transition spd="slow" advTm="8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-171400"/>
            <a:ext cx="8856984" cy="5310336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50000"/>
              </a:lnSpc>
              <a:buClr>
                <a:srgbClr val="1F2123"/>
              </a:buClr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9.Holding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drape, first position the bottom half over intended work surface.</a:t>
            </a:r>
          </a:p>
          <a:p>
            <a:pPr marL="0" lvl="0" indent="0" algn="l" rtl="0">
              <a:lnSpc>
                <a:spcPct val="150000"/>
              </a:lnSpc>
              <a:buClr>
                <a:srgbClr val="1F2123"/>
              </a:buClr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10.Allow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top half of drape to be placed over work surface area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l" rtl="0">
              <a:lnSpc>
                <a:spcPct val="150000"/>
              </a:lnSpc>
              <a:buClr>
                <a:srgbClr val="1F2123"/>
              </a:buClr>
              <a:buNone/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9938"/>
            <a:ext cx="9139358" cy="417646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2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6"/>
    </mc:Choice>
    <mc:Fallback xmlns="">
      <p:transition spd="slow" advTm="2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1026" name="Picture 2" descr="G:\محاضرات بوربوينت للطلبة\photo\516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10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548680"/>
            <a:ext cx="8712968" cy="5616624"/>
          </a:xfrm>
        </p:spPr>
        <p:txBody>
          <a:bodyPr>
            <a:normAutofit/>
          </a:bodyPr>
          <a:lstStyle/>
          <a:p>
            <a:pPr algn="l" rtl="0">
              <a:lnSpc>
                <a:spcPct val="200000"/>
              </a:lnSpc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Holding sterile items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:-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lnSpc>
                <a:spcPct val="20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11.Open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sterile item (following package directions) while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holding outside wrapper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non dominant hand. </a:t>
            </a:r>
          </a:p>
          <a:p>
            <a:pPr marL="0" indent="0" algn="l" rtl="0">
              <a:lnSpc>
                <a:spcPct val="20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12.Carefully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peel wrapper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onto non dominant hand.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ar-EG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82"/>
    </mc:Choice>
    <mc:Fallback xmlns="">
      <p:transition spd="slow" advTm="2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476672"/>
            <a:ext cx="8496944" cy="5454352"/>
          </a:xfrm>
        </p:spPr>
        <p:txBody>
          <a:bodyPr>
            <a:noAutofit/>
          </a:bodyPr>
          <a:lstStyle/>
          <a:p>
            <a:pPr marL="0" lvl="0" indent="0" algn="l" rtl="0">
              <a:lnSpc>
                <a:spcPct val="200000"/>
              </a:lnSpc>
              <a:buClr>
                <a:srgbClr val="1F2123"/>
              </a:buClr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13.Being sure wrapper does not fall down on sterile field,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place item onto field at angle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Don't hold arm over sterile field.</a:t>
            </a:r>
          </a:p>
          <a:p>
            <a:pPr marL="0" lvl="0" indent="0" algn="l" rtl="0">
              <a:lnSpc>
                <a:spcPct val="200000"/>
              </a:lnSpc>
              <a:buClr>
                <a:srgbClr val="1F2123"/>
              </a:buClr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14.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Dispose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of outer wrapper.</a:t>
            </a:r>
          </a:p>
          <a:p>
            <a:pPr marL="0" lvl="0" indent="0" algn="l" rtl="0">
              <a:lnSpc>
                <a:spcPct val="200000"/>
              </a:lnSpc>
              <a:buClr>
                <a:srgbClr val="1F2123"/>
              </a:buClr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15.Perform procedure using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sterile technique.</a:t>
            </a:r>
          </a:p>
          <a:p>
            <a:pPr marL="0" lvl="0" indent="0" algn="l" rtl="0">
              <a:lnSpc>
                <a:spcPct val="200000"/>
              </a:lnSpc>
              <a:buClr>
                <a:srgbClr val="1F2123"/>
              </a:buClr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16.Document procedure</a:t>
            </a:r>
            <a:endParaRPr lang="ar-EG" sz="2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5"/>
    </mc:Choice>
    <mc:Fallback xmlns="">
      <p:transition spd="slow" advTm="3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2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8" y="0"/>
            <a:ext cx="9163538" cy="6824992"/>
          </a:xfrm>
        </p:spPr>
      </p:pic>
    </p:spTree>
    <p:extLst>
      <p:ext uri="{BB962C8B-B14F-4D97-AF65-F5344CB8AC3E}">
        <p14:creationId xmlns:p14="http://schemas.microsoft.com/office/powerpoint/2010/main" val="237407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144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3" y="188640"/>
            <a:ext cx="3312369" cy="928149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 YOU !</a:t>
            </a:r>
            <a:endParaRPr lang="ar-EG" sz="4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G:\محاضرات بوربوينت للطلبة\photo\images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484784"/>
            <a:ext cx="424847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9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6000"/>
                <a:shade val="100000"/>
                <a:alpha val="100000"/>
                <a:satMod val="180000"/>
              </a:schemeClr>
            </a:gs>
            <a:gs pos="34000">
              <a:schemeClr val="bg1">
                <a:tint val="100000"/>
                <a:shade val="100000"/>
                <a:alpha val="100000"/>
                <a:satMod val="150000"/>
              </a:schemeClr>
            </a:gs>
            <a:gs pos="100000">
              <a:schemeClr val="bg1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1907" y="332656"/>
            <a:ext cx="7772400" cy="1368152"/>
          </a:xfrm>
        </p:spPr>
        <p:txBody>
          <a:bodyPr/>
          <a:lstStyle/>
          <a:p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Preparing a sterile field</a:t>
            </a:r>
            <a:endParaRPr lang="ar-EG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G:\محاضرات بوربوينت للطلبة\photo\images (2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777686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3588" y="5491181"/>
            <a:ext cx="7416824" cy="769441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Prepared by :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Nehad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Abdelrazik</a:t>
            </a:r>
            <a:endParaRPr lang="ar-EG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6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7"/>
    </mc:Choice>
    <mc:Fallback xmlns="">
      <p:transition spd="slow" advTm="17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cap="none" dirty="0" smtClean="0">
                <a:latin typeface="Aharoni" pitchFamily="2" charset="-79"/>
                <a:cs typeface="Aharoni" pitchFamily="2" charset="-79"/>
              </a:rPr>
              <a:t>Definition</a:t>
            </a:r>
            <a:endParaRPr lang="ar-EG" sz="4000" cap="none" dirty="0">
              <a:latin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l" rtl="0">
              <a:lnSpc>
                <a:spcPct val="200000"/>
              </a:lnSpc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sterile field:</a:t>
            </a:r>
          </a:p>
          <a:p>
            <a:pPr marL="0" indent="0" algn="l" rtl="0">
              <a:lnSpc>
                <a:spcPct val="200000"/>
              </a:lnSpc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Is an area free of microorganisms and prepared to receive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sterile items. </a:t>
            </a:r>
          </a:p>
          <a:p>
            <a:pPr algn="l" rtl="0"/>
            <a:endParaRPr lang="ar-EG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5"/>
    </mc:Choice>
    <mc:Fallback xmlns="">
      <p:transition spd="slow" advTm="1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50" name="Picture 2" descr="G:\محاضرات بوربوينت للطلبة\photo\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9461878">
            <a:off x="-11069" y="2635457"/>
            <a:ext cx="4122396" cy="10801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procedure</a:t>
            </a:r>
            <a:endParaRPr lang="ar-EG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"/>
    </mc:Choice>
    <mc:Fallback xmlns="">
      <p:transition spd="slow" advTm="3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620688"/>
            <a:ext cx="8280920" cy="5760640"/>
          </a:xfrm>
        </p:spPr>
        <p:txBody>
          <a:bodyPr>
            <a:normAutofit fontScale="92500"/>
          </a:bodyPr>
          <a:lstStyle/>
          <a:p>
            <a:pPr lvl="0" algn="l" rtl="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Prepare sterile field just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before planned procedure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l" rtl="0">
              <a:lnSpc>
                <a:spcPct val="200000"/>
              </a:lnSpc>
              <a:buFont typeface="+mj-lt"/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Select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clean work surface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above waist level.</a:t>
            </a:r>
          </a:p>
          <a:p>
            <a:pPr lvl="0" algn="l" rtl="0">
              <a:lnSpc>
                <a:spcPct val="200000"/>
              </a:lnSpc>
              <a:buFont typeface="+mj-lt"/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Assemble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necessary equipment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sterile drab,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and sterile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supplies.</a:t>
            </a:r>
          </a:p>
          <a:p>
            <a:pPr lvl="0" algn="l" rtl="0">
              <a:lnSpc>
                <a:spcPct val="200000"/>
              </a:lnSpc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Check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dates or labels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on supplies for sterility of equipment.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lnSpc>
                <a:spcPct val="150000"/>
              </a:lnSpc>
              <a:buFont typeface="+mj-lt"/>
              <a:buAutoNum type="arabicPeriod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lnSpc>
                <a:spcPct val="150000"/>
              </a:lnSpc>
              <a:buFont typeface="+mj-lt"/>
              <a:buAutoNum type="arabicPeriod"/>
            </a:pPr>
            <a:endParaRPr lang="ar-E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7"/>
    </mc:Choice>
    <mc:Fallback xmlns="">
      <p:transition spd="slow" advTm="5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622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544" y="0"/>
            <a:ext cx="7924800" cy="4950296"/>
          </a:xfrm>
        </p:spPr>
        <p:txBody>
          <a:bodyPr/>
          <a:lstStyle/>
          <a:p>
            <a:pPr marL="0" lvl="0" indent="0" algn="l" rtl="0">
              <a:lnSpc>
                <a:spcPct val="150000"/>
              </a:lnSpc>
              <a:buClr>
                <a:srgbClr val="1F2123"/>
              </a:buClr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5.Place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pack containing sterile drape on work surface and open. </a:t>
            </a:r>
          </a:p>
          <a:p>
            <a:pPr algn="l" rtl="0"/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424"/>
            <a:ext cx="9144000" cy="518457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0"/>
    </mc:Choice>
    <mc:Fallback xmlns="">
      <p:transition spd="slow" advTm="18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7504" y="0"/>
            <a:ext cx="8928992" cy="5382344"/>
          </a:xfrm>
        </p:spPr>
        <p:txBody>
          <a:bodyPr/>
          <a:lstStyle/>
          <a:p>
            <a:pPr marL="0" lvl="0" indent="0" algn="l" rtl="0">
              <a:lnSpc>
                <a:spcPct val="150000"/>
              </a:lnSpc>
              <a:buClr>
                <a:srgbClr val="1F2123"/>
              </a:buClr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6.With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fingertip of one hand, pickup folded top edge of sterile drape. 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364"/>
            <a:ext cx="9144000" cy="51409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3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9"/>
    </mc:Choice>
    <mc:Fallback xmlns="">
      <p:transition spd="slow" advTm="2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8784976" cy="5382344"/>
          </a:xfrm>
        </p:spPr>
        <p:txBody>
          <a:bodyPr/>
          <a:lstStyle/>
          <a:p>
            <a:pPr marL="0" lvl="0" indent="0" algn="l" rtl="0">
              <a:lnSpc>
                <a:spcPct val="150000"/>
              </a:lnSpc>
              <a:buClr>
                <a:srgbClr val="1F2123"/>
              </a:buClr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7.Gently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lift drape up from its outer cover and let it unfold by itself without touching any object. Discard outer cover with your other hand.</a:t>
            </a:r>
          </a:p>
          <a:p>
            <a:pPr algn="l" rtl="0"/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2531"/>
            <a:ext cx="9144000" cy="460546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1"/>
    </mc:Choice>
    <mc:Fallback xmlns="">
      <p:transition spd="slow" advTm="2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0"/>
            <a:ext cx="8856984" cy="5454352"/>
          </a:xfrm>
        </p:spPr>
        <p:txBody>
          <a:bodyPr/>
          <a:lstStyle/>
          <a:p>
            <a:pPr marL="0" lvl="0" indent="0" algn="l" rtl="0">
              <a:lnSpc>
                <a:spcPct val="150000"/>
              </a:lnSpc>
              <a:buClr>
                <a:srgbClr val="1F2123"/>
              </a:buClr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8.With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 hand, grasp adjacent corner of drape and lift it straight up and away from your body.</a:t>
            </a:r>
          </a:p>
          <a:p>
            <a:pPr algn="l" rtl="0"/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5111"/>
            <a:ext cx="9144000" cy="51409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9"/>
    </mc:Choice>
    <mc:Fallback xmlns="">
      <p:transition spd="slow" advTm="20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343</TotalTime>
  <Words>245</Words>
  <Application>Microsoft Office PowerPoint</Application>
  <PresentationFormat>On-screen Show (4:3)</PresentationFormat>
  <Paragraphs>28</Paragraphs>
  <Slides>17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Horizon</vt:lpstr>
      <vt:lpstr>South Valley University  faculty of nursing</vt:lpstr>
      <vt:lpstr>Preparing a sterile field</vt:lpstr>
      <vt:lpstr>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 YOU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a sterile field</dc:title>
  <dc:creator>Eman</dc:creator>
  <cp:lastModifiedBy>Windows User</cp:lastModifiedBy>
  <cp:revision>29</cp:revision>
  <dcterms:created xsi:type="dcterms:W3CDTF">2019-03-11T20:15:21Z</dcterms:created>
  <dcterms:modified xsi:type="dcterms:W3CDTF">2020-03-19T11:06:08Z</dcterms:modified>
</cp:coreProperties>
</file>