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4"/>
  </p:notesMasterIdLst>
  <p:sldIdLst>
    <p:sldId id="284" r:id="rId2"/>
    <p:sldId id="286" r:id="rId3"/>
    <p:sldId id="285" r:id="rId4"/>
    <p:sldId id="257" r:id="rId5"/>
    <p:sldId id="292" r:id="rId6"/>
    <p:sldId id="258" r:id="rId7"/>
    <p:sldId id="259" r:id="rId8"/>
    <p:sldId id="260" r:id="rId9"/>
    <p:sldId id="261" r:id="rId10"/>
    <p:sldId id="277" r:id="rId11"/>
    <p:sldId id="262" r:id="rId12"/>
    <p:sldId id="263" r:id="rId13"/>
    <p:sldId id="264" r:id="rId14"/>
    <p:sldId id="265" r:id="rId15"/>
    <p:sldId id="266" r:id="rId16"/>
    <p:sldId id="267" r:id="rId17"/>
    <p:sldId id="278" r:id="rId18"/>
    <p:sldId id="295" r:id="rId19"/>
    <p:sldId id="268" r:id="rId20"/>
    <p:sldId id="269" r:id="rId21"/>
    <p:sldId id="279" r:id="rId22"/>
    <p:sldId id="293" r:id="rId23"/>
    <p:sldId id="270" r:id="rId24"/>
    <p:sldId id="280" r:id="rId25"/>
    <p:sldId id="294" r:id="rId26"/>
    <p:sldId id="271" r:id="rId27"/>
    <p:sldId id="272" r:id="rId28"/>
    <p:sldId id="273" r:id="rId29"/>
    <p:sldId id="274" r:id="rId30"/>
    <p:sldId id="275" r:id="rId31"/>
    <p:sldId id="276" r:id="rId32"/>
    <p:sldId id="283" r:id="rId33"/>
  </p:sldIdLst>
  <p:sldSz cx="9144000" cy="6858000" type="screen4x3"/>
  <p:notesSz cx="6858000" cy="9144000"/>
  <p:defaultText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4380"/>
    <p:restoredTop sz="94660"/>
  </p:normalViewPr>
  <p:slideViewPr>
    <p:cSldViewPr>
      <p:cViewPr varScale="1">
        <p:scale>
          <a:sx n="76" d="100"/>
          <a:sy n="76" d="100"/>
        </p:scale>
        <p:origin x="-252"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432969CD-EAB5-4EF5-A2E6-8B4A5BC201FE}" type="datetimeFigureOut">
              <a:rPr lang="ar-EG" smtClean="0"/>
              <a:t>24/07/1441</a:t>
            </a:fld>
            <a:endParaRPr lang="ar-E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EG"/>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59B95C9D-8026-4CD5-B01E-C681E5DB2955}" type="slidenum">
              <a:rPr lang="ar-EG" smtClean="0"/>
              <a:t>‹#›</a:t>
            </a:fld>
            <a:endParaRPr lang="ar-EG"/>
          </a:p>
        </p:txBody>
      </p:sp>
    </p:spTree>
    <p:extLst>
      <p:ext uri="{BB962C8B-B14F-4D97-AF65-F5344CB8AC3E}">
        <p14:creationId xmlns:p14="http://schemas.microsoft.com/office/powerpoint/2010/main" val="337410248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2A9CED-50AE-43E8-9517-212435584A3B}" type="slidenum">
              <a:rPr lang="ar-SA"/>
              <a:pPr/>
              <a:t>3</a:t>
            </a:fld>
            <a:endParaRPr lang="en-US"/>
          </a:p>
        </p:txBody>
      </p:sp>
      <p:sp>
        <p:nvSpPr>
          <p:cNvPr id="618498" name="Rectangle 2"/>
          <p:cNvSpPr>
            <a:spLocks noGrp="1" noRot="1" noChangeAspect="1" noChangeArrowheads="1" noTextEdit="1"/>
          </p:cNvSpPr>
          <p:nvPr>
            <p:ph type="sldImg"/>
          </p:nvPr>
        </p:nvSpPr>
        <p:spPr>
          <a:ln/>
        </p:spPr>
      </p:sp>
      <p:sp>
        <p:nvSpPr>
          <p:cNvPr id="618499" name="Rectangle 3"/>
          <p:cNvSpPr>
            <a:spLocks noGrp="1" noChangeArrowheads="1"/>
          </p:cNvSpPr>
          <p:nvPr>
            <p:ph type="body" idx="1"/>
          </p:nvPr>
        </p:nvSpPr>
        <p:spPr/>
        <p:txBody>
          <a:bodyPr/>
          <a:lstStyle/>
          <a:p>
            <a:endParaRPr lang="ar-EG"/>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p>
            <a:fld id="{55AC37DC-7D3E-4232-90EB-9D238FCB0C35}" type="datetimeFigureOut">
              <a:rPr lang="ar-EG" smtClean="0"/>
              <a:t>24/07/1441</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4F4E4BDA-69B2-437C-BA57-99ACE9BBF477}" type="slidenum">
              <a:rPr lang="ar-EG" smtClean="0"/>
              <a:t>‹#›</a:t>
            </a:fld>
            <a:endParaRPr lang="ar-EG"/>
          </a:p>
        </p:txBody>
      </p:sp>
    </p:spTree>
    <p:extLst>
      <p:ext uri="{BB962C8B-B14F-4D97-AF65-F5344CB8AC3E}">
        <p14:creationId xmlns:p14="http://schemas.microsoft.com/office/powerpoint/2010/main" val="3111371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p>
            <a:fld id="{55AC37DC-7D3E-4232-90EB-9D238FCB0C35}" type="datetimeFigureOut">
              <a:rPr lang="ar-EG" smtClean="0"/>
              <a:t>24/07/1441</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4F4E4BDA-69B2-437C-BA57-99ACE9BBF477}" type="slidenum">
              <a:rPr lang="ar-EG" smtClean="0"/>
              <a:t>‹#›</a:t>
            </a:fld>
            <a:endParaRPr lang="ar-EG"/>
          </a:p>
        </p:txBody>
      </p:sp>
    </p:spTree>
    <p:extLst>
      <p:ext uri="{BB962C8B-B14F-4D97-AF65-F5344CB8AC3E}">
        <p14:creationId xmlns:p14="http://schemas.microsoft.com/office/powerpoint/2010/main" val="151848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p>
            <a:fld id="{55AC37DC-7D3E-4232-90EB-9D238FCB0C35}" type="datetimeFigureOut">
              <a:rPr lang="ar-EG" smtClean="0"/>
              <a:t>24/07/1441</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4F4E4BDA-69B2-437C-BA57-99ACE9BBF477}" type="slidenum">
              <a:rPr lang="ar-EG" smtClean="0"/>
              <a:t>‹#›</a:t>
            </a:fld>
            <a:endParaRPr lang="ar-EG"/>
          </a:p>
        </p:txBody>
      </p:sp>
    </p:spTree>
    <p:extLst>
      <p:ext uri="{BB962C8B-B14F-4D97-AF65-F5344CB8AC3E}">
        <p14:creationId xmlns:p14="http://schemas.microsoft.com/office/powerpoint/2010/main" val="1869440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p>
            <a:fld id="{55AC37DC-7D3E-4232-90EB-9D238FCB0C35}" type="datetimeFigureOut">
              <a:rPr lang="ar-EG" smtClean="0"/>
              <a:t>24/07/1441</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4F4E4BDA-69B2-437C-BA57-99ACE9BBF477}" type="slidenum">
              <a:rPr lang="ar-EG" smtClean="0"/>
              <a:t>‹#›</a:t>
            </a:fld>
            <a:endParaRPr lang="ar-EG"/>
          </a:p>
        </p:txBody>
      </p:sp>
    </p:spTree>
    <p:extLst>
      <p:ext uri="{BB962C8B-B14F-4D97-AF65-F5344CB8AC3E}">
        <p14:creationId xmlns:p14="http://schemas.microsoft.com/office/powerpoint/2010/main" val="452069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AC37DC-7D3E-4232-90EB-9D238FCB0C35}" type="datetimeFigureOut">
              <a:rPr lang="ar-EG" smtClean="0"/>
              <a:t>24/07/1441</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4F4E4BDA-69B2-437C-BA57-99ACE9BBF477}" type="slidenum">
              <a:rPr lang="ar-EG" smtClean="0"/>
              <a:t>‹#›</a:t>
            </a:fld>
            <a:endParaRPr lang="ar-EG"/>
          </a:p>
        </p:txBody>
      </p:sp>
    </p:spTree>
    <p:extLst>
      <p:ext uri="{BB962C8B-B14F-4D97-AF65-F5344CB8AC3E}">
        <p14:creationId xmlns:p14="http://schemas.microsoft.com/office/powerpoint/2010/main" val="2328694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p>
            <a:fld id="{55AC37DC-7D3E-4232-90EB-9D238FCB0C35}" type="datetimeFigureOut">
              <a:rPr lang="ar-EG" smtClean="0"/>
              <a:t>24/07/1441</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p:txBody>
          <a:bodyPr/>
          <a:lstStyle/>
          <a:p>
            <a:fld id="{4F4E4BDA-69B2-437C-BA57-99ACE9BBF477}" type="slidenum">
              <a:rPr lang="ar-EG" smtClean="0"/>
              <a:t>‹#›</a:t>
            </a:fld>
            <a:endParaRPr lang="ar-EG"/>
          </a:p>
        </p:txBody>
      </p:sp>
    </p:spTree>
    <p:extLst>
      <p:ext uri="{BB962C8B-B14F-4D97-AF65-F5344CB8AC3E}">
        <p14:creationId xmlns:p14="http://schemas.microsoft.com/office/powerpoint/2010/main" val="302301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p>
            <a:fld id="{55AC37DC-7D3E-4232-90EB-9D238FCB0C35}" type="datetimeFigureOut">
              <a:rPr lang="ar-EG" smtClean="0"/>
              <a:t>24/07/1441</a:t>
            </a:fld>
            <a:endParaRPr lang="ar-EG"/>
          </a:p>
        </p:txBody>
      </p:sp>
      <p:sp>
        <p:nvSpPr>
          <p:cNvPr id="8" name="Footer Placeholder 7"/>
          <p:cNvSpPr>
            <a:spLocks noGrp="1"/>
          </p:cNvSpPr>
          <p:nvPr>
            <p:ph type="ftr" sz="quarter" idx="11"/>
          </p:nvPr>
        </p:nvSpPr>
        <p:spPr/>
        <p:txBody>
          <a:bodyPr/>
          <a:lstStyle/>
          <a:p>
            <a:endParaRPr lang="ar-EG"/>
          </a:p>
        </p:txBody>
      </p:sp>
      <p:sp>
        <p:nvSpPr>
          <p:cNvPr id="9" name="Slide Number Placeholder 8"/>
          <p:cNvSpPr>
            <a:spLocks noGrp="1"/>
          </p:cNvSpPr>
          <p:nvPr>
            <p:ph type="sldNum" sz="quarter" idx="12"/>
          </p:nvPr>
        </p:nvSpPr>
        <p:spPr/>
        <p:txBody>
          <a:bodyPr/>
          <a:lstStyle/>
          <a:p>
            <a:fld id="{4F4E4BDA-69B2-437C-BA57-99ACE9BBF477}" type="slidenum">
              <a:rPr lang="ar-EG" smtClean="0"/>
              <a:t>‹#›</a:t>
            </a:fld>
            <a:endParaRPr lang="ar-EG"/>
          </a:p>
        </p:txBody>
      </p:sp>
    </p:spTree>
    <p:extLst>
      <p:ext uri="{BB962C8B-B14F-4D97-AF65-F5344CB8AC3E}">
        <p14:creationId xmlns:p14="http://schemas.microsoft.com/office/powerpoint/2010/main" val="127223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p>
            <a:fld id="{55AC37DC-7D3E-4232-90EB-9D238FCB0C35}" type="datetimeFigureOut">
              <a:rPr lang="ar-EG" smtClean="0"/>
              <a:t>24/07/1441</a:t>
            </a:fld>
            <a:endParaRPr lang="ar-EG"/>
          </a:p>
        </p:txBody>
      </p:sp>
      <p:sp>
        <p:nvSpPr>
          <p:cNvPr id="4" name="Footer Placeholder 3"/>
          <p:cNvSpPr>
            <a:spLocks noGrp="1"/>
          </p:cNvSpPr>
          <p:nvPr>
            <p:ph type="ftr" sz="quarter" idx="11"/>
          </p:nvPr>
        </p:nvSpPr>
        <p:spPr/>
        <p:txBody>
          <a:bodyPr/>
          <a:lstStyle/>
          <a:p>
            <a:endParaRPr lang="ar-EG"/>
          </a:p>
        </p:txBody>
      </p:sp>
      <p:sp>
        <p:nvSpPr>
          <p:cNvPr id="5" name="Slide Number Placeholder 4"/>
          <p:cNvSpPr>
            <a:spLocks noGrp="1"/>
          </p:cNvSpPr>
          <p:nvPr>
            <p:ph type="sldNum" sz="quarter" idx="12"/>
          </p:nvPr>
        </p:nvSpPr>
        <p:spPr/>
        <p:txBody>
          <a:bodyPr/>
          <a:lstStyle/>
          <a:p>
            <a:fld id="{4F4E4BDA-69B2-437C-BA57-99ACE9BBF477}" type="slidenum">
              <a:rPr lang="ar-EG" smtClean="0"/>
              <a:t>‹#›</a:t>
            </a:fld>
            <a:endParaRPr lang="ar-EG"/>
          </a:p>
        </p:txBody>
      </p:sp>
    </p:spTree>
    <p:extLst>
      <p:ext uri="{BB962C8B-B14F-4D97-AF65-F5344CB8AC3E}">
        <p14:creationId xmlns:p14="http://schemas.microsoft.com/office/powerpoint/2010/main" val="4282421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AC37DC-7D3E-4232-90EB-9D238FCB0C35}" type="datetimeFigureOut">
              <a:rPr lang="ar-EG" smtClean="0"/>
              <a:t>24/07/1441</a:t>
            </a:fld>
            <a:endParaRPr lang="ar-EG"/>
          </a:p>
        </p:txBody>
      </p:sp>
      <p:sp>
        <p:nvSpPr>
          <p:cNvPr id="3" name="Footer Placeholder 2"/>
          <p:cNvSpPr>
            <a:spLocks noGrp="1"/>
          </p:cNvSpPr>
          <p:nvPr>
            <p:ph type="ftr" sz="quarter" idx="11"/>
          </p:nvPr>
        </p:nvSpPr>
        <p:spPr/>
        <p:txBody>
          <a:bodyPr/>
          <a:lstStyle/>
          <a:p>
            <a:endParaRPr lang="ar-EG"/>
          </a:p>
        </p:txBody>
      </p:sp>
      <p:sp>
        <p:nvSpPr>
          <p:cNvPr id="4" name="Slide Number Placeholder 3"/>
          <p:cNvSpPr>
            <a:spLocks noGrp="1"/>
          </p:cNvSpPr>
          <p:nvPr>
            <p:ph type="sldNum" sz="quarter" idx="12"/>
          </p:nvPr>
        </p:nvSpPr>
        <p:spPr/>
        <p:txBody>
          <a:bodyPr/>
          <a:lstStyle/>
          <a:p>
            <a:fld id="{4F4E4BDA-69B2-437C-BA57-99ACE9BBF477}" type="slidenum">
              <a:rPr lang="ar-EG" smtClean="0"/>
              <a:t>‹#›</a:t>
            </a:fld>
            <a:endParaRPr lang="ar-EG"/>
          </a:p>
        </p:txBody>
      </p:sp>
    </p:spTree>
    <p:extLst>
      <p:ext uri="{BB962C8B-B14F-4D97-AF65-F5344CB8AC3E}">
        <p14:creationId xmlns:p14="http://schemas.microsoft.com/office/powerpoint/2010/main" val="1966009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AC37DC-7D3E-4232-90EB-9D238FCB0C35}" type="datetimeFigureOut">
              <a:rPr lang="ar-EG" smtClean="0"/>
              <a:t>24/07/1441</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p:txBody>
          <a:bodyPr/>
          <a:lstStyle/>
          <a:p>
            <a:fld id="{4F4E4BDA-69B2-437C-BA57-99ACE9BBF477}" type="slidenum">
              <a:rPr lang="ar-EG" smtClean="0"/>
              <a:t>‹#›</a:t>
            </a:fld>
            <a:endParaRPr lang="ar-EG"/>
          </a:p>
        </p:txBody>
      </p:sp>
    </p:spTree>
    <p:extLst>
      <p:ext uri="{BB962C8B-B14F-4D97-AF65-F5344CB8AC3E}">
        <p14:creationId xmlns:p14="http://schemas.microsoft.com/office/powerpoint/2010/main" val="2671695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AC37DC-7D3E-4232-90EB-9D238FCB0C35}" type="datetimeFigureOut">
              <a:rPr lang="ar-EG" smtClean="0"/>
              <a:t>24/07/1441</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p:txBody>
          <a:bodyPr/>
          <a:lstStyle/>
          <a:p>
            <a:fld id="{4F4E4BDA-69B2-437C-BA57-99ACE9BBF477}" type="slidenum">
              <a:rPr lang="ar-EG" smtClean="0"/>
              <a:t>‹#›</a:t>
            </a:fld>
            <a:endParaRPr lang="ar-EG"/>
          </a:p>
        </p:txBody>
      </p:sp>
    </p:spTree>
    <p:extLst>
      <p:ext uri="{BB962C8B-B14F-4D97-AF65-F5344CB8AC3E}">
        <p14:creationId xmlns:p14="http://schemas.microsoft.com/office/powerpoint/2010/main" val="713774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ar-EG"/>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55AC37DC-7D3E-4232-90EB-9D238FCB0C35}" type="datetimeFigureOut">
              <a:rPr lang="ar-EG" smtClean="0"/>
              <a:t>24/07/1441</a:t>
            </a:fld>
            <a:endParaRPr lang="ar-E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EG"/>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F4E4BDA-69B2-437C-BA57-99ACE9BBF477}" type="slidenum">
              <a:rPr lang="ar-EG" smtClean="0"/>
              <a:t>‹#›</a:t>
            </a:fld>
            <a:endParaRPr lang="ar-EG"/>
          </a:p>
        </p:txBody>
      </p:sp>
    </p:spTree>
    <p:extLst>
      <p:ext uri="{BB962C8B-B14F-4D97-AF65-F5344CB8AC3E}">
        <p14:creationId xmlns:p14="http://schemas.microsoft.com/office/powerpoint/2010/main" val="16406159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wav"/><Relationship Id="rId2" Type="http://schemas.microsoft.com/office/2007/relationships/media" Target="../media/media1.wav"/><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image" Target="../media/image6.gif"/><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image" Target="../media/image6.gif"/><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6.gif"/><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6.gif"/><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15.xml"/><Relationship Id="rId6" Type="http://schemas.openxmlformats.org/officeDocument/2006/relationships/image" Target="../media/image2.png"/><Relationship Id="rId5" Type="http://schemas.openxmlformats.org/officeDocument/2006/relationships/image" Target="../media/image6.gif"/><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image" Target="../media/image6.gif"/><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2" Type="http://schemas.microsoft.com/office/2007/relationships/media" Target="../media/media17.wav"/><Relationship Id="rId1" Type="http://schemas.openxmlformats.org/officeDocument/2006/relationships/tags" Target="../tags/tag17.xml"/><Relationship Id="rId6" Type="http://schemas.openxmlformats.org/officeDocument/2006/relationships/image" Target="../media/image2.png"/><Relationship Id="rId5" Type="http://schemas.openxmlformats.org/officeDocument/2006/relationships/image" Target="../media/image6.gif"/><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2" Type="http://schemas.microsoft.com/office/2007/relationships/media" Target="../media/media18.wav"/><Relationship Id="rId1" Type="http://schemas.openxmlformats.org/officeDocument/2006/relationships/tags" Target="../tags/tag18.xml"/><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2" Type="http://schemas.microsoft.com/office/2007/relationships/media" Target="../media/media19.wav"/><Relationship Id="rId1" Type="http://schemas.openxmlformats.org/officeDocument/2006/relationships/tags" Target="../tags/tag19.xml"/><Relationship Id="rId6" Type="http://schemas.openxmlformats.org/officeDocument/2006/relationships/image" Target="../media/image2.png"/><Relationship Id="rId5" Type="http://schemas.openxmlformats.org/officeDocument/2006/relationships/image" Target="../media/image6.gif"/><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2" Type="http://schemas.microsoft.com/office/2007/relationships/media" Target="../media/media2.wav"/><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audio" Target="../media/media20.wav"/><Relationship Id="rId2" Type="http://schemas.microsoft.com/office/2007/relationships/media" Target="../media/media20.wav"/><Relationship Id="rId1" Type="http://schemas.openxmlformats.org/officeDocument/2006/relationships/tags" Target="../tags/tag20.xml"/><Relationship Id="rId6" Type="http://schemas.openxmlformats.org/officeDocument/2006/relationships/image" Target="../media/image2.png"/><Relationship Id="rId5" Type="http://schemas.openxmlformats.org/officeDocument/2006/relationships/image" Target="../media/image6.gif"/><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wav"/><Relationship Id="rId2" Type="http://schemas.microsoft.com/office/2007/relationships/media" Target="../media/media21.wav"/><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image" Target="../media/image6.gif"/><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wav"/><Relationship Id="rId2" Type="http://schemas.microsoft.com/office/2007/relationships/media" Target="../media/media22.wav"/><Relationship Id="rId1" Type="http://schemas.openxmlformats.org/officeDocument/2006/relationships/tags" Target="../tags/tag22.xml"/><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3.wav"/><Relationship Id="rId2" Type="http://schemas.microsoft.com/office/2007/relationships/media" Target="../media/media23.wav"/><Relationship Id="rId1" Type="http://schemas.openxmlformats.org/officeDocument/2006/relationships/tags" Target="../tags/tag23.xml"/><Relationship Id="rId6" Type="http://schemas.openxmlformats.org/officeDocument/2006/relationships/image" Target="../media/image2.png"/><Relationship Id="rId5" Type="http://schemas.openxmlformats.org/officeDocument/2006/relationships/image" Target="../media/image6.gif"/><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4.wav"/><Relationship Id="rId2" Type="http://schemas.microsoft.com/office/2007/relationships/media" Target="../media/media24.wav"/><Relationship Id="rId1" Type="http://schemas.openxmlformats.org/officeDocument/2006/relationships/tags" Target="../tags/tag24.xml"/><Relationship Id="rId6" Type="http://schemas.openxmlformats.org/officeDocument/2006/relationships/image" Target="../media/image2.png"/><Relationship Id="rId5" Type="http://schemas.openxmlformats.org/officeDocument/2006/relationships/image" Target="../media/image6.gif"/><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5.wav"/><Relationship Id="rId2" Type="http://schemas.microsoft.com/office/2007/relationships/media" Target="../media/media25.wav"/><Relationship Id="rId1" Type="http://schemas.openxmlformats.org/officeDocument/2006/relationships/tags" Target="../tags/tag25.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audio" Target="../media/media26.wav"/><Relationship Id="rId2" Type="http://schemas.microsoft.com/office/2007/relationships/media" Target="../media/media26.wav"/><Relationship Id="rId1" Type="http://schemas.openxmlformats.org/officeDocument/2006/relationships/tags" Target="../tags/tag26.xml"/><Relationship Id="rId6" Type="http://schemas.openxmlformats.org/officeDocument/2006/relationships/image" Target="../media/image2.png"/><Relationship Id="rId5" Type="http://schemas.openxmlformats.org/officeDocument/2006/relationships/image" Target="../media/image6.gif"/><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media27.wav"/><Relationship Id="rId2" Type="http://schemas.microsoft.com/office/2007/relationships/media" Target="../media/media27.wav"/><Relationship Id="rId1" Type="http://schemas.openxmlformats.org/officeDocument/2006/relationships/tags" Target="../tags/tag27.xml"/><Relationship Id="rId6" Type="http://schemas.openxmlformats.org/officeDocument/2006/relationships/image" Target="../media/image2.png"/><Relationship Id="rId5" Type="http://schemas.openxmlformats.org/officeDocument/2006/relationships/image" Target="../media/image6.gif"/><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8.wav"/><Relationship Id="rId7" Type="http://schemas.openxmlformats.org/officeDocument/2006/relationships/image" Target="../media/image6.gif"/><Relationship Id="rId2" Type="http://schemas.microsoft.com/office/2007/relationships/media" Target="../media/media28.wav"/><Relationship Id="rId1" Type="http://schemas.openxmlformats.org/officeDocument/2006/relationships/tags" Target="../tags/tag28.xml"/><Relationship Id="rId6" Type="http://schemas.openxmlformats.org/officeDocument/2006/relationships/hyperlink" Target="http://www.netdoctor.co.uk/medicines/effect/hormones.shtml" TargetMode="External"/><Relationship Id="rId5" Type="http://schemas.openxmlformats.org/officeDocument/2006/relationships/hyperlink" Target="http://www.netdoctor.co.uk/medicines/100000536.html" TargetMode="Externa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media29.wav"/><Relationship Id="rId2" Type="http://schemas.microsoft.com/office/2007/relationships/media" Target="../media/media29.wav"/><Relationship Id="rId1" Type="http://schemas.openxmlformats.org/officeDocument/2006/relationships/tags" Target="../tags/tag29.xml"/><Relationship Id="rId6" Type="http://schemas.openxmlformats.org/officeDocument/2006/relationships/image" Target="../media/image2.png"/><Relationship Id="rId5" Type="http://schemas.openxmlformats.org/officeDocument/2006/relationships/image" Target="../media/image6.gif"/><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7" Type="http://schemas.openxmlformats.org/officeDocument/2006/relationships/image" Target="../media/image2.png"/><Relationship Id="rId2" Type="http://schemas.microsoft.com/office/2007/relationships/media" Target="../media/media3.wav"/><Relationship Id="rId1" Type="http://schemas.openxmlformats.org/officeDocument/2006/relationships/tags" Target="../tags/tag3.xml"/><Relationship Id="rId6" Type="http://schemas.openxmlformats.org/officeDocument/2006/relationships/image" Target="../media/image4.jpe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media30.wav"/><Relationship Id="rId2" Type="http://schemas.microsoft.com/office/2007/relationships/media" Target="../media/media30.wav"/><Relationship Id="rId1" Type="http://schemas.openxmlformats.org/officeDocument/2006/relationships/tags" Target="../tags/tag30.xml"/><Relationship Id="rId6" Type="http://schemas.openxmlformats.org/officeDocument/2006/relationships/image" Target="../media/image2.png"/><Relationship Id="rId5" Type="http://schemas.openxmlformats.org/officeDocument/2006/relationships/image" Target="../media/image6.gif"/><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audio" Target="../media/media31.wav"/><Relationship Id="rId2" Type="http://schemas.microsoft.com/office/2007/relationships/media" Target="../media/media31.wav"/><Relationship Id="rId1" Type="http://schemas.openxmlformats.org/officeDocument/2006/relationships/tags" Target="../tags/tag31.xml"/><Relationship Id="rId6" Type="http://schemas.openxmlformats.org/officeDocument/2006/relationships/image" Target="../media/image2.png"/><Relationship Id="rId5" Type="http://schemas.openxmlformats.org/officeDocument/2006/relationships/image" Target="../media/image6.gif"/><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audio" Target="../media/media32.wav"/><Relationship Id="rId7" Type="http://schemas.openxmlformats.org/officeDocument/2006/relationships/image" Target="../media/image2.png"/><Relationship Id="rId2" Type="http://schemas.microsoft.com/office/2007/relationships/media" Target="../media/media32.wav"/><Relationship Id="rId1" Type="http://schemas.openxmlformats.org/officeDocument/2006/relationships/tags" Target="../tags/tag32.xml"/><Relationship Id="rId6" Type="http://schemas.openxmlformats.org/officeDocument/2006/relationships/image" Target="../media/image12.gif"/><Relationship Id="rId5" Type="http://schemas.openxmlformats.org/officeDocument/2006/relationships/image" Target="../media/image11.jpe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image" Target="../media/image5.gif"/><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image" Target="../media/image6.gif"/><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audio" Target="../media/media7.wav"/><Relationship Id="rId7" Type="http://schemas.openxmlformats.org/officeDocument/2006/relationships/hyperlink" Target="http://en.wikipedia.org/wiki/Gynecologic_ultrasound" TargetMode="External"/><Relationship Id="rId2" Type="http://schemas.microsoft.com/office/2007/relationships/media" Target="../media/media7.wav"/><Relationship Id="rId1" Type="http://schemas.openxmlformats.org/officeDocument/2006/relationships/tags" Target="../tags/tag7.xml"/><Relationship Id="rId6" Type="http://schemas.openxmlformats.org/officeDocument/2006/relationships/hyperlink" Target="http://en.wikipedia.org/wiki/Anovulation" TargetMode="External"/><Relationship Id="rId5" Type="http://schemas.openxmlformats.org/officeDocument/2006/relationships/hyperlink" Target="http://en.wikipedia.org/wiki/Oligoovulation" TargetMode="Externa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6.gif"/><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image" Target="../media/image6.gif"/><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ar-EG"/>
          </a:p>
        </p:txBody>
      </p:sp>
      <p:sp>
        <p:nvSpPr>
          <p:cNvPr id="3" name="Subtitle 2"/>
          <p:cNvSpPr>
            <a:spLocks noGrp="1"/>
          </p:cNvSpPr>
          <p:nvPr>
            <p:ph type="subTitle" idx="1"/>
          </p:nvPr>
        </p:nvSpPr>
        <p:spPr/>
        <p:txBody>
          <a:bodyPr/>
          <a:lstStyle/>
          <a:p>
            <a:endParaRPr lang="ar-EG"/>
          </a:p>
        </p:txBody>
      </p:sp>
      <p:pic>
        <p:nvPicPr>
          <p:cNvPr id="4" name="Content Placeholder 3" descr="B183.JPG"/>
          <p:cNvPicPr>
            <a:picLocks noChangeAspect="1"/>
          </p:cNvPicPr>
          <p:nvPr/>
        </p:nvPicPr>
        <p:blipFill>
          <a:blip r:embed="rId5"/>
          <a:stretch>
            <a:fillRect/>
          </a:stretch>
        </p:blipFill>
        <p:spPr>
          <a:xfrm>
            <a:off x="0" y="0"/>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74170327"/>
      </p:ext>
    </p:extLst>
  </p:cSld>
  <p:clrMapOvr>
    <a:masterClrMapping/>
  </p:clrMapOvr>
  <mc:AlternateContent xmlns:mc="http://schemas.openxmlformats.org/markup-compatibility/2006">
    <mc:Choice xmlns:p14="http://schemas.microsoft.com/office/powerpoint/2010/main" Requires="p14">
      <p:transition spd="slow" p14:dur="2000" advTm="7117"/>
    </mc:Choice>
    <mc:Fallback>
      <p:transition spd="slow" advTm="7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b="1" dirty="0" smtClean="0">
                <a:solidFill>
                  <a:srgbClr val="FF0000"/>
                </a:solidFill>
              </a:rPr>
              <a:t>Causes:                                </a:t>
            </a:r>
            <a:r>
              <a:rPr lang="en-US" sz="2800" b="1" dirty="0" smtClean="0">
                <a:solidFill>
                  <a:srgbClr val="FF0000"/>
                </a:solidFill>
              </a:rPr>
              <a:t>cont.</a:t>
            </a:r>
            <a:endParaRPr lang="ar-EG" sz="2800"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pPr lvl="0" algn="just" rtl="0">
              <a:lnSpc>
                <a:spcPct val="170000"/>
              </a:lnSpc>
            </a:pPr>
            <a:r>
              <a:rPr lang="en-US" sz="4000" dirty="0" smtClean="0"/>
              <a:t>Insulin </a:t>
            </a:r>
            <a:r>
              <a:rPr lang="en-US" sz="4000" dirty="0"/>
              <a:t>resistance is around 50 % to 80 % of women with PCOS, and in women who are overweight. </a:t>
            </a:r>
          </a:p>
          <a:p>
            <a:pPr lvl="0" algn="just" rtl="0">
              <a:lnSpc>
                <a:spcPct val="170000"/>
              </a:lnSpc>
            </a:pPr>
            <a:r>
              <a:rPr lang="en-US" sz="4000" dirty="0"/>
              <a:t>Hereditary factors (PCOS may run in some families).</a:t>
            </a:r>
          </a:p>
          <a:p>
            <a:endParaRPr lang="ar-EG" dirty="0"/>
          </a:p>
        </p:txBody>
      </p:sp>
      <p:pic>
        <p:nvPicPr>
          <p:cNvPr id="4" name="Picture 9" descr="صورة3"/>
          <p:cNvPicPr>
            <a:picLocks noChangeAspect="1" noChangeArrowheads="1" noCrop="1"/>
          </p:cNvPicPr>
          <p:nvPr/>
        </p:nvPicPr>
        <p:blipFill>
          <a:blip r:embed="rId5"/>
          <a:srcRect/>
          <a:stretch>
            <a:fillRect/>
          </a:stretch>
        </p:blipFill>
        <p:spPr bwMode="auto">
          <a:xfrm>
            <a:off x="7812360" y="5612704"/>
            <a:ext cx="1203625" cy="1200672"/>
          </a:xfrm>
          <a:prstGeom prst="rect">
            <a:avLst/>
          </a:prstGeom>
          <a:noFill/>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761299194"/>
      </p:ext>
    </p:extLst>
  </p:cSld>
  <p:clrMapOvr>
    <a:masterClrMapping/>
  </p:clrMapOvr>
  <mc:AlternateContent xmlns:mc="http://schemas.openxmlformats.org/markup-compatibility/2006">
    <mc:Choice xmlns:p14="http://schemas.microsoft.com/office/powerpoint/2010/main" Requires="p14">
      <p:transition spd="slow" p14:dur="2000" advTm="26937"/>
    </mc:Choice>
    <mc:Fallback>
      <p:transition spd="slow" advTm="26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8" dur="500"/>
                                        <p:tgtEl>
                                          <p:spTgt spid="3">
                                            <p:txEl>
                                              <p:pRg st="0" end="0"/>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GB" b="1" dirty="0" smtClean="0">
                <a:solidFill>
                  <a:srgbClr val="FF0000"/>
                </a:solidFill>
              </a:rPr>
              <a:t>Diagnosis</a:t>
            </a:r>
            <a:r>
              <a:rPr lang="en-GB" dirty="0" smtClean="0">
                <a:solidFill>
                  <a:srgbClr val="FF0000"/>
                </a:solidFill>
              </a:rPr>
              <a:t>:</a:t>
            </a:r>
            <a:endParaRPr lang="ar-EG" dirty="0"/>
          </a:p>
        </p:txBody>
      </p:sp>
      <p:sp>
        <p:nvSpPr>
          <p:cNvPr id="3" name="Content Placeholder 2"/>
          <p:cNvSpPr>
            <a:spLocks noGrp="1"/>
          </p:cNvSpPr>
          <p:nvPr>
            <p:ph idx="1"/>
          </p:nvPr>
        </p:nvSpPr>
        <p:spPr>
          <a:xfrm>
            <a:off x="457200" y="1340768"/>
            <a:ext cx="8229600" cy="5040560"/>
          </a:xfrm>
        </p:spPr>
        <p:txBody>
          <a:bodyPr>
            <a:normAutofit lnSpcReduction="10000"/>
          </a:bodyPr>
          <a:lstStyle/>
          <a:p>
            <a:pPr algn="just" rtl="0">
              <a:lnSpc>
                <a:spcPct val="150000"/>
              </a:lnSpc>
            </a:pPr>
            <a:r>
              <a:rPr lang="en-GB" dirty="0" smtClean="0"/>
              <a:t>The </a:t>
            </a:r>
            <a:r>
              <a:rPr lang="en-GB" dirty="0"/>
              <a:t>diagnosis of PCOS is dependent on the </a:t>
            </a:r>
            <a:r>
              <a:rPr lang="en-GB" dirty="0">
                <a:solidFill>
                  <a:srgbClr val="0070C0"/>
                </a:solidFill>
              </a:rPr>
              <a:t>exclusion of other causes </a:t>
            </a:r>
            <a:r>
              <a:rPr lang="en-GB" dirty="0"/>
              <a:t>of androgen excess (pituitary or adrenal disorders). No specific features of PCOS are diagnostic of the condition. The diagnosis is normally made on clinical grounds, supported by some or all of the following:</a:t>
            </a:r>
            <a:endParaRPr lang="en-US" dirty="0"/>
          </a:p>
          <a:p>
            <a:endParaRPr lang="ar-EG" dirty="0"/>
          </a:p>
        </p:txBody>
      </p:sp>
      <p:pic>
        <p:nvPicPr>
          <p:cNvPr id="4" name="Picture 9" descr="صورة3"/>
          <p:cNvPicPr>
            <a:picLocks noChangeAspect="1" noChangeArrowheads="1" noCrop="1"/>
          </p:cNvPicPr>
          <p:nvPr/>
        </p:nvPicPr>
        <p:blipFill>
          <a:blip r:embed="rId5"/>
          <a:srcRect/>
          <a:stretch>
            <a:fillRect/>
          </a:stretch>
        </p:blipFill>
        <p:spPr bwMode="auto">
          <a:xfrm>
            <a:off x="7812360" y="5445224"/>
            <a:ext cx="1203625" cy="1200672"/>
          </a:xfrm>
          <a:prstGeom prst="rect">
            <a:avLst/>
          </a:prstGeom>
          <a:noFill/>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38758927"/>
      </p:ext>
    </p:extLst>
  </p:cSld>
  <p:clrMapOvr>
    <a:masterClrMapping/>
  </p:clrMapOvr>
  <mc:AlternateContent xmlns:mc="http://schemas.openxmlformats.org/markup-compatibility/2006">
    <mc:Choice xmlns:p14="http://schemas.microsoft.com/office/powerpoint/2010/main" Requires="p14">
      <p:transition spd="slow" p14:dur="2000" advTm="28074"/>
    </mc:Choice>
    <mc:Fallback>
      <p:transition spd="slow" advTm="28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anim calcmode="lin" valueType="num">
                                      <p:cBhvr>
                                        <p:cTn id="12" dur="2000" fill="hold"/>
                                        <p:tgtEl>
                                          <p:spTgt spid="2"/>
                                        </p:tgtEl>
                                        <p:attrNameLst>
                                          <p:attrName>ppt_w</p:attrName>
                                        </p:attrNameLst>
                                      </p:cBhvr>
                                      <p:tavLst>
                                        <p:tav tm="0" fmla="#ppt_w*sin(2.5*pi*$)">
                                          <p:val>
                                            <p:fltVal val="0"/>
                                          </p:val>
                                        </p:tav>
                                        <p:tav tm="100000">
                                          <p:val>
                                            <p:fltVal val="1"/>
                                          </p:val>
                                        </p:tav>
                                      </p:tavLst>
                                    </p:anim>
                                    <p:anim calcmode="lin" valueType="num">
                                      <p:cBhvr>
                                        <p:cTn id="13"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circle(in)">
                                      <p:cBhvr>
                                        <p:cTn id="18"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GB" b="1" dirty="0" smtClean="0">
                <a:solidFill>
                  <a:srgbClr val="FF0000"/>
                </a:solidFill>
              </a:rPr>
              <a:t>Diagnosis</a:t>
            </a:r>
            <a:r>
              <a:rPr lang="en-GB" dirty="0" smtClean="0">
                <a:solidFill>
                  <a:srgbClr val="FF0000"/>
                </a:solidFill>
              </a:rPr>
              <a:t>:                               </a:t>
            </a:r>
            <a:r>
              <a:rPr lang="en-GB" sz="2800" dirty="0" smtClean="0">
                <a:solidFill>
                  <a:srgbClr val="FF0000"/>
                </a:solidFill>
              </a:rPr>
              <a:t>cont.</a:t>
            </a:r>
            <a:endParaRPr lang="ar-EG" sz="2800" dirty="0"/>
          </a:p>
        </p:txBody>
      </p:sp>
      <p:sp>
        <p:nvSpPr>
          <p:cNvPr id="3" name="Content Placeholder 2"/>
          <p:cNvSpPr>
            <a:spLocks noGrp="1"/>
          </p:cNvSpPr>
          <p:nvPr>
            <p:ph idx="1"/>
          </p:nvPr>
        </p:nvSpPr>
        <p:spPr>
          <a:xfrm>
            <a:off x="457200" y="1412776"/>
            <a:ext cx="8229600" cy="4896544"/>
          </a:xfrm>
        </p:spPr>
        <p:txBody>
          <a:bodyPr>
            <a:normAutofit fontScale="92500" lnSpcReduction="10000"/>
          </a:bodyPr>
          <a:lstStyle/>
          <a:p>
            <a:pPr lvl="0" algn="just" rtl="0">
              <a:lnSpc>
                <a:spcPct val="150000"/>
              </a:lnSpc>
            </a:pPr>
            <a:r>
              <a:rPr lang="en-GB" dirty="0">
                <a:solidFill>
                  <a:srgbClr val="0070C0"/>
                </a:solidFill>
              </a:rPr>
              <a:t>Ultrasound:</a:t>
            </a:r>
            <a:r>
              <a:rPr lang="en-GB" dirty="0"/>
              <a:t> USG will show multiple follicular cysts of 12 or more primordial ovarian follicles up to 6-8 mm diameter within the ovary </a:t>
            </a:r>
            <a:endParaRPr lang="en-US" dirty="0"/>
          </a:p>
          <a:p>
            <a:pPr lvl="0" algn="just" rtl="0">
              <a:lnSpc>
                <a:spcPct val="150000"/>
              </a:lnSpc>
            </a:pPr>
            <a:r>
              <a:rPr lang="en-GB" dirty="0"/>
              <a:t> </a:t>
            </a:r>
            <a:r>
              <a:rPr lang="en-GB" dirty="0">
                <a:solidFill>
                  <a:srgbClr val="0070C0"/>
                </a:solidFill>
              </a:rPr>
              <a:t>Elevated luteinizing hormone (LH): </a:t>
            </a:r>
            <a:r>
              <a:rPr lang="en-GB" dirty="0"/>
              <a:t>follicle stimulating hormone (FSH) ratio of around 3: 1 supports rather than confirm the diagnosis</a:t>
            </a:r>
            <a:endParaRPr lang="en-US" dirty="0"/>
          </a:p>
          <a:p>
            <a:pPr lvl="0" algn="just" rtl="0">
              <a:lnSpc>
                <a:spcPct val="150000"/>
              </a:lnSpc>
            </a:pPr>
            <a:r>
              <a:rPr lang="en-GB" dirty="0">
                <a:solidFill>
                  <a:srgbClr val="0070C0"/>
                </a:solidFill>
              </a:rPr>
              <a:t>Elevated free testosterone levels</a:t>
            </a:r>
            <a:r>
              <a:rPr lang="en-US" dirty="0">
                <a:solidFill>
                  <a:srgbClr val="0070C0"/>
                </a:solidFill>
              </a:rPr>
              <a:t>.</a:t>
            </a:r>
          </a:p>
          <a:p>
            <a:endParaRPr lang="ar-EG" dirty="0"/>
          </a:p>
        </p:txBody>
      </p:sp>
      <p:pic>
        <p:nvPicPr>
          <p:cNvPr id="4" name="Picture 9" descr="صورة3"/>
          <p:cNvPicPr>
            <a:picLocks noChangeAspect="1" noChangeArrowheads="1" noCrop="1"/>
          </p:cNvPicPr>
          <p:nvPr/>
        </p:nvPicPr>
        <p:blipFill>
          <a:blip r:embed="rId5"/>
          <a:srcRect/>
          <a:stretch>
            <a:fillRect/>
          </a:stretch>
        </p:blipFill>
        <p:spPr bwMode="auto">
          <a:xfrm>
            <a:off x="7812360" y="5445224"/>
            <a:ext cx="1203625" cy="1200672"/>
          </a:xfrm>
          <a:prstGeom prst="rect">
            <a:avLst/>
          </a:prstGeom>
          <a:noFill/>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587889613"/>
      </p:ext>
    </p:extLst>
  </p:cSld>
  <p:clrMapOvr>
    <a:masterClrMapping/>
  </p:clrMapOvr>
  <mc:AlternateContent xmlns:mc="http://schemas.openxmlformats.org/markup-compatibility/2006">
    <mc:Choice xmlns:p14="http://schemas.microsoft.com/office/powerpoint/2010/main" Requires="p14">
      <p:transition spd="slow" p14:dur="2000" advTm="32136"/>
    </mc:Choice>
    <mc:Fallback>
      <p:transition spd="slow" advTm="32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p:cTn id="16"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7"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8"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9" dur="1000"/>
                                        <p:tgtEl>
                                          <p:spTgt spid="3">
                                            <p:txEl>
                                              <p:pRg st="0" end="0"/>
                                            </p:txEl>
                                          </p:spTgt>
                                        </p:tgtEl>
                                      </p:cBhvr>
                                    </p:animEffect>
                                  </p:childTnLst>
                                </p:cTn>
                              </p:par>
                              <p:par>
                                <p:cTn id="20" presetID="31" presetClass="entr" presetSubtype="0"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p:cTn id="22"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3"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4"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5" dur="1000"/>
                                        <p:tgtEl>
                                          <p:spTgt spid="3">
                                            <p:txEl>
                                              <p:pRg st="1" end="1"/>
                                            </p:txEl>
                                          </p:spTgt>
                                        </p:tgtEl>
                                      </p:cBhvr>
                                    </p:animEffect>
                                  </p:childTnLst>
                                </p:cTn>
                              </p:par>
                              <p:par>
                                <p:cTn id="26" presetID="31" presetClass="entr" presetSubtype="0" fill="hold"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1"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el manar\Desktop\pumpki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2355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p:cNvSpPr>
            <a:spLocks noGrp="1"/>
          </p:cNvSpPr>
          <p:nvPr>
            <p:ph type="ctrTitle"/>
          </p:nvPr>
        </p:nvSpPr>
        <p:spPr>
          <a:xfrm>
            <a:off x="685800" y="3429000"/>
            <a:ext cx="7772400" cy="1656184"/>
          </a:xfrm>
        </p:spPr>
        <p:txBody>
          <a:bodyPr>
            <a:normAutofit/>
          </a:bodyPr>
          <a:lstStyle/>
          <a:p>
            <a:r>
              <a:rPr lang="en-US" sz="6000" b="1" dirty="0" smtClean="0">
                <a:solidFill>
                  <a:srgbClr val="FF0000"/>
                </a:solidFill>
              </a:rPr>
              <a:t>SIGNS AND SYMPTOMS</a:t>
            </a:r>
            <a:endParaRPr lang="ar-EG" sz="6000" dirty="0"/>
          </a:p>
        </p:txBody>
      </p:sp>
      <p:sp>
        <p:nvSpPr>
          <p:cNvPr id="5" name="Content Placeholder 4"/>
          <p:cNvSpPr>
            <a:spLocks noGrp="1"/>
          </p:cNvSpPr>
          <p:nvPr>
            <p:ph type="subTitle" idx="1"/>
          </p:nvPr>
        </p:nvSpPr>
        <p:spPr/>
        <p:txBody>
          <a:bodyPr/>
          <a:lstStyle/>
          <a:p>
            <a:pPr marL="0" indent="0">
              <a:buNone/>
            </a:pPr>
            <a:endParaRPr lang="en-US" dirty="0"/>
          </a:p>
          <a:p>
            <a:pPr marL="0" indent="0">
              <a:buNone/>
            </a:pPr>
            <a:endParaRPr lang="en-US" dirty="0"/>
          </a:p>
          <a:p>
            <a:pPr marL="0" indent="0">
              <a:buNone/>
            </a:pPr>
            <a:endParaRPr lang="en-US" dirty="0"/>
          </a:p>
          <a:p>
            <a:endParaRPr lang="en-US" dirty="0"/>
          </a:p>
          <a:p>
            <a:pPr marL="0" indent="0">
              <a:buNone/>
            </a:pPr>
            <a:endParaRPr lang="en-US" dirty="0"/>
          </a:p>
          <a:p>
            <a:pPr marL="0" indent="0">
              <a:buNone/>
            </a:pPr>
            <a:endParaRPr lang="en-US" dirty="0"/>
          </a:p>
          <a:p>
            <a:pPr marL="0" indent="0">
              <a:buNone/>
            </a:pPr>
            <a:endParaRPr lang="ar-EG" dirty="0"/>
          </a:p>
        </p:txBody>
      </p:sp>
      <p:sp>
        <p:nvSpPr>
          <p:cNvPr id="9" name="Rectangle 8"/>
          <p:cNvSpPr/>
          <p:nvPr/>
        </p:nvSpPr>
        <p:spPr>
          <a:xfrm rot="10800000" flipV="1">
            <a:off x="2627784" y="5913935"/>
            <a:ext cx="3816424" cy="369333"/>
          </a:xfrm>
          <a:prstGeom prst="rect">
            <a:avLst/>
          </a:prstGeom>
        </p:spPr>
        <p:txBody>
          <a:bodyPr wrap="square">
            <a:spAutoFit/>
          </a:bodyPr>
          <a:lstStyle/>
          <a:p>
            <a:pPr rtl="0"/>
            <a:r>
              <a:rPr lang="en-US" dirty="0"/>
              <a:t>Figure (1): polycystic ovary syndrome</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09475711"/>
      </p:ext>
    </p:extLst>
  </p:cSld>
  <p:clrMapOvr>
    <a:masterClrMapping/>
  </p:clrMapOvr>
  <mc:AlternateContent xmlns:mc="http://schemas.openxmlformats.org/markup-compatibility/2006">
    <mc:Choice xmlns:p14="http://schemas.microsoft.com/office/powerpoint/2010/main" Requires="p14">
      <p:transition spd="slow" p14:dur="2000" advTm="2501"/>
    </mc:Choice>
    <mc:Fallback>
      <p:transition spd="slow" advTm="2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b="1" dirty="0" smtClean="0">
                <a:solidFill>
                  <a:srgbClr val="FF0000"/>
                </a:solidFill>
              </a:rPr>
              <a:t>Signs and symptoms of PCOS:</a:t>
            </a:r>
            <a:endParaRPr lang="ar-EG" dirty="0">
              <a:solidFill>
                <a:srgbClr val="FF0000"/>
              </a:solidFill>
            </a:endParaRPr>
          </a:p>
        </p:txBody>
      </p:sp>
      <p:sp>
        <p:nvSpPr>
          <p:cNvPr id="3" name="Content Placeholder 2"/>
          <p:cNvSpPr>
            <a:spLocks noGrp="1"/>
          </p:cNvSpPr>
          <p:nvPr>
            <p:ph idx="1"/>
          </p:nvPr>
        </p:nvSpPr>
        <p:spPr>
          <a:xfrm>
            <a:off x="395536" y="1628800"/>
            <a:ext cx="8229600" cy="4781128"/>
          </a:xfrm>
        </p:spPr>
        <p:txBody>
          <a:bodyPr>
            <a:normAutofit fontScale="77500" lnSpcReduction="20000"/>
          </a:bodyPr>
          <a:lstStyle/>
          <a:p>
            <a:pPr marL="0" indent="0" algn="just" rtl="0">
              <a:lnSpc>
                <a:spcPct val="160000"/>
              </a:lnSpc>
              <a:buNone/>
            </a:pPr>
            <a:r>
              <a:rPr lang="en-US" dirty="0" smtClean="0"/>
              <a:t>PCOS </a:t>
            </a:r>
            <a:r>
              <a:rPr lang="en-US" dirty="0"/>
              <a:t>is known to be associated with: </a:t>
            </a:r>
          </a:p>
          <a:p>
            <a:pPr marL="809625" indent="-449263" algn="just" rtl="0">
              <a:lnSpc>
                <a:spcPct val="160000"/>
              </a:lnSpc>
              <a:buFont typeface="Wingdings" pitchFamily="2" charset="2"/>
              <a:buChar char="v"/>
            </a:pPr>
            <a:r>
              <a:rPr lang="en-US" dirty="0" smtClean="0"/>
              <a:t>Menstrual </a:t>
            </a:r>
            <a:r>
              <a:rPr lang="en-US" dirty="0"/>
              <a:t>irregularities that include amenorrhea, </a:t>
            </a:r>
            <a:r>
              <a:rPr lang="en-US" dirty="0" err="1"/>
              <a:t>oligomenorrhea</a:t>
            </a:r>
            <a:r>
              <a:rPr lang="en-US" dirty="0"/>
              <a:t> and </a:t>
            </a:r>
            <a:r>
              <a:rPr lang="en-US" dirty="0" err="1"/>
              <a:t>polymenorrhea</a:t>
            </a:r>
            <a:endParaRPr lang="en-US" dirty="0"/>
          </a:p>
          <a:p>
            <a:pPr marL="809625" lvl="0" indent="-449263" algn="just" rtl="0">
              <a:lnSpc>
                <a:spcPct val="160000"/>
              </a:lnSpc>
              <a:buFont typeface="Wingdings" pitchFamily="2" charset="2"/>
              <a:buChar char="v"/>
            </a:pPr>
            <a:r>
              <a:rPr lang="en-US" dirty="0"/>
              <a:t>Infertility </a:t>
            </a:r>
          </a:p>
          <a:p>
            <a:pPr marL="809625" lvl="0" indent="-449263" algn="just" rtl="0">
              <a:lnSpc>
                <a:spcPct val="160000"/>
              </a:lnSpc>
              <a:buFont typeface="Wingdings" pitchFamily="2" charset="2"/>
              <a:buChar char="v"/>
            </a:pPr>
            <a:r>
              <a:rPr lang="en-US" dirty="0"/>
              <a:t>Anovulation</a:t>
            </a:r>
          </a:p>
          <a:p>
            <a:pPr marL="809625" lvl="0" indent="-449263" algn="just" rtl="0">
              <a:lnSpc>
                <a:spcPct val="160000"/>
              </a:lnSpc>
              <a:buFont typeface="Wingdings" pitchFamily="2" charset="2"/>
              <a:buChar char="v"/>
            </a:pPr>
            <a:r>
              <a:rPr lang="en-US" dirty="0"/>
              <a:t>Insulin resistance and Diabetes mellitus</a:t>
            </a:r>
          </a:p>
          <a:p>
            <a:pPr marL="809625" lvl="0" indent="-449263" algn="just" rtl="0">
              <a:lnSpc>
                <a:spcPct val="160000"/>
              </a:lnSpc>
              <a:buFont typeface="Wingdings" pitchFamily="2" charset="2"/>
              <a:buChar char="v"/>
            </a:pPr>
            <a:r>
              <a:rPr lang="en-US" dirty="0" err="1"/>
              <a:t>Hyperandrogenism</a:t>
            </a:r>
            <a:r>
              <a:rPr lang="en-US" dirty="0"/>
              <a:t> in the form of </a:t>
            </a:r>
            <a:r>
              <a:rPr lang="en-US" dirty="0" err="1"/>
              <a:t>hirsutism</a:t>
            </a:r>
            <a:r>
              <a:rPr lang="en-US" dirty="0"/>
              <a:t>, , acne vulgaris, androgenic alopecia,</a:t>
            </a:r>
          </a:p>
          <a:p>
            <a:pPr algn="just">
              <a:lnSpc>
                <a:spcPct val="160000"/>
              </a:lnSpc>
            </a:pPr>
            <a:endParaRPr lang="ar-EG" dirty="0"/>
          </a:p>
        </p:txBody>
      </p:sp>
      <p:pic>
        <p:nvPicPr>
          <p:cNvPr id="4" name="Picture 9" descr="صورة3"/>
          <p:cNvPicPr>
            <a:picLocks noChangeAspect="1" noChangeArrowheads="1" noCrop="1"/>
          </p:cNvPicPr>
          <p:nvPr/>
        </p:nvPicPr>
        <p:blipFill>
          <a:blip r:embed="rId5"/>
          <a:srcRect/>
          <a:stretch>
            <a:fillRect/>
          </a:stretch>
        </p:blipFill>
        <p:spPr bwMode="auto">
          <a:xfrm>
            <a:off x="7940375" y="5657328"/>
            <a:ext cx="1203625" cy="1200672"/>
          </a:xfrm>
          <a:prstGeom prst="rect">
            <a:avLst/>
          </a:prstGeom>
          <a:noFill/>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46600034"/>
      </p:ext>
    </p:extLst>
  </p:cSld>
  <p:clrMapOvr>
    <a:masterClrMapping/>
  </p:clrMapOvr>
  <mc:AlternateContent xmlns:mc="http://schemas.openxmlformats.org/markup-compatibility/2006">
    <mc:Choice xmlns:p14="http://schemas.microsoft.com/office/powerpoint/2010/main" Requires="p14">
      <p:transition spd="slow" p14:dur="2000" advTm="55627"/>
    </mc:Choice>
    <mc:Fallback>
      <p:transition spd="slow" advTm="55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down)">
                                      <p:cBhvr>
                                        <p:cTn id="19" dur="500"/>
                                        <p:tgtEl>
                                          <p:spTgt spid="3">
                                            <p:txEl>
                                              <p:pRg st="0" end="0"/>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00"/>
                                        <p:tgtEl>
                                          <p:spTgt spid="3">
                                            <p:txEl>
                                              <p:pRg st="2" end="2"/>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down)">
                                      <p:cBhvr>
                                        <p:cTn id="28" dur="500"/>
                                        <p:tgtEl>
                                          <p:spTgt spid="3">
                                            <p:txEl>
                                              <p:pRg st="3" end="3"/>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wipe(down)">
                                      <p:cBhvr>
                                        <p:cTn id="31" dur="500"/>
                                        <p:tgtEl>
                                          <p:spTgt spid="3">
                                            <p:txEl>
                                              <p:pRg st="4" end="4"/>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wipe(down)">
                                      <p:cBhvr>
                                        <p:cTn id="3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b="1" dirty="0" smtClean="0">
                <a:solidFill>
                  <a:srgbClr val="FF0000"/>
                </a:solidFill>
              </a:rPr>
              <a:t>Signs and symptoms of PCOS:   </a:t>
            </a:r>
            <a:r>
              <a:rPr lang="en-US" sz="2800" b="1" dirty="0" smtClean="0">
                <a:solidFill>
                  <a:srgbClr val="FF0000"/>
                </a:solidFill>
              </a:rPr>
              <a:t>cont.</a:t>
            </a:r>
            <a:endParaRPr lang="ar-EG" sz="2800" dirty="0"/>
          </a:p>
        </p:txBody>
      </p:sp>
      <p:sp>
        <p:nvSpPr>
          <p:cNvPr id="3" name="Content Placeholder 2"/>
          <p:cNvSpPr>
            <a:spLocks noGrp="1"/>
          </p:cNvSpPr>
          <p:nvPr>
            <p:ph idx="1"/>
          </p:nvPr>
        </p:nvSpPr>
        <p:spPr/>
        <p:txBody>
          <a:bodyPr>
            <a:normAutofit fontScale="85000" lnSpcReduction="10000"/>
          </a:bodyPr>
          <a:lstStyle/>
          <a:p>
            <a:pPr marL="719138" lvl="0" indent="-449263" algn="l" rtl="0">
              <a:buFont typeface="Wingdings" pitchFamily="2" charset="2"/>
              <a:buChar char="v"/>
            </a:pPr>
            <a:r>
              <a:rPr lang="en-US" dirty="0"/>
              <a:t>Weight gain or obesity</a:t>
            </a:r>
          </a:p>
          <a:p>
            <a:pPr marL="719138" lvl="0" indent="-449263" algn="l" rtl="0">
              <a:buFont typeface="Wingdings" pitchFamily="2" charset="2"/>
              <a:buChar char="v"/>
            </a:pPr>
            <a:r>
              <a:rPr lang="en-US" dirty="0"/>
              <a:t>Risk factor for endometrial cancer</a:t>
            </a:r>
          </a:p>
          <a:p>
            <a:pPr marL="719138" lvl="0" indent="-449263" algn="l" rtl="0">
              <a:buFont typeface="Wingdings" pitchFamily="2" charset="2"/>
              <a:buChar char="v"/>
            </a:pPr>
            <a:r>
              <a:rPr lang="en-US" dirty="0"/>
              <a:t>Metabolic disturbances.</a:t>
            </a:r>
          </a:p>
          <a:p>
            <a:pPr marL="719138" lvl="0" indent="-449263" algn="l" rtl="0">
              <a:buFont typeface="Wingdings" pitchFamily="2" charset="2"/>
              <a:buChar char="v"/>
            </a:pPr>
            <a:r>
              <a:rPr lang="en-US" dirty="0"/>
              <a:t>Enlarged ovaries with multiple small painless cysts or follicles that form in the ovary.</a:t>
            </a:r>
          </a:p>
          <a:p>
            <a:pPr marL="719138" lvl="0" indent="-449263" algn="l" rtl="0">
              <a:buFont typeface="Wingdings" pitchFamily="2" charset="2"/>
              <a:buChar char="v"/>
            </a:pPr>
            <a:r>
              <a:rPr lang="en-US" dirty="0"/>
              <a:t>A disorder that causes darkening and thickening of the skin on the neck, groin, underarms or skin folds (also called </a:t>
            </a:r>
            <a:r>
              <a:rPr lang="en-US" dirty="0" err="1"/>
              <a:t>acanthosis</a:t>
            </a:r>
            <a:r>
              <a:rPr lang="en-US" dirty="0"/>
              <a:t> </a:t>
            </a:r>
            <a:r>
              <a:rPr lang="en-US" dirty="0" err="1"/>
              <a:t>nigricans</a:t>
            </a:r>
            <a:r>
              <a:rPr lang="en-US" dirty="0"/>
              <a:t>).</a:t>
            </a:r>
          </a:p>
          <a:p>
            <a:pPr marL="719138" lvl="0" indent="-449263" algn="l" rtl="0">
              <a:buFont typeface="Wingdings" pitchFamily="2" charset="2"/>
              <a:buChar char="v"/>
            </a:pPr>
            <a:r>
              <a:rPr lang="en-US" dirty="0"/>
              <a:t>Thinning hair</a:t>
            </a:r>
            <a:r>
              <a:rPr lang="en-US" dirty="0" smtClean="0"/>
              <a:t>.</a:t>
            </a:r>
          </a:p>
          <a:p>
            <a:pPr marL="719138" lvl="0" indent="-449263" algn="l" rtl="0">
              <a:buFont typeface="Wingdings" pitchFamily="2" charset="2"/>
              <a:buChar char="v"/>
            </a:pPr>
            <a:r>
              <a:rPr lang="en-US" dirty="0" smtClean="0"/>
              <a:t>Pelvic pain.</a:t>
            </a:r>
            <a:endParaRPr lang="en-US" dirty="0"/>
          </a:p>
          <a:p>
            <a:endParaRPr lang="ar-EG" dirty="0"/>
          </a:p>
        </p:txBody>
      </p:sp>
      <p:pic>
        <p:nvPicPr>
          <p:cNvPr id="4" name="Picture 9" descr="صورة3"/>
          <p:cNvPicPr>
            <a:picLocks noChangeAspect="1" noChangeArrowheads="1" noCrop="1"/>
          </p:cNvPicPr>
          <p:nvPr/>
        </p:nvPicPr>
        <p:blipFill>
          <a:blip r:embed="rId5"/>
          <a:srcRect/>
          <a:stretch>
            <a:fillRect/>
          </a:stretch>
        </p:blipFill>
        <p:spPr bwMode="auto">
          <a:xfrm>
            <a:off x="7812360" y="5445224"/>
            <a:ext cx="1203625" cy="1200672"/>
          </a:xfrm>
          <a:prstGeom prst="rect">
            <a:avLst/>
          </a:prstGeom>
          <a:noFill/>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96545354"/>
      </p:ext>
    </p:extLst>
  </p:cSld>
  <p:clrMapOvr>
    <a:masterClrMapping/>
  </p:clrMapOvr>
  <mc:AlternateContent xmlns:mc="http://schemas.openxmlformats.org/markup-compatibility/2006">
    <mc:Choice xmlns:p14="http://schemas.microsoft.com/office/powerpoint/2010/main" Requires="p14">
      <p:transition spd="slow" p14:dur="2000" advTm="27997"/>
    </mc:Choice>
    <mc:Fallback>
      <p:transition spd="slow" advTm="27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down)">
                                      <p:cBhvr>
                                        <p:cTn id="16" dur="500"/>
                                        <p:tgtEl>
                                          <p:spTgt spid="3">
                                            <p:txEl>
                                              <p:pRg st="0" end="0"/>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500"/>
                                        <p:tgtEl>
                                          <p:spTgt spid="3">
                                            <p:txEl>
                                              <p:pRg st="1" end="1"/>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down)">
                                      <p:cBhvr>
                                        <p:cTn id="25" dur="500"/>
                                        <p:tgtEl>
                                          <p:spTgt spid="3">
                                            <p:txEl>
                                              <p:pRg st="3" end="3"/>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ipe(down)">
                                      <p:cBhvr>
                                        <p:cTn id="28" dur="500"/>
                                        <p:tgtEl>
                                          <p:spTgt spid="3">
                                            <p:txEl>
                                              <p:pRg st="4" end="4"/>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wipe(down)">
                                      <p:cBhvr>
                                        <p:cTn id="31" dur="500"/>
                                        <p:tgtEl>
                                          <p:spTgt spid="3">
                                            <p:txEl>
                                              <p:pRg st="5" end="5"/>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wipe(down)">
                                      <p:cBhvr>
                                        <p:cTn id="3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b="1" dirty="0" smtClean="0">
                <a:solidFill>
                  <a:srgbClr val="FF0000"/>
                </a:solidFill>
              </a:rPr>
              <a:t>Diagnostic tests: </a:t>
            </a:r>
            <a:endParaRPr lang="ar-EG" dirty="0">
              <a:solidFill>
                <a:srgbClr val="FF0000"/>
              </a:solidFill>
            </a:endParaRPr>
          </a:p>
        </p:txBody>
      </p:sp>
      <p:sp>
        <p:nvSpPr>
          <p:cNvPr id="3" name="Content Placeholder 2"/>
          <p:cNvSpPr>
            <a:spLocks noGrp="1"/>
          </p:cNvSpPr>
          <p:nvPr>
            <p:ph idx="1"/>
          </p:nvPr>
        </p:nvSpPr>
        <p:spPr>
          <a:xfrm>
            <a:off x="457200" y="1600200"/>
            <a:ext cx="8229600" cy="4709120"/>
          </a:xfrm>
        </p:spPr>
        <p:txBody>
          <a:bodyPr>
            <a:normAutofit/>
          </a:bodyPr>
          <a:lstStyle/>
          <a:p>
            <a:pPr marL="0" indent="0" algn="just" rtl="0">
              <a:lnSpc>
                <a:spcPct val="150000"/>
              </a:lnSpc>
              <a:buNone/>
            </a:pPr>
            <a:r>
              <a:rPr lang="en-US" dirty="0" smtClean="0"/>
              <a:t>There </a:t>
            </a:r>
            <a:r>
              <a:rPr lang="en-US" dirty="0"/>
              <a:t>is no diagnostic test to diagnose PCOS</a:t>
            </a:r>
          </a:p>
          <a:p>
            <a:pPr lvl="0" algn="just" rtl="0">
              <a:lnSpc>
                <a:spcPct val="150000"/>
              </a:lnSpc>
            </a:pPr>
            <a:r>
              <a:rPr lang="en-US" dirty="0"/>
              <a:t>History: Menstrual history, weight changes and other symptoms.</a:t>
            </a:r>
          </a:p>
          <a:p>
            <a:pPr lvl="0" algn="just" rtl="0">
              <a:lnSpc>
                <a:spcPct val="150000"/>
              </a:lnSpc>
            </a:pPr>
            <a:r>
              <a:rPr lang="en-US" dirty="0"/>
              <a:t>Physical examination: Including height, weight and blood pressure.</a:t>
            </a:r>
          </a:p>
          <a:p>
            <a:pPr marL="0" indent="0" algn="l">
              <a:lnSpc>
                <a:spcPct val="150000"/>
              </a:lnSpc>
              <a:buNone/>
            </a:pPr>
            <a:endParaRPr lang="ar-EG" dirty="0"/>
          </a:p>
        </p:txBody>
      </p:sp>
      <p:pic>
        <p:nvPicPr>
          <p:cNvPr id="4" name="Picture 9" descr="صورة3"/>
          <p:cNvPicPr>
            <a:picLocks noChangeAspect="1" noChangeArrowheads="1" noCrop="1"/>
          </p:cNvPicPr>
          <p:nvPr/>
        </p:nvPicPr>
        <p:blipFill>
          <a:blip r:embed="rId5"/>
          <a:srcRect/>
          <a:stretch>
            <a:fillRect/>
          </a:stretch>
        </p:blipFill>
        <p:spPr bwMode="auto">
          <a:xfrm>
            <a:off x="7812360" y="5445224"/>
            <a:ext cx="1203625" cy="1200672"/>
          </a:xfrm>
          <a:prstGeom prst="rect">
            <a:avLst/>
          </a:prstGeom>
          <a:noFill/>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42171030"/>
      </p:ext>
    </p:extLst>
  </p:cSld>
  <p:clrMapOvr>
    <a:masterClrMapping/>
  </p:clrMapOvr>
  <mc:AlternateContent xmlns:mc="http://schemas.openxmlformats.org/markup-compatibility/2006">
    <mc:Choice xmlns:p14="http://schemas.microsoft.com/office/powerpoint/2010/main" Requires="p14">
      <p:transition spd="slow" p14:dur="2000" advTm="19312"/>
    </mc:Choice>
    <mc:Fallback>
      <p:transition spd="slow" advTm="19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p:cTn id="2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3">
                                            <p:txEl>
                                              <p:pRg st="1" end="1"/>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p:cTn id="2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b="1" dirty="0" smtClean="0">
                <a:solidFill>
                  <a:srgbClr val="FF0000"/>
                </a:solidFill>
              </a:rPr>
              <a:t>Diagnostic tests:                     </a:t>
            </a:r>
            <a:r>
              <a:rPr lang="en-US" sz="2800" b="1" dirty="0" smtClean="0">
                <a:solidFill>
                  <a:srgbClr val="FF0000"/>
                </a:solidFill>
              </a:rPr>
              <a:t>cont.</a:t>
            </a:r>
            <a:endParaRPr lang="ar-EG" sz="2800" dirty="0">
              <a:solidFill>
                <a:srgbClr val="FF0000"/>
              </a:solidFill>
            </a:endParaRPr>
          </a:p>
        </p:txBody>
      </p:sp>
      <p:sp>
        <p:nvSpPr>
          <p:cNvPr id="3" name="Content Placeholder 2"/>
          <p:cNvSpPr>
            <a:spLocks noGrp="1"/>
          </p:cNvSpPr>
          <p:nvPr>
            <p:ph idx="1"/>
          </p:nvPr>
        </p:nvSpPr>
        <p:spPr>
          <a:xfrm>
            <a:off x="457200" y="1600200"/>
            <a:ext cx="8229600" cy="4709120"/>
          </a:xfrm>
        </p:spPr>
        <p:txBody>
          <a:bodyPr>
            <a:normAutofit/>
          </a:bodyPr>
          <a:lstStyle/>
          <a:p>
            <a:pPr lvl="0" algn="just" rtl="0"/>
            <a:r>
              <a:rPr lang="en-US" dirty="0" smtClean="0"/>
              <a:t>Pelvic </a:t>
            </a:r>
            <a:r>
              <a:rPr lang="en-US" dirty="0"/>
              <a:t>examination: During a pelvic exam, the physician visually and manually inspects the reproductive </a:t>
            </a:r>
            <a:r>
              <a:rPr lang="en-US" dirty="0" err="1"/>
              <a:t>organes</a:t>
            </a:r>
            <a:r>
              <a:rPr lang="en-US" dirty="0"/>
              <a:t>. The ovaries may be enlarged by the increased number of small cysts</a:t>
            </a:r>
          </a:p>
          <a:p>
            <a:pPr lvl="0" algn="just" rtl="0"/>
            <a:r>
              <a:rPr lang="en-US" dirty="0"/>
              <a:t>Blood tests: To measure the hormones levels, fasting cholesterol and triglyceride levels and blood glucose level </a:t>
            </a:r>
          </a:p>
          <a:p>
            <a:pPr algn="l"/>
            <a:endParaRPr lang="ar-EG" dirty="0"/>
          </a:p>
        </p:txBody>
      </p:sp>
      <p:pic>
        <p:nvPicPr>
          <p:cNvPr id="4" name="Picture 9" descr="صورة3"/>
          <p:cNvPicPr>
            <a:picLocks noChangeAspect="1" noChangeArrowheads="1" noCrop="1"/>
          </p:cNvPicPr>
          <p:nvPr/>
        </p:nvPicPr>
        <p:blipFill>
          <a:blip r:embed="rId5"/>
          <a:srcRect/>
          <a:stretch>
            <a:fillRect/>
          </a:stretch>
        </p:blipFill>
        <p:spPr bwMode="auto">
          <a:xfrm>
            <a:off x="7812360" y="5445224"/>
            <a:ext cx="1203625" cy="1200672"/>
          </a:xfrm>
          <a:prstGeom prst="rect">
            <a:avLst/>
          </a:prstGeom>
          <a:noFill/>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40558413"/>
      </p:ext>
    </p:extLst>
  </p:cSld>
  <p:clrMapOvr>
    <a:masterClrMapping/>
  </p:clrMapOvr>
  <mc:AlternateContent xmlns:mc="http://schemas.openxmlformats.org/markup-compatibility/2006">
    <mc:Choice xmlns:p14="http://schemas.microsoft.com/office/powerpoint/2010/main" Requires="p14">
      <p:transition spd="slow" p14:dur="2000" advTm="17655"/>
    </mc:Choice>
    <mc:Fallback>
      <p:transition spd="slow" advTm="17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nodeType="clickEffect">
                                  <p:stCondLst>
                                    <p:cond delay="0"/>
                                  </p:stCondLst>
                                  <p:childTnLst>
                                    <p:animClr clrSpc="rgb" dir="cw">
                                      <p:cBhvr>
                                        <p:cTn id="10" dur="2000" fill="hold"/>
                                        <p:tgtEl>
                                          <p:spTgt spid="2"/>
                                        </p:tgtEl>
                                        <p:attrNameLst>
                                          <p:attrName>fillcolor</p:attrName>
                                        </p:attrNameLst>
                                      </p:cBhvr>
                                      <p:to>
                                        <a:schemeClr val="accent2"/>
                                      </p:to>
                                    </p:animClr>
                                    <p:set>
                                      <p:cBhvr>
                                        <p:cTn id="11" dur="2000" fill="hold"/>
                                        <p:tgtEl>
                                          <p:spTgt spid="2"/>
                                        </p:tgtEl>
                                        <p:attrNameLst>
                                          <p:attrName>fill.type</p:attrName>
                                        </p:attrNameLst>
                                      </p:cBhvr>
                                      <p:to>
                                        <p:strVal val="solid"/>
                                      </p:to>
                                    </p:set>
                                    <p:set>
                                      <p:cBhvr>
                                        <p:cTn id="12" dur="2000" fill="hold"/>
                                        <p:tgtEl>
                                          <p:spTgt spid="2"/>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el manar\Desktop\eva-ingvarson-ceris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ctrTitle"/>
          </p:nvPr>
        </p:nvSpPr>
        <p:spPr>
          <a:xfrm>
            <a:off x="685800" y="3933056"/>
            <a:ext cx="7772400" cy="1728192"/>
          </a:xfrm>
        </p:spPr>
        <p:txBody>
          <a:bodyPr/>
          <a:lstStyle/>
          <a:p>
            <a:pPr rtl="0"/>
            <a:r>
              <a:rPr lang="en-US" b="1" dirty="0" smtClean="0">
                <a:solidFill>
                  <a:srgbClr val="FF0000"/>
                </a:solidFill>
              </a:rPr>
              <a:t>COMPLICATIONS</a:t>
            </a:r>
            <a:endParaRPr lang="ar-EG" dirty="0"/>
          </a:p>
        </p:txBody>
      </p:sp>
      <p:sp>
        <p:nvSpPr>
          <p:cNvPr id="5" name="Subtitle 4"/>
          <p:cNvSpPr>
            <a:spLocks noGrp="1"/>
          </p:cNvSpPr>
          <p:nvPr>
            <p:ph type="subTitle" idx="1"/>
          </p:nvPr>
        </p:nvSpPr>
        <p:spPr>
          <a:xfrm>
            <a:off x="1371600" y="5733256"/>
            <a:ext cx="6400800" cy="432048"/>
          </a:xfrm>
        </p:spPr>
        <p:txBody>
          <a:bodyPr>
            <a:normAutofit fontScale="40000" lnSpcReduction="20000"/>
          </a:bodyPr>
          <a:lstStyle/>
          <a:p>
            <a:pPr rtl="0"/>
            <a:endParaRPr lang="ar-EG" sz="6000" b="1" dirty="0">
              <a:solidFill>
                <a:srgbClr val="FF00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08343219"/>
      </p:ext>
    </p:extLst>
  </p:cSld>
  <p:clrMapOvr>
    <a:masterClrMapping/>
  </p:clrMapOvr>
  <mc:AlternateContent xmlns:mc="http://schemas.openxmlformats.org/markup-compatibility/2006">
    <mc:Choice xmlns:p14="http://schemas.microsoft.com/office/powerpoint/2010/main" Requires="p14">
      <p:transition spd="slow" p14:dur="2000" advTm="2641"/>
    </mc:Choice>
    <mc:Fallback>
      <p:transition spd="slow" advTm="2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b="1" dirty="0" smtClean="0">
                <a:solidFill>
                  <a:srgbClr val="FF0000"/>
                </a:solidFill>
              </a:rPr>
              <a:t>Complications of PCOS:</a:t>
            </a:r>
            <a:endParaRPr lang="ar-EG" dirty="0">
              <a:solidFill>
                <a:srgbClr val="FF0000"/>
              </a:solidFill>
            </a:endParaRPr>
          </a:p>
        </p:txBody>
      </p:sp>
      <p:sp>
        <p:nvSpPr>
          <p:cNvPr id="3" name="Content Placeholder 2"/>
          <p:cNvSpPr>
            <a:spLocks noGrp="1"/>
          </p:cNvSpPr>
          <p:nvPr>
            <p:ph idx="1"/>
          </p:nvPr>
        </p:nvSpPr>
        <p:spPr>
          <a:xfrm>
            <a:off x="457200" y="1412776"/>
            <a:ext cx="8229600" cy="4968552"/>
          </a:xfrm>
        </p:spPr>
        <p:txBody>
          <a:bodyPr>
            <a:noAutofit/>
          </a:bodyPr>
          <a:lstStyle/>
          <a:p>
            <a:pPr algn="just" rtl="0">
              <a:lnSpc>
                <a:spcPct val="160000"/>
              </a:lnSpc>
            </a:pPr>
            <a:r>
              <a:rPr lang="en-US" sz="2400" dirty="0" smtClean="0"/>
              <a:t>PCOS </a:t>
            </a:r>
            <a:r>
              <a:rPr lang="en-US" sz="2400" dirty="0"/>
              <a:t>is associated with the following effect:</a:t>
            </a:r>
          </a:p>
          <a:p>
            <a:pPr lvl="0" algn="just" rtl="0">
              <a:lnSpc>
                <a:spcPct val="160000"/>
              </a:lnSpc>
            </a:pPr>
            <a:r>
              <a:rPr lang="en-US" sz="2400" dirty="0"/>
              <a:t>Irregular menstruation, anovulation, infertility and increased pregnancy complications</a:t>
            </a:r>
          </a:p>
          <a:p>
            <a:pPr lvl="0" algn="just" rtl="0">
              <a:lnSpc>
                <a:spcPct val="160000"/>
              </a:lnSpc>
            </a:pPr>
            <a:r>
              <a:rPr lang="en-US" sz="2400" dirty="0"/>
              <a:t> Psychological effect include impaired quality of life and increased anxiety and depression</a:t>
            </a:r>
          </a:p>
          <a:p>
            <a:pPr lvl="0" algn="just" rtl="0">
              <a:lnSpc>
                <a:spcPct val="160000"/>
              </a:lnSpc>
            </a:pPr>
            <a:r>
              <a:rPr lang="en-US" sz="2400" dirty="0"/>
              <a:t>Metabolic effect increased risk factors for type 2 DM and CVD.</a:t>
            </a:r>
          </a:p>
          <a:p>
            <a:pPr lvl="0" algn="just" rtl="0">
              <a:lnSpc>
                <a:spcPct val="160000"/>
              </a:lnSpc>
            </a:pPr>
            <a:r>
              <a:rPr lang="en-US" sz="2400" dirty="0"/>
              <a:t>Increased risk of endometrial cancer, ovarian cancer and increased risk of breast cancer</a:t>
            </a:r>
          </a:p>
          <a:p>
            <a:endParaRPr lang="ar-EG" sz="2400" dirty="0"/>
          </a:p>
        </p:txBody>
      </p:sp>
      <p:pic>
        <p:nvPicPr>
          <p:cNvPr id="4" name="Picture 9" descr="صورة3"/>
          <p:cNvPicPr>
            <a:picLocks noChangeAspect="1" noChangeArrowheads="1" noCrop="1"/>
          </p:cNvPicPr>
          <p:nvPr/>
        </p:nvPicPr>
        <p:blipFill>
          <a:blip r:embed="rId5"/>
          <a:srcRect/>
          <a:stretch>
            <a:fillRect/>
          </a:stretch>
        </p:blipFill>
        <p:spPr bwMode="auto">
          <a:xfrm>
            <a:off x="7812360" y="5612704"/>
            <a:ext cx="1203625" cy="1200672"/>
          </a:xfrm>
          <a:prstGeom prst="rect">
            <a:avLst/>
          </a:prstGeom>
          <a:noFill/>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62495983"/>
      </p:ext>
    </p:extLst>
  </p:cSld>
  <p:clrMapOvr>
    <a:masterClrMapping/>
  </p:clrMapOvr>
  <mc:AlternateContent xmlns:mc="http://schemas.openxmlformats.org/markup-compatibility/2006">
    <mc:Choice xmlns:p14="http://schemas.microsoft.com/office/powerpoint/2010/main" Requires="p14">
      <p:transition spd="slow" p14:dur="2000" advTm="45978"/>
    </mc:Choice>
    <mc:Fallback>
      <p:transition spd="slow" advTm="45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additive="base">
                                        <p:cTn id="3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s://scontent-a-ams.xx.fbcdn.net/hphotos-prn2/v/t1.0-9/10329208_725216467528985_7294719059971137618_n.jpg?oh=5e3ff32d82d5b0cfdb578c7d7b8846e1&amp;oe=53FB1112"/>
          <p:cNvPicPr>
            <a:picLocks noGrp="1"/>
          </p:cNvPicPr>
          <p:nvPr>
            <p:ph idx="4294967295"/>
          </p:nvPr>
        </p:nvPicPr>
        <p:blipFill>
          <a:blip r:embed="rId5"/>
          <a:srcRect/>
          <a:stretch>
            <a:fillRect/>
          </a:stretch>
        </p:blipFill>
        <p:spPr>
          <a:xfrm>
            <a:off x="0" y="116632"/>
            <a:ext cx="9036496" cy="6625481"/>
          </a:xfrm>
          <a:ln w="228600" cap="sq" cmpd="thickThin">
            <a:solidFill>
              <a:srgbClr val="000000"/>
            </a:solidFill>
            <a:miter lim="800000"/>
          </a:ln>
          <a:effectLst>
            <a:innerShdw blurRad="76200">
              <a:srgbClr val="000000"/>
            </a:innerShdw>
          </a:effec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153981774"/>
      </p:ext>
    </p:extLst>
  </p:cSld>
  <p:clrMapOvr>
    <a:masterClrMapping/>
  </p:clrMapOvr>
  <mc:AlternateContent xmlns:mc="http://schemas.openxmlformats.org/markup-compatibility/2006">
    <mc:Choice xmlns:p14="http://schemas.microsoft.com/office/powerpoint/2010/main" Requires="p14">
      <p:transition spd="slow" p14:dur="2000" advTm="5681"/>
    </mc:Choice>
    <mc:Fallback>
      <p:transition spd="slow" advTm="5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rtl="0"/>
            <a:r>
              <a:rPr lang="en-US" b="1" dirty="0" smtClean="0">
                <a:solidFill>
                  <a:srgbClr val="FF0000"/>
                </a:solidFill>
              </a:rPr>
              <a:t>Effect of polycystic ovary syndrome:</a:t>
            </a:r>
            <a:endParaRPr lang="ar-EG" dirty="0">
              <a:solidFill>
                <a:srgbClr val="FF0000"/>
              </a:solidFill>
            </a:endParaRPr>
          </a:p>
        </p:txBody>
      </p:sp>
      <p:sp>
        <p:nvSpPr>
          <p:cNvPr id="3" name="Content Placeholder 2"/>
          <p:cNvSpPr>
            <a:spLocks noGrp="1"/>
          </p:cNvSpPr>
          <p:nvPr>
            <p:ph idx="1"/>
          </p:nvPr>
        </p:nvSpPr>
        <p:spPr>
          <a:xfrm>
            <a:off x="457200" y="1600200"/>
            <a:ext cx="8229600" cy="4709120"/>
          </a:xfrm>
        </p:spPr>
        <p:txBody>
          <a:bodyPr>
            <a:normAutofit fontScale="25000" lnSpcReduction="20000"/>
          </a:bodyPr>
          <a:lstStyle/>
          <a:p>
            <a:pPr marL="0" indent="0" algn="just" rtl="0">
              <a:lnSpc>
                <a:spcPct val="170000"/>
              </a:lnSpc>
              <a:buNone/>
            </a:pPr>
            <a:r>
              <a:rPr lang="en-US" sz="14400" b="1" dirty="0" smtClean="0">
                <a:solidFill>
                  <a:srgbClr val="00B050"/>
                </a:solidFill>
              </a:rPr>
              <a:t>Effect </a:t>
            </a:r>
            <a:r>
              <a:rPr lang="en-US" sz="14400" b="1" dirty="0">
                <a:solidFill>
                  <a:srgbClr val="00B050"/>
                </a:solidFill>
              </a:rPr>
              <a:t>on the mother:</a:t>
            </a:r>
            <a:endParaRPr lang="en-US" sz="14400" dirty="0">
              <a:solidFill>
                <a:srgbClr val="00B050"/>
              </a:solidFill>
            </a:endParaRPr>
          </a:p>
          <a:p>
            <a:pPr algn="just" rtl="0">
              <a:lnSpc>
                <a:spcPct val="170000"/>
              </a:lnSpc>
            </a:pPr>
            <a:r>
              <a:rPr lang="en-US" sz="9800" dirty="0"/>
              <a:t>The</a:t>
            </a:r>
            <a:r>
              <a:rPr lang="en-US" sz="9800" b="1" dirty="0"/>
              <a:t> </a:t>
            </a:r>
            <a:r>
              <a:rPr lang="en-US" sz="9800" dirty="0"/>
              <a:t>main outcome measures risk of adverse pregnancy outcomes with PCOS include:</a:t>
            </a:r>
          </a:p>
          <a:p>
            <a:pPr lvl="0" algn="just" rtl="0">
              <a:lnSpc>
                <a:spcPct val="170000"/>
              </a:lnSpc>
            </a:pPr>
            <a:r>
              <a:rPr lang="en-US" sz="9800" dirty="0"/>
              <a:t>gestational diabetes mellitus</a:t>
            </a:r>
          </a:p>
          <a:p>
            <a:pPr lvl="0" algn="just" rtl="0">
              <a:lnSpc>
                <a:spcPct val="170000"/>
              </a:lnSpc>
            </a:pPr>
            <a:r>
              <a:rPr lang="en-US" sz="9800" dirty="0"/>
              <a:t> pre-</a:t>
            </a:r>
            <a:r>
              <a:rPr lang="en-US" sz="9800" dirty="0" err="1"/>
              <a:t>eclampsia</a:t>
            </a:r>
            <a:r>
              <a:rPr lang="en-US" sz="9800" dirty="0"/>
              <a:t> and PIH</a:t>
            </a:r>
          </a:p>
          <a:p>
            <a:pPr lvl="0" algn="just" rtl="0">
              <a:lnSpc>
                <a:spcPct val="170000"/>
              </a:lnSpc>
            </a:pPr>
            <a:r>
              <a:rPr lang="en-US" sz="9800" dirty="0"/>
              <a:t>Placental insufficiency may bring out fetal growth retardation</a:t>
            </a:r>
          </a:p>
          <a:p>
            <a:endParaRPr lang="ar-EG" dirty="0"/>
          </a:p>
        </p:txBody>
      </p:sp>
      <p:pic>
        <p:nvPicPr>
          <p:cNvPr id="4" name="Picture 9" descr="صورة3"/>
          <p:cNvPicPr>
            <a:picLocks noChangeAspect="1" noChangeArrowheads="1" noCrop="1"/>
          </p:cNvPicPr>
          <p:nvPr/>
        </p:nvPicPr>
        <p:blipFill>
          <a:blip r:embed="rId5"/>
          <a:srcRect/>
          <a:stretch>
            <a:fillRect/>
          </a:stretch>
        </p:blipFill>
        <p:spPr bwMode="auto">
          <a:xfrm>
            <a:off x="7812360" y="5445224"/>
            <a:ext cx="1203625" cy="1200672"/>
          </a:xfrm>
          <a:prstGeom prst="rect">
            <a:avLst/>
          </a:prstGeom>
          <a:noFill/>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967815793"/>
      </p:ext>
    </p:extLst>
  </p:cSld>
  <p:clrMapOvr>
    <a:masterClrMapping/>
  </p:clrMapOvr>
  <mc:AlternateContent xmlns:mc="http://schemas.openxmlformats.org/markup-compatibility/2006">
    <mc:Choice xmlns:p14="http://schemas.microsoft.com/office/powerpoint/2010/main" Requires="p14">
      <p:transition spd="slow" p14:dur="2000" advTm="47419"/>
    </mc:Choice>
    <mc:Fallback>
      <p:transition spd="slow" advTm="47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additive="base">
                                        <p:cTn id="2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rtl="0"/>
            <a:r>
              <a:rPr lang="en-US" b="1" dirty="0" smtClean="0">
                <a:solidFill>
                  <a:srgbClr val="FF0000"/>
                </a:solidFill>
              </a:rPr>
              <a:t>Effect of polycystic ovary syndrome:</a:t>
            </a:r>
            <a:endParaRPr lang="ar-EG" dirty="0">
              <a:solidFill>
                <a:srgbClr val="FF0000"/>
              </a:solidFill>
            </a:endParaRPr>
          </a:p>
        </p:txBody>
      </p:sp>
      <p:sp>
        <p:nvSpPr>
          <p:cNvPr id="3" name="Content Placeholder 2"/>
          <p:cNvSpPr>
            <a:spLocks noGrp="1"/>
          </p:cNvSpPr>
          <p:nvPr>
            <p:ph idx="1"/>
          </p:nvPr>
        </p:nvSpPr>
        <p:spPr/>
        <p:txBody>
          <a:bodyPr>
            <a:normAutofit fontScale="47500" lnSpcReduction="20000"/>
          </a:bodyPr>
          <a:lstStyle/>
          <a:p>
            <a:pPr lvl="0" algn="just" rtl="0">
              <a:lnSpc>
                <a:spcPct val="170000"/>
              </a:lnSpc>
            </a:pPr>
            <a:r>
              <a:rPr lang="en-US" sz="6700" dirty="0" smtClean="0"/>
              <a:t>High­er </a:t>
            </a:r>
            <a:r>
              <a:rPr lang="en-US" sz="6700" dirty="0"/>
              <a:t>rate of multiple pregnancies from ovulation induction</a:t>
            </a:r>
          </a:p>
          <a:p>
            <a:pPr lvl="0" algn="just" rtl="0">
              <a:lnSpc>
                <a:spcPct val="170000"/>
              </a:lnSpc>
            </a:pPr>
            <a:r>
              <a:rPr lang="en-US" sz="6700" dirty="0"/>
              <a:t>Cardiovascular disease</a:t>
            </a:r>
          </a:p>
          <a:p>
            <a:pPr lvl="0" algn="just" rtl="0">
              <a:lnSpc>
                <a:spcPct val="170000"/>
              </a:lnSpc>
            </a:pPr>
            <a:r>
              <a:rPr lang="en-US" sz="6700" dirty="0"/>
              <a:t>Premature labor</a:t>
            </a:r>
          </a:p>
          <a:p>
            <a:pPr lvl="0" algn="just" rtl="0">
              <a:lnSpc>
                <a:spcPct val="170000"/>
              </a:lnSpc>
            </a:pPr>
            <a:r>
              <a:rPr lang="en-US" sz="6700" dirty="0"/>
              <a:t>Increased obstetric intervention, mainly C.S</a:t>
            </a:r>
          </a:p>
          <a:p>
            <a:endParaRPr lang="ar-EG" dirty="0"/>
          </a:p>
        </p:txBody>
      </p:sp>
      <p:pic>
        <p:nvPicPr>
          <p:cNvPr id="4" name="Picture 9" descr="صورة3"/>
          <p:cNvPicPr>
            <a:picLocks noChangeAspect="1" noChangeArrowheads="1" noCrop="1"/>
          </p:cNvPicPr>
          <p:nvPr/>
        </p:nvPicPr>
        <p:blipFill>
          <a:blip r:embed="rId5"/>
          <a:srcRect/>
          <a:stretch>
            <a:fillRect/>
          </a:stretch>
        </p:blipFill>
        <p:spPr bwMode="auto">
          <a:xfrm>
            <a:off x="7812360" y="5612704"/>
            <a:ext cx="1203625" cy="1200672"/>
          </a:xfrm>
          <a:prstGeom prst="rect">
            <a:avLst/>
          </a:prstGeom>
          <a:noFill/>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68218631"/>
      </p:ext>
    </p:extLst>
  </p:cSld>
  <p:clrMapOvr>
    <a:masterClrMapping/>
  </p:clrMapOvr>
  <mc:AlternateContent xmlns:mc="http://schemas.openxmlformats.org/markup-compatibility/2006">
    <mc:Choice xmlns:p14="http://schemas.microsoft.com/office/powerpoint/2010/main" Requires="p14">
      <p:transition spd="slow" p14:dur="2000" advTm="54706"/>
    </mc:Choice>
    <mc:Fallback>
      <p:transition spd="slow" advTm="54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ircle(in)">
                                      <p:cBhvr>
                                        <p:cTn id="17" dur="2000"/>
                                        <p:tgtEl>
                                          <p:spTgt spid="3">
                                            <p:txEl>
                                              <p:pRg st="0" end="0"/>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circle(in)">
                                      <p:cBhvr>
                                        <p:cTn id="20" dur="2000"/>
                                        <p:tgtEl>
                                          <p:spTgt spid="3">
                                            <p:txEl>
                                              <p:pRg st="1" end="1"/>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circle(in)">
                                      <p:cBhvr>
                                        <p:cTn id="23" dur="2000"/>
                                        <p:tgtEl>
                                          <p:spTgt spid="3">
                                            <p:txEl>
                                              <p:pRg st="2" end="2"/>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circle(in)">
                                      <p:cBhvr>
                                        <p:cTn id="26"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rtl="0"/>
            <a:r>
              <a:rPr lang="en-US" b="1" dirty="0" smtClean="0">
                <a:solidFill>
                  <a:srgbClr val="00B050"/>
                </a:solidFill>
              </a:rPr>
              <a:t>EFFECT ON THE BABY</a:t>
            </a:r>
            <a:endParaRPr lang="en-US" dirty="0" smtClean="0"/>
          </a:p>
        </p:txBody>
      </p:sp>
      <p:pic>
        <p:nvPicPr>
          <p:cNvPr id="12291" name="Content Placeholder 3" descr="egg shell baby.jpg"/>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a:xfrm>
            <a:off x="2051050" y="1773238"/>
            <a:ext cx="5616575" cy="4730750"/>
          </a:xfr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112456032"/>
      </p:ext>
    </p:extLst>
  </p:cSld>
  <p:clrMapOvr>
    <a:masterClrMapping/>
  </p:clrMapOvr>
  <mc:AlternateContent xmlns:mc="http://schemas.openxmlformats.org/markup-compatibility/2006">
    <mc:Choice xmlns:p14="http://schemas.microsoft.com/office/powerpoint/2010/main" Requires="p14">
      <p:transition spd="slow" p14:dur="2000" advTm="6201"/>
    </mc:Choice>
    <mc:Fallback>
      <p:transition spd="slow" advTm="6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2290"/>
                                        </p:tgtEl>
                                        <p:attrNameLst>
                                          <p:attrName>style.visibility</p:attrName>
                                        </p:attrNameLst>
                                      </p:cBhvr>
                                      <p:to>
                                        <p:strVal val="visible"/>
                                      </p:to>
                                    </p:set>
                                    <p:animEffect transition="in" filter="fade">
                                      <p:cBhvr>
                                        <p:cTn id="11" dur="1000"/>
                                        <p:tgtEl>
                                          <p:spTgt spid="12290"/>
                                        </p:tgtEl>
                                      </p:cBhvr>
                                    </p:animEffect>
                                    <p:anim calcmode="lin" valueType="num">
                                      <p:cBhvr>
                                        <p:cTn id="12" dur="1000" fill="hold"/>
                                        <p:tgtEl>
                                          <p:spTgt spid="12290"/>
                                        </p:tgtEl>
                                        <p:attrNameLst>
                                          <p:attrName>ppt_x</p:attrName>
                                        </p:attrNameLst>
                                      </p:cBhvr>
                                      <p:tavLst>
                                        <p:tav tm="0">
                                          <p:val>
                                            <p:strVal val="#ppt_x"/>
                                          </p:val>
                                        </p:tav>
                                        <p:tav tm="100000">
                                          <p:val>
                                            <p:strVal val="#ppt_x"/>
                                          </p:val>
                                        </p:tav>
                                      </p:tavLst>
                                    </p:anim>
                                    <p:anim calcmode="lin" valueType="num">
                                      <p:cBhvr>
                                        <p:cTn id="13"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bldLst>
      <p:bldP spid="1229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sz="3600" b="1" dirty="0" smtClean="0">
                <a:solidFill>
                  <a:srgbClr val="FF0000"/>
                </a:solidFill>
              </a:rPr>
              <a:t>Effect of polycystic ovary syndrome:   </a:t>
            </a:r>
            <a:r>
              <a:rPr lang="en-US" sz="3100" b="1" dirty="0" smtClean="0">
                <a:solidFill>
                  <a:srgbClr val="FF0000"/>
                </a:solidFill>
              </a:rPr>
              <a:t>cont. </a:t>
            </a:r>
            <a:endParaRPr lang="ar-EG" sz="3100" dirty="0"/>
          </a:p>
        </p:txBody>
      </p:sp>
      <p:sp>
        <p:nvSpPr>
          <p:cNvPr id="3" name="Content Placeholder 2"/>
          <p:cNvSpPr>
            <a:spLocks noGrp="1"/>
          </p:cNvSpPr>
          <p:nvPr>
            <p:ph idx="1"/>
          </p:nvPr>
        </p:nvSpPr>
        <p:spPr/>
        <p:txBody>
          <a:bodyPr>
            <a:normAutofit/>
          </a:bodyPr>
          <a:lstStyle/>
          <a:p>
            <a:pPr marL="0" indent="0" algn="l" rtl="0">
              <a:buNone/>
            </a:pPr>
            <a:r>
              <a:rPr lang="en-US" b="1" dirty="0">
                <a:solidFill>
                  <a:srgbClr val="00B050"/>
                </a:solidFill>
              </a:rPr>
              <a:t>Effect on the baby:</a:t>
            </a:r>
            <a:endParaRPr lang="en-US" dirty="0">
              <a:solidFill>
                <a:srgbClr val="00B050"/>
              </a:solidFill>
            </a:endParaRPr>
          </a:p>
          <a:p>
            <a:pPr lvl="0" algn="l" rtl="0"/>
            <a:r>
              <a:rPr lang="en-US" dirty="0"/>
              <a:t>Increased fetal stress, </a:t>
            </a:r>
            <a:r>
              <a:rPr lang="en-US" dirty="0" err="1"/>
              <a:t>macrosomia</a:t>
            </a:r>
            <a:r>
              <a:rPr lang="en-US" dirty="0"/>
              <a:t> and multiple pregnancies leading to preterm birth</a:t>
            </a:r>
          </a:p>
          <a:p>
            <a:pPr lvl="0" algn="l" rtl="0"/>
            <a:r>
              <a:rPr lang="en-US" dirty="0"/>
              <a:t>Low APGAR scores at five minutes</a:t>
            </a:r>
          </a:p>
          <a:p>
            <a:pPr lvl="0" algn="l" rtl="0"/>
            <a:r>
              <a:rPr lang="en-US" dirty="0"/>
              <a:t>Meconium aspiration.</a:t>
            </a:r>
          </a:p>
          <a:p>
            <a:pPr lvl="0" algn="l" rtl="0"/>
            <a:r>
              <a:rPr lang="en-US" dirty="0" err="1"/>
              <a:t>Macrosomia</a:t>
            </a:r>
            <a:r>
              <a:rPr lang="en-US" dirty="0"/>
              <a:t> and large for gestational age </a:t>
            </a:r>
            <a:r>
              <a:rPr lang="en-US" dirty="0" smtClean="0"/>
              <a:t>infants</a:t>
            </a:r>
            <a:endParaRPr lang="en-US" dirty="0"/>
          </a:p>
        </p:txBody>
      </p:sp>
      <p:pic>
        <p:nvPicPr>
          <p:cNvPr id="4" name="Picture 9" descr="صورة3"/>
          <p:cNvPicPr>
            <a:picLocks noChangeAspect="1" noChangeArrowheads="1" noCrop="1"/>
          </p:cNvPicPr>
          <p:nvPr/>
        </p:nvPicPr>
        <p:blipFill>
          <a:blip r:embed="rId5"/>
          <a:srcRect/>
          <a:stretch>
            <a:fillRect/>
          </a:stretch>
        </p:blipFill>
        <p:spPr bwMode="auto">
          <a:xfrm>
            <a:off x="7812360" y="5445224"/>
            <a:ext cx="1203625" cy="1200672"/>
          </a:xfrm>
          <a:prstGeom prst="rect">
            <a:avLst/>
          </a:prstGeom>
          <a:noFill/>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128292337"/>
      </p:ext>
    </p:extLst>
  </p:cSld>
  <p:clrMapOvr>
    <a:masterClrMapping/>
  </p:clrMapOvr>
  <mc:AlternateContent xmlns:mc="http://schemas.openxmlformats.org/markup-compatibility/2006">
    <mc:Choice xmlns:p14="http://schemas.microsoft.com/office/powerpoint/2010/main" Requires="p14">
      <p:transition spd="slow" p14:dur="2000" advTm="54588"/>
    </mc:Choice>
    <mc:Fallback>
      <p:transition spd="slow" advTm="54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p:cTn id="16"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3">
                                            <p:txEl>
                                              <p:pRg st="0" end="0"/>
                                            </p:txEl>
                                          </p:spTgt>
                                        </p:tgtEl>
                                      </p:cBhvr>
                                    </p:animEffect>
                                  </p:childTnLst>
                                </p:cTn>
                              </p:par>
                              <p:par>
                                <p:cTn id="19" presetID="53" presetClass="entr" presetSubtype="16"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par>
                                <p:cTn id="24" presetID="53" presetClass="entr" presetSubtype="16" fill="hold"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3">
                                            <p:txEl>
                                              <p:pRg st="2" end="2"/>
                                            </p:txEl>
                                          </p:spTgt>
                                        </p:tgtEl>
                                      </p:cBhvr>
                                    </p:animEffect>
                                  </p:childTnLst>
                                </p:cTn>
                              </p:par>
                              <p:par>
                                <p:cTn id="29" presetID="53" presetClass="entr" presetSubtype="16"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3">
                                            <p:txEl>
                                              <p:pRg st="3" end="3"/>
                                            </p:txEl>
                                          </p:spTgt>
                                        </p:tgtEl>
                                      </p:cBhvr>
                                    </p:animEffect>
                                  </p:childTnLst>
                                </p:cTn>
                              </p:par>
                              <p:par>
                                <p:cTn id="34" presetID="53" presetClass="entr" presetSubtype="16" fill="hold" nodeType="with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p:cTn id="36"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7"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sz="3600" b="1" dirty="0" smtClean="0">
                <a:solidFill>
                  <a:srgbClr val="FF0000"/>
                </a:solidFill>
              </a:rPr>
              <a:t>Effect of polycystic ovary syndrome:   </a:t>
            </a:r>
            <a:r>
              <a:rPr lang="en-US" sz="3100" b="1" dirty="0" smtClean="0">
                <a:solidFill>
                  <a:srgbClr val="FF0000"/>
                </a:solidFill>
              </a:rPr>
              <a:t>cont. </a:t>
            </a:r>
            <a:endParaRPr lang="ar-EG" sz="3100" dirty="0"/>
          </a:p>
        </p:txBody>
      </p:sp>
      <p:sp>
        <p:nvSpPr>
          <p:cNvPr id="3" name="Content Placeholder 2"/>
          <p:cNvSpPr>
            <a:spLocks noGrp="1"/>
          </p:cNvSpPr>
          <p:nvPr>
            <p:ph idx="1"/>
          </p:nvPr>
        </p:nvSpPr>
        <p:spPr/>
        <p:txBody>
          <a:bodyPr>
            <a:normAutofit/>
          </a:bodyPr>
          <a:lstStyle/>
          <a:p>
            <a:pPr lvl="0" algn="l" rtl="0"/>
            <a:r>
              <a:rPr lang="en-US" dirty="0" smtClean="0"/>
              <a:t>Small </a:t>
            </a:r>
            <a:r>
              <a:rPr lang="en-US" dirty="0"/>
              <a:t>for gestational age</a:t>
            </a:r>
          </a:p>
          <a:p>
            <a:pPr lvl="0" algn="l" rtl="0"/>
            <a:r>
              <a:rPr lang="en-US" dirty="0"/>
              <a:t>Abortion (higher incidence of first trimester spontaneous abortions 25%-73%)</a:t>
            </a:r>
          </a:p>
          <a:p>
            <a:pPr lvl="0" algn="l" rtl="0"/>
            <a:r>
              <a:rPr lang="en-US" dirty="0"/>
              <a:t>Higher risk of admission to a neonatal intensive care unit </a:t>
            </a:r>
          </a:p>
          <a:p>
            <a:pPr lvl="0" algn="l" rtl="0"/>
            <a:r>
              <a:rPr lang="en-US" dirty="0"/>
              <a:t>Stillbirth and  neonatal death</a:t>
            </a:r>
          </a:p>
          <a:p>
            <a:pPr algn="l"/>
            <a:endParaRPr lang="ar-EG" dirty="0"/>
          </a:p>
        </p:txBody>
      </p:sp>
      <p:pic>
        <p:nvPicPr>
          <p:cNvPr id="4" name="Picture 9" descr="صورة3"/>
          <p:cNvPicPr>
            <a:picLocks noChangeAspect="1" noChangeArrowheads="1" noCrop="1"/>
          </p:cNvPicPr>
          <p:nvPr/>
        </p:nvPicPr>
        <p:blipFill>
          <a:blip r:embed="rId5"/>
          <a:srcRect/>
          <a:stretch>
            <a:fillRect/>
          </a:stretch>
        </p:blipFill>
        <p:spPr bwMode="auto">
          <a:xfrm>
            <a:off x="7812360" y="5445224"/>
            <a:ext cx="1203625" cy="1200672"/>
          </a:xfrm>
          <a:prstGeom prst="rect">
            <a:avLst/>
          </a:prstGeom>
          <a:noFill/>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96078590"/>
      </p:ext>
    </p:extLst>
  </p:cSld>
  <p:clrMapOvr>
    <a:masterClrMapping/>
  </p:clrMapOvr>
  <mc:AlternateContent xmlns:mc="http://schemas.openxmlformats.org/markup-compatibility/2006">
    <mc:Choice xmlns:p14="http://schemas.microsoft.com/office/powerpoint/2010/main" Requires="p14">
      <p:transition spd="slow" p14:dur="2000" advTm="35970"/>
    </mc:Choice>
    <mc:Fallback>
      <p:transition spd="slow" advTm="35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9"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0"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1" dur="1000"/>
                                        <p:tgtEl>
                                          <p:spTgt spid="3">
                                            <p:txEl>
                                              <p:pRg st="0" end="0"/>
                                            </p:txEl>
                                          </p:spTgt>
                                        </p:tgtEl>
                                      </p:cBhvr>
                                    </p:animEffect>
                                  </p:childTnLst>
                                </p:cTn>
                              </p:par>
                              <p:par>
                                <p:cTn id="22" presetID="31" presetClass="entr" presetSubtype="0" fill="hold"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6"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7" dur="1000"/>
                                        <p:tgtEl>
                                          <p:spTgt spid="3">
                                            <p:txEl>
                                              <p:pRg st="1" end="1"/>
                                            </p:txEl>
                                          </p:spTgt>
                                        </p:tgtEl>
                                      </p:cBhvr>
                                    </p:animEffect>
                                  </p:childTnLst>
                                </p:cTn>
                              </p:par>
                              <p:par>
                                <p:cTn id="28" presetID="31" presetClass="entr" presetSubtype="0" fill="hold" nodeType="with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p:cTn id="30"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1"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2"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3" dur="1000"/>
                                        <p:tgtEl>
                                          <p:spTgt spid="3">
                                            <p:txEl>
                                              <p:pRg st="2" end="2"/>
                                            </p:txEl>
                                          </p:spTgt>
                                        </p:tgtEl>
                                      </p:cBhvr>
                                    </p:animEffect>
                                  </p:childTnLst>
                                </p:cTn>
                              </p:par>
                              <p:par>
                                <p:cTn id="34" presetID="31" presetClass="entr" presetSubtype="0" fill="hold" nodeType="with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p:cTn id="36"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7"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8"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9"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Content Placeholder 3"/>
          <p:cNvPicPr>
            <a:picLocks noGrp="1" noChangeAspect="1"/>
          </p:cNvPicPr>
          <p:nvPr>
            <p:ph idx="4294967295"/>
          </p:nvPr>
        </p:nvPicPr>
        <p:blipFill>
          <a:blip r:embed="rId5">
            <a:extLst>
              <a:ext uri="{28A0092B-C50C-407E-A947-70E740481C1C}">
                <a14:useLocalDpi xmlns:a14="http://schemas.microsoft.com/office/drawing/2010/main" val="0"/>
              </a:ext>
            </a:extLst>
          </a:blip>
          <a:srcRect/>
          <a:stretch>
            <a:fillRect/>
          </a:stretch>
        </p:blipFill>
        <p:spPr>
          <a:xfrm>
            <a:off x="0" y="0"/>
            <a:ext cx="9144000" cy="6858000"/>
          </a:xfrm>
        </p:spPr>
      </p:pic>
      <p:sp>
        <p:nvSpPr>
          <p:cNvPr id="2" name="Title 1"/>
          <p:cNvSpPr>
            <a:spLocks noGrp="1"/>
          </p:cNvSpPr>
          <p:nvPr>
            <p:ph type="ctrTitle"/>
          </p:nvPr>
        </p:nvSpPr>
        <p:spPr>
          <a:xfrm>
            <a:off x="685800" y="2348880"/>
            <a:ext cx="7772400" cy="45719"/>
          </a:xfrm>
        </p:spPr>
        <p:txBody>
          <a:bodyPr>
            <a:normAutofit fontScale="90000"/>
          </a:bodyPr>
          <a:lstStyle/>
          <a:p>
            <a:pPr rtl="0"/>
            <a:endParaRPr lang="ar-EG" sz="6000" dirty="0">
              <a:solidFill>
                <a:srgbClr val="FF0000"/>
              </a:solidFill>
            </a:endParaRPr>
          </a:p>
        </p:txBody>
      </p:sp>
      <p:sp>
        <p:nvSpPr>
          <p:cNvPr id="3" name="Subtitle 2"/>
          <p:cNvSpPr>
            <a:spLocks noGrp="1"/>
          </p:cNvSpPr>
          <p:nvPr>
            <p:ph type="subTitle" idx="1"/>
          </p:nvPr>
        </p:nvSpPr>
        <p:spPr/>
        <p:txBody>
          <a:bodyPr>
            <a:normAutofit/>
          </a:bodyPr>
          <a:lstStyle/>
          <a:p>
            <a:pPr rtl="0"/>
            <a:r>
              <a:rPr lang="en-US" sz="6000" dirty="0" smtClean="0">
                <a:solidFill>
                  <a:srgbClr val="FF0000"/>
                </a:solidFill>
              </a:rPr>
              <a:t>TREATMENT</a:t>
            </a:r>
            <a:endParaRPr lang="ar-EG" sz="6000"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89225955"/>
      </p:ext>
    </p:extLst>
  </p:cSld>
  <p:clrMapOvr>
    <a:masterClrMapping/>
  </p:clrMapOvr>
  <mc:AlternateContent xmlns:mc="http://schemas.openxmlformats.org/markup-compatibility/2006">
    <mc:Choice xmlns:p14="http://schemas.microsoft.com/office/powerpoint/2010/main" Requires="p14">
      <p:transition spd="slow" p14:dur="2000" advTm="3158"/>
    </mc:Choice>
    <mc:Fallback>
      <p:transition spd="slow" advTm="3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b="1" dirty="0" smtClean="0">
                <a:solidFill>
                  <a:srgbClr val="FF0000"/>
                </a:solidFill>
              </a:rPr>
              <a:t>Treatment of PCOS</a:t>
            </a:r>
            <a:endParaRPr lang="ar-EG"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pPr marL="0" indent="0" algn="l" rtl="0">
              <a:buNone/>
            </a:pPr>
            <a:r>
              <a:rPr lang="en-US" b="1" dirty="0" smtClean="0">
                <a:solidFill>
                  <a:schemeClr val="tx2">
                    <a:lumMod val="60000"/>
                    <a:lumOff val="40000"/>
                  </a:schemeClr>
                </a:solidFill>
              </a:rPr>
              <a:t>Deferent </a:t>
            </a:r>
            <a:r>
              <a:rPr lang="en-US" b="1" dirty="0">
                <a:solidFill>
                  <a:schemeClr val="tx2">
                    <a:lumMod val="60000"/>
                    <a:lumOff val="40000"/>
                  </a:schemeClr>
                </a:solidFill>
              </a:rPr>
              <a:t>treatment modalities are as follow:</a:t>
            </a:r>
            <a:endParaRPr lang="en-US" dirty="0">
              <a:solidFill>
                <a:schemeClr val="tx2">
                  <a:lumMod val="60000"/>
                  <a:lumOff val="40000"/>
                </a:schemeClr>
              </a:solidFill>
            </a:endParaRPr>
          </a:p>
          <a:p>
            <a:pPr lvl="0" algn="l" rtl="0"/>
            <a:r>
              <a:rPr lang="en-US" dirty="0">
                <a:solidFill>
                  <a:schemeClr val="accent6">
                    <a:lumMod val="75000"/>
                  </a:schemeClr>
                </a:solidFill>
              </a:rPr>
              <a:t>Pharmaceutical agents include: </a:t>
            </a:r>
            <a:r>
              <a:rPr lang="en-US" dirty="0"/>
              <a:t>Clomiphene citrate (CC), gonadotropin releasing hormone (</a:t>
            </a:r>
            <a:r>
              <a:rPr lang="en-US" dirty="0" err="1"/>
              <a:t>GnRH</a:t>
            </a:r>
            <a:r>
              <a:rPr lang="en-US" dirty="0"/>
              <a:t>) analogs</a:t>
            </a:r>
          </a:p>
          <a:p>
            <a:pPr lvl="0" algn="l" rtl="0"/>
            <a:r>
              <a:rPr lang="en-US" dirty="0">
                <a:solidFill>
                  <a:schemeClr val="accent6">
                    <a:lumMod val="75000"/>
                  </a:schemeClr>
                </a:solidFill>
              </a:rPr>
              <a:t>Surgical:</a:t>
            </a:r>
            <a:r>
              <a:rPr lang="en-US" dirty="0"/>
              <a:t> Include laparoscopic ovarian drilling (LOD)</a:t>
            </a:r>
          </a:p>
          <a:p>
            <a:pPr lvl="0" algn="l" rtl="0"/>
            <a:r>
              <a:rPr lang="en-US" dirty="0">
                <a:solidFill>
                  <a:schemeClr val="accent6">
                    <a:lumMod val="75000"/>
                  </a:schemeClr>
                </a:solidFill>
              </a:rPr>
              <a:t>Application of ART. </a:t>
            </a:r>
            <a:r>
              <a:rPr lang="en-US" dirty="0"/>
              <a:t>Apart from this, weight loss, diet, and exercise have been shown to improve </a:t>
            </a:r>
            <a:r>
              <a:rPr lang="en-US" dirty="0" err="1"/>
              <a:t>hyperinsulinemia</a:t>
            </a:r>
            <a:r>
              <a:rPr lang="en-US" dirty="0"/>
              <a:t>, menstrual abnormalities and ovulation rates. </a:t>
            </a:r>
          </a:p>
          <a:p>
            <a:endParaRPr lang="ar-EG" dirty="0"/>
          </a:p>
        </p:txBody>
      </p:sp>
      <p:pic>
        <p:nvPicPr>
          <p:cNvPr id="4" name="Picture 9" descr="صورة3"/>
          <p:cNvPicPr>
            <a:picLocks noChangeAspect="1" noChangeArrowheads="1" noCrop="1"/>
          </p:cNvPicPr>
          <p:nvPr/>
        </p:nvPicPr>
        <p:blipFill>
          <a:blip r:embed="rId5"/>
          <a:srcRect/>
          <a:stretch>
            <a:fillRect/>
          </a:stretch>
        </p:blipFill>
        <p:spPr bwMode="auto">
          <a:xfrm>
            <a:off x="7812360" y="5445224"/>
            <a:ext cx="1203625" cy="1200672"/>
          </a:xfrm>
          <a:prstGeom prst="rect">
            <a:avLst/>
          </a:prstGeom>
          <a:noFill/>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02941117"/>
      </p:ext>
    </p:extLst>
  </p:cSld>
  <p:clrMapOvr>
    <a:masterClrMapping/>
  </p:clrMapOvr>
  <mc:AlternateContent xmlns:mc="http://schemas.openxmlformats.org/markup-compatibility/2006">
    <mc:Choice xmlns:p14="http://schemas.microsoft.com/office/powerpoint/2010/main" Requires="p14">
      <p:transition spd="slow" p14:dur="2000" advTm="72780"/>
    </mc:Choice>
    <mc:Fallback>
      <p:transition spd="slow" advTm="72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1" presetClass="emph" presetSubtype="0" fill="hold" grpId="0" nodeType="clickEffect">
                                  <p:stCondLst>
                                    <p:cond delay="0"/>
                                  </p:stCondLst>
                                  <p:childTnLst>
                                    <p:animClr clrSpc="hsl" dir="cw">
                                      <p:cBhvr override="childStyle">
                                        <p:cTn id="10" dur="500" fill="hold"/>
                                        <p:tgtEl>
                                          <p:spTgt spid="2"/>
                                        </p:tgtEl>
                                        <p:attrNameLst>
                                          <p:attrName>style.color</p:attrName>
                                        </p:attrNameLst>
                                      </p:cBhvr>
                                      <p:by>
                                        <p:hsl h="7200000" s="0" l="0"/>
                                      </p:by>
                                    </p:animClr>
                                    <p:animClr clrSpc="hsl" dir="cw">
                                      <p:cBhvr>
                                        <p:cTn id="11" dur="500" fill="hold"/>
                                        <p:tgtEl>
                                          <p:spTgt spid="2"/>
                                        </p:tgtEl>
                                        <p:attrNameLst>
                                          <p:attrName>fillcolor</p:attrName>
                                        </p:attrNameLst>
                                      </p:cBhvr>
                                      <p:by>
                                        <p:hsl h="7200000" s="0" l="0"/>
                                      </p:by>
                                    </p:animClr>
                                    <p:animClr clrSpc="hsl" dir="cw">
                                      <p:cBhvr>
                                        <p:cTn id="12" dur="500" fill="hold"/>
                                        <p:tgtEl>
                                          <p:spTgt spid="2"/>
                                        </p:tgtEl>
                                        <p:attrNameLst>
                                          <p:attrName>stroke.color</p:attrName>
                                        </p:attrNameLst>
                                      </p:cBhvr>
                                      <p:by>
                                        <p:hsl h="7200000" s="0" l="0"/>
                                      </p:by>
                                    </p:animClr>
                                    <p:set>
                                      <p:cBhvr>
                                        <p:cTn id="13" dur="500" fill="hold"/>
                                        <p:tgtEl>
                                          <p:spTgt spid="2"/>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p:tgtEl>
                                          <p:spTgt spid="3">
                                            <p:txEl>
                                              <p:pRg st="0" end="0"/>
                                            </p:txEl>
                                          </p:spTgt>
                                        </p:tgtEl>
                                        <p:attrNameLst>
                                          <p:attrName>ppt_y</p:attrName>
                                        </p:attrNameLst>
                                      </p:cBhvr>
                                      <p:tavLst>
                                        <p:tav tm="0">
                                          <p:val>
                                            <p:strVal val="ppt_y"/>
                                          </p:val>
                                        </p:tav>
                                        <p:tav tm="100000">
                                          <p:val>
                                            <p:strVal val="1+ppt_h/2"/>
                                          </p:val>
                                        </p:tav>
                                      </p:tavLst>
                                    </p:anim>
                                    <p:set>
                                      <p:cBhvr>
                                        <p:cTn id="19" dur="1" fill="hold">
                                          <p:stCondLst>
                                            <p:cond delay="499"/>
                                          </p:stCondLst>
                                        </p:cTn>
                                        <p:tgtEl>
                                          <p:spTgt spid="3">
                                            <p:txEl>
                                              <p:pRg st="0" end="0"/>
                                            </p:txEl>
                                          </p:spTgt>
                                        </p:tgtEl>
                                        <p:attrNameLst>
                                          <p:attrName>style.visibility</p:attrName>
                                        </p:attrNameLst>
                                      </p:cBhvr>
                                      <p:to>
                                        <p:strVal val="hidden"/>
                                      </p:to>
                                    </p:set>
                                  </p:childTnLst>
                                </p:cTn>
                              </p:par>
                              <p:par>
                                <p:cTn id="20" presetID="2" presetClass="exit" presetSubtype="4" fill="hold" nodeType="withEffect">
                                  <p:stCondLst>
                                    <p:cond delay="0"/>
                                  </p:stCondLst>
                                  <p:childTnLst>
                                    <p:anim calcmode="lin" valueType="num">
                                      <p:cBhvr additive="base">
                                        <p:cTn id="21" dur="500"/>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p:tgtEl>
                                          <p:spTgt spid="3">
                                            <p:txEl>
                                              <p:pRg st="1" end="1"/>
                                            </p:txEl>
                                          </p:spTgt>
                                        </p:tgtEl>
                                        <p:attrNameLst>
                                          <p:attrName>ppt_y</p:attrName>
                                        </p:attrNameLst>
                                      </p:cBhvr>
                                      <p:tavLst>
                                        <p:tav tm="0">
                                          <p:val>
                                            <p:strVal val="ppt_y"/>
                                          </p:val>
                                        </p:tav>
                                        <p:tav tm="100000">
                                          <p:val>
                                            <p:strVal val="1+ppt_h/2"/>
                                          </p:val>
                                        </p:tav>
                                      </p:tavLst>
                                    </p:anim>
                                    <p:set>
                                      <p:cBhvr>
                                        <p:cTn id="23" dur="1" fill="hold">
                                          <p:stCondLst>
                                            <p:cond delay="499"/>
                                          </p:stCondLst>
                                        </p:cTn>
                                        <p:tgtEl>
                                          <p:spTgt spid="3">
                                            <p:txEl>
                                              <p:pRg st="1" end="1"/>
                                            </p:txEl>
                                          </p:spTgt>
                                        </p:tgtEl>
                                        <p:attrNameLst>
                                          <p:attrName>style.visibility</p:attrName>
                                        </p:attrNameLst>
                                      </p:cBhvr>
                                      <p:to>
                                        <p:strVal val="hidden"/>
                                      </p:to>
                                    </p:set>
                                  </p:childTnLst>
                                </p:cTn>
                              </p:par>
                              <p:par>
                                <p:cTn id="24" presetID="2" presetClass="exit" presetSubtype="4" fill="hold" nodeType="withEffect">
                                  <p:stCondLst>
                                    <p:cond delay="0"/>
                                  </p:stCondLst>
                                  <p:childTnLst>
                                    <p:anim calcmode="lin" valueType="num">
                                      <p:cBhvr additive="base">
                                        <p:cTn id="25" dur="500"/>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p:tgtEl>
                                          <p:spTgt spid="3">
                                            <p:txEl>
                                              <p:pRg st="2" end="2"/>
                                            </p:txEl>
                                          </p:spTgt>
                                        </p:tgtEl>
                                        <p:attrNameLst>
                                          <p:attrName>ppt_y</p:attrName>
                                        </p:attrNameLst>
                                      </p:cBhvr>
                                      <p:tavLst>
                                        <p:tav tm="0">
                                          <p:val>
                                            <p:strVal val="ppt_y"/>
                                          </p:val>
                                        </p:tav>
                                        <p:tav tm="100000">
                                          <p:val>
                                            <p:strVal val="1+ppt_h/2"/>
                                          </p:val>
                                        </p:tav>
                                      </p:tavLst>
                                    </p:anim>
                                    <p:set>
                                      <p:cBhvr>
                                        <p:cTn id="27" dur="1" fill="hold">
                                          <p:stCondLst>
                                            <p:cond delay="499"/>
                                          </p:stCondLst>
                                        </p:cTn>
                                        <p:tgtEl>
                                          <p:spTgt spid="3">
                                            <p:txEl>
                                              <p:pRg st="2" end="2"/>
                                            </p:txEl>
                                          </p:spTgt>
                                        </p:tgtEl>
                                        <p:attrNameLst>
                                          <p:attrName>style.visibility</p:attrName>
                                        </p:attrNameLst>
                                      </p:cBhvr>
                                      <p:to>
                                        <p:strVal val="hidden"/>
                                      </p:to>
                                    </p:set>
                                  </p:childTnLst>
                                </p:cTn>
                              </p:par>
                              <p:par>
                                <p:cTn id="28" presetID="2" presetClass="exit" presetSubtype="4" fill="hold" nodeType="withEffect">
                                  <p:stCondLst>
                                    <p:cond delay="0"/>
                                  </p:stCondLst>
                                  <p:childTnLst>
                                    <p:anim calcmode="lin" valueType="num">
                                      <p:cBhvr additive="base">
                                        <p:cTn id="29" dur="500"/>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p:tgtEl>
                                          <p:spTgt spid="3">
                                            <p:txEl>
                                              <p:pRg st="3" end="3"/>
                                            </p:txEl>
                                          </p:spTgt>
                                        </p:tgtEl>
                                        <p:attrNameLst>
                                          <p:attrName>ppt_y</p:attrName>
                                        </p:attrNameLst>
                                      </p:cBhvr>
                                      <p:tavLst>
                                        <p:tav tm="0">
                                          <p:val>
                                            <p:strVal val="ppt_y"/>
                                          </p:val>
                                        </p:tav>
                                        <p:tav tm="100000">
                                          <p:val>
                                            <p:strVal val="1+ppt_h/2"/>
                                          </p:val>
                                        </p:tav>
                                      </p:tavLst>
                                    </p:anim>
                                    <p:set>
                                      <p:cBhvr>
                                        <p:cTn id="31"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dirty="0" smtClean="0">
                <a:solidFill>
                  <a:schemeClr val="accent6">
                    <a:lumMod val="75000"/>
                  </a:schemeClr>
                </a:solidFill>
              </a:rPr>
              <a:t>1-</a:t>
            </a:r>
            <a:r>
              <a:rPr lang="en-US" b="1" dirty="0" smtClean="0">
                <a:solidFill>
                  <a:schemeClr val="accent6">
                    <a:lumMod val="75000"/>
                  </a:schemeClr>
                </a:solidFill>
              </a:rPr>
              <a:t>Pharmacological treatment</a:t>
            </a:r>
            <a:endParaRPr lang="ar-EG" dirty="0">
              <a:solidFill>
                <a:schemeClr val="accent6">
                  <a:lumMod val="75000"/>
                </a:schemeClr>
              </a:solidFill>
            </a:endParaRPr>
          </a:p>
        </p:txBody>
      </p:sp>
      <p:sp>
        <p:nvSpPr>
          <p:cNvPr id="3" name="Content Placeholder 2"/>
          <p:cNvSpPr>
            <a:spLocks noGrp="1"/>
          </p:cNvSpPr>
          <p:nvPr>
            <p:ph idx="1"/>
          </p:nvPr>
        </p:nvSpPr>
        <p:spPr/>
        <p:txBody>
          <a:bodyPr>
            <a:normAutofit lnSpcReduction="10000"/>
          </a:bodyPr>
          <a:lstStyle/>
          <a:p>
            <a:pPr marL="360363" lvl="3" indent="-360363" algn="just" rtl="0">
              <a:lnSpc>
                <a:spcPct val="150000"/>
              </a:lnSpc>
            </a:pPr>
            <a:r>
              <a:rPr lang="en-US" sz="3600" b="1" dirty="0" smtClean="0">
                <a:solidFill>
                  <a:srgbClr val="FF0000"/>
                </a:solidFill>
              </a:rPr>
              <a:t>Menstrual </a:t>
            </a:r>
            <a:r>
              <a:rPr lang="en-US" sz="3600" b="1" dirty="0">
                <a:solidFill>
                  <a:srgbClr val="FF0000"/>
                </a:solidFill>
              </a:rPr>
              <a:t>irregularities : </a:t>
            </a:r>
            <a:endParaRPr lang="en-US" sz="3600" dirty="0">
              <a:solidFill>
                <a:srgbClr val="FF0000"/>
              </a:solidFill>
            </a:endParaRPr>
          </a:p>
          <a:p>
            <a:pPr algn="just" rtl="0">
              <a:lnSpc>
                <a:spcPct val="150000"/>
              </a:lnSpc>
            </a:pPr>
            <a:r>
              <a:rPr lang="en-US" dirty="0" smtClean="0"/>
              <a:t>Most </a:t>
            </a:r>
            <a:r>
              <a:rPr lang="en-US" dirty="0"/>
              <a:t>commonly by administration of oral contraceptives, either cyclically or continuously, prevents abnormal uterine proliferation. Use of combined oral contraceptives is the most common treatment </a:t>
            </a:r>
            <a:endParaRPr lang="en-US" sz="2400" dirty="0"/>
          </a:p>
          <a:p>
            <a:pPr algn="l"/>
            <a:endParaRPr lang="ar-EG" dirty="0"/>
          </a:p>
        </p:txBody>
      </p:sp>
      <p:pic>
        <p:nvPicPr>
          <p:cNvPr id="4" name="Picture 9" descr="صورة3"/>
          <p:cNvPicPr>
            <a:picLocks noChangeAspect="1" noChangeArrowheads="1" noCrop="1"/>
          </p:cNvPicPr>
          <p:nvPr/>
        </p:nvPicPr>
        <p:blipFill>
          <a:blip r:embed="rId5"/>
          <a:srcRect/>
          <a:stretch>
            <a:fillRect/>
          </a:stretch>
        </p:blipFill>
        <p:spPr bwMode="auto">
          <a:xfrm>
            <a:off x="7840134" y="5661852"/>
            <a:ext cx="1203625" cy="1200672"/>
          </a:xfrm>
          <a:prstGeom prst="rect">
            <a:avLst/>
          </a:prstGeom>
          <a:noFill/>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527452982"/>
      </p:ext>
    </p:extLst>
  </p:cSld>
  <p:clrMapOvr>
    <a:masterClrMapping/>
  </p:clrMapOvr>
  <mc:AlternateContent xmlns:mc="http://schemas.openxmlformats.org/markup-compatibility/2006">
    <mc:Choice xmlns:p14="http://schemas.microsoft.com/office/powerpoint/2010/main" Requires="p14">
      <p:transition spd="slow" p14:dur="2000" advTm="25314"/>
    </mc:Choice>
    <mc:Fallback>
      <p:transition spd="slow" advTm="25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5" presetClass="exit" presetSubtype="0" fill="hold" grpId="0" nodeType="clickEffect">
                                  <p:stCondLst>
                                    <p:cond delay="0"/>
                                  </p:stCondLst>
                                  <p:childTnLst>
                                    <p:animEffect transition="out" filter="fade">
                                      <p:cBhvr>
                                        <p:cTn id="10" dur="2000"/>
                                        <p:tgtEl>
                                          <p:spTgt spid="2"/>
                                        </p:tgtEl>
                                      </p:cBhvr>
                                    </p:animEffect>
                                    <p:anim calcmode="lin" valueType="num">
                                      <p:cBhvr>
                                        <p:cTn id="11" dur="2000"/>
                                        <p:tgtEl>
                                          <p:spTgt spid="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 dur="2000"/>
                                        <p:tgtEl>
                                          <p:spTgt spid="2"/>
                                        </p:tgtEl>
                                        <p:attrNameLst>
                                          <p:attrName>ppt_h</p:attrName>
                                        </p:attrNameLst>
                                      </p:cBhvr>
                                      <p:tavLst>
                                        <p:tav tm="0">
                                          <p:val>
                                            <p:strVal val="ppt_h"/>
                                          </p:val>
                                        </p:tav>
                                        <p:tav tm="100000">
                                          <p:val>
                                            <p:strVal val="ppt_h"/>
                                          </p:val>
                                        </p:tav>
                                      </p:tavLst>
                                    </p:anim>
                                    <p:set>
                                      <p:cBhvr>
                                        <p:cTn id="13" dur="1" fill="hold">
                                          <p:stCondLst>
                                            <p:cond delay="19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nodeType="clickEffect">
                                  <p:stCondLst>
                                    <p:cond delay="0"/>
                                  </p:stCondLst>
                                  <p:childTnLst>
                                    <p:animScale>
                                      <p:cBhvr>
                                        <p:cTn id="17" dur="2000" fill="hold"/>
                                        <p:tgtEl>
                                          <p:spTgt spid="3">
                                            <p:txEl>
                                              <p:pRg st="0" end="0"/>
                                            </p:txEl>
                                          </p:spTgt>
                                        </p:tgtEl>
                                      </p:cBhvr>
                                      <p:by x="150000" y="150000"/>
                                    </p:animScale>
                                  </p:childTnLst>
                                </p:cTn>
                              </p:par>
                              <p:par>
                                <p:cTn id="18" presetID="6" presetClass="emph" presetSubtype="0" fill="hold" nodeType="withEffect">
                                  <p:stCondLst>
                                    <p:cond delay="0"/>
                                  </p:stCondLst>
                                  <p:childTnLst>
                                    <p:animScale>
                                      <p:cBhvr>
                                        <p:cTn id="19" dur="2000" fill="hold"/>
                                        <p:tgtEl>
                                          <p:spTgt spid="3">
                                            <p:txEl>
                                              <p:pRg st="1" end="1"/>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sp>
        <p:nvSpPr>
          <p:cNvPr id="3" name="Content Placeholder 2"/>
          <p:cNvSpPr>
            <a:spLocks noGrp="1"/>
          </p:cNvSpPr>
          <p:nvPr>
            <p:ph idx="1"/>
          </p:nvPr>
        </p:nvSpPr>
        <p:spPr>
          <a:xfrm>
            <a:off x="457200" y="1600200"/>
            <a:ext cx="8229600" cy="4781128"/>
          </a:xfrm>
        </p:spPr>
        <p:txBody>
          <a:bodyPr>
            <a:normAutofit fontScale="32500" lnSpcReduction="20000"/>
          </a:bodyPr>
          <a:lstStyle/>
          <a:p>
            <a:pPr marL="360363" lvl="3" indent="-360363" algn="l" rtl="0"/>
            <a:r>
              <a:rPr lang="en-US" sz="11100" b="1" dirty="0">
                <a:solidFill>
                  <a:srgbClr val="FF0000"/>
                </a:solidFill>
              </a:rPr>
              <a:t>Infertility</a:t>
            </a:r>
            <a:endParaRPr lang="en-US" sz="11100" dirty="0">
              <a:solidFill>
                <a:srgbClr val="FF0000"/>
              </a:solidFill>
            </a:endParaRPr>
          </a:p>
          <a:p>
            <a:pPr algn="just" rtl="0">
              <a:lnSpc>
                <a:spcPct val="170000"/>
              </a:lnSpc>
            </a:pPr>
            <a:r>
              <a:rPr lang="en-US" sz="7000" dirty="0"/>
              <a:t>Induction of ovulation is the first-line treatment for this class of anovulation. Ovulation induction is as follows:</a:t>
            </a:r>
          </a:p>
          <a:p>
            <a:pPr lvl="0" algn="just" rtl="0">
              <a:lnSpc>
                <a:spcPct val="170000"/>
              </a:lnSpc>
            </a:pPr>
            <a:r>
              <a:rPr lang="en-US" sz="7000" dirty="0" err="1">
                <a:hlinkClick r:id="rId5"/>
              </a:rPr>
              <a:t>Clomifene</a:t>
            </a:r>
            <a:r>
              <a:rPr lang="en-US" sz="7000" dirty="0">
                <a:hlinkClick r:id="rId5"/>
              </a:rPr>
              <a:t> citrate (</a:t>
            </a:r>
            <a:r>
              <a:rPr lang="en-US" sz="7000" dirty="0" err="1">
                <a:hlinkClick r:id="rId5"/>
              </a:rPr>
              <a:t>eg</a:t>
            </a:r>
            <a:r>
              <a:rPr lang="en-US" sz="7000" dirty="0">
                <a:hlinkClick r:id="rId5"/>
              </a:rPr>
              <a:t> </a:t>
            </a:r>
            <a:r>
              <a:rPr lang="en-US" sz="7000" dirty="0" err="1">
                <a:hlinkClick r:id="rId5"/>
              </a:rPr>
              <a:t>Clomid</a:t>
            </a:r>
            <a:r>
              <a:rPr lang="en-US" sz="7000" dirty="0">
                <a:hlinkClick r:id="rId5"/>
              </a:rPr>
              <a:t>)</a:t>
            </a:r>
            <a:r>
              <a:rPr lang="en-US" sz="7000" dirty="0"/>
              <a:t>: mild stimulant of ovarian function</a:t>
            </a:r>
          </a:p>
          <a:p>
            <a:pPr lvl="0" algn="just" rtl="0">
              <a:lnSpc>
                <a:spcPct val="170000"/>
              </a:lnSpc>
            </a:pPr>
            <a:r>
              <a:rPr lang="en-US" sz="7000" dirty="0"/>
              <a:t> </a:t>
            </a:r>
            <a:r>
              <a:rPr lang="en-US" sz="7000" dirty="0" err="1">
                <a:hlinkClick r:id="rId6"/>
              </a:rPr>
              <a:t>Gonadotrophin</a:t>
            </a:r>
            <a:r>
              <a:rPr lang="en-US" sz="7000" dirty="0">
                <a:hlinkClick r:id="rId6"/>
              </a:rPr>
              <a:t> injections</a:t>
            </a:r>
            <a:r>
              <a:rPr lang="en-US" sz="7000" dirty="0"/>
              <a:t>: direct stimulation of the ovarian follicles to grow.</a:t>
            </a:r>
          </a:p>
          <a:p>
            <a:pPr lvl="0" algn="just" rtl="0">
              <a:lnSpc>
                <a:spcPct val="170000"/>
              </a:lnSpc>
            </a:pPr>
            <a:r>
              <a:rPr lang="en-US" sz="7000" dirty="0"/>
              <a:t>Diabetes medication: as metformin also called Glucophage which used to treat type 2 DM  </a:t>
            </a:r>
          </a:p>
        </p:txBody>
      </p:sp>
      <p:pic>
        <p:nvPicPr>
          <p:cNvPr id="4" name="Picture 9" descr="صورة3"/>
          <p:cNvPicPr>
            <a:picLocks noChangeAspect="1" noChangeArrowheads="1" noCrop="1"/>
          </p:cNvPicPr>
          <p:nvPr/>
        </p:nvPicPr>
        <p:blipFill>
          <a:blip r:embed="rId7"/>
          <a:srcRect/>
          <a:stretch>
            <a:fillRect/>
          </a:stretch>
        </p:blipFill>
        <p:spPr bwMode="auto">
          <a:xfrm>
            <a:off x="7812360" y="5540696"/>
            <a:ext cx="1203625" cy="1200672"/>
          </a:xfrm>
          <a:prstGeom prst="rect">
            <a:avLst/>
          </a:prstGeom>
          <a:noFill/>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90879267"/>
      </p:ext>
    </p:extLst>
  </p:cSld>
  <p:clrMapOvr>
    <a:masterClrMapping/>
  </p:clrMapOvr>
  <mc:AlternateContent xmlns:mc="http://schemas.openxmlformats.org/markup-compatibility/2006">
    <mc:Choice xmlns:p14="http://schemas.microsoft.com/office/powerpoint/2010/main" Requires="p14">
      <p:transition spd="slow" p14:dur="2000" advTm="14430"/>
    </mc:Choice>
    <mc:Fallback>
      <p:transition spd="slow" advTm="14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ircle(in)">
                                      <p:cBhvr>
                                        <p:cTn id="11" dur="2000"/>
                                        <p:tgtEl>
                                          <p:spTgt spid="3">
                                            <p:txEl>
                                              <p:pRg st="0" end="0"/>
                                            </p:txEl>
                                          </p:spTgt>
                                        </p:tgtEl>
                                      </p:cBhvr>
                                    </p:animEffect>
                                  </p:childTnLst>
                                </p:cTn>
                              </p:par>
                              <p:par>
                                <p:cTn id="12" presetID="6" presetClass="entr" presetSubtype="16"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circle(in)">
                                      <p:cBhvr>
                                        <p:cTn id="14" dur="2000"/>
                                        <p:tgtEl>
                                          <p:spTgt spid="3">
                                            <p:txEl>
                                              <p:pRg st="1" end="1"/>
                                            </p:txEl>
                                          </p:spTgt>
                                        </p:tgtEl>
                                      </p:cBhvr>
                                    </p:animEffect>
                                  </p:childTnLst>
                                </p:cTn>
                              </p:par>
                              <p:par>
                                <p:cTn id="15" presetID="6" presetClass="entr" presetSubtype="16"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circle(in)">
                                      <p:cBhvr>
                                        <p:cTn id="20" dur="2000"/>
                                        <p:tgtEl>
                                          <p:spTgt spid="3">
                                            <p:txEl>
                                              <p:pRg st="3" end="3"/>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ircle(in)">
                                      <p:cBhvr>
                                        <p:cTn id="23"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b="1" dirty="0" smtClean="0">
                <a:solidFill>
                  <a:schemeClr val="accent6">
                    <a:lumMod val="75000"/>
                  </a:schemeClr>
                </a:solidFill>
              </a:rPr>
              <a:t>2- Surgical treatment:</a:t>
            </a:r>
            <a:endParaRPr lang="ar-EG" dirty="0">
              <a:solidFill>
                <a:schemeClr val="accent6">
                  <a:lumMod val="75000"/>
                </a:schemeClr>
              </a:solidFill>
            </a:endParaRPr>
          </a:p>
        </p:txBody>
      </p:sp>
      <p:sp>
        <p:nvSpPr>
          <p:cNvPr id="3" name="Content Placeholder 2"/>
          <p:cNvSpPr>
            <a:spLocks noGrp="1"/>
          </p:cNvSpPr>
          <p:nvPr>
            <p:ph idx="1"/>
          </p:nvPr>
        </p:nvSpPr>
        <p:spPr>
          <a:xfrm>
            <a:off x="457200" y="1600200"/>
            <a:ext cx="8229600" cy="4853136"/>
          </a:xfrm>
        </p:spPr>
        <p:txBody>
          <a:bodyPr>
            <a:normAutofit fontScale="92500" lnSpcReduction="20000"/>
          </a:bodyPr>
          <a:lstStyle/>
          <a:p>
            <a:pPr algn="just" rtl="0">
              <a:lnSpc>
                <a:spcPct val="150000"/>
              </a:lnSpc>
            </a:pPr>
            <a:r>
              <a:rPr lang="en-US" dirty="0" smtClean="0"/>
              <a:t>Women </a:t>
            </a:r>
            <a:r>
              <a:rPr lang="en-US" dirty="0"/>
              <a:t>with PCO who have not responded to CC should be offered LOD because it is as effective as gonadotropins treatment and is not associated with an increased risk of multiple pregnancies. This technique is designed to create several surface lesions of the ovary (4:6), which may help to correct endocrine abnormalities and enhance ovulation</a:t>
            </a:r>
          </a:p>
          <a:p>
            <a:endParaRPr lang="ar-EG" dirty="0"/>
          </a:p>
        </p:txBody>
      </p:sp>
      <p:pic>
        <p:nvPicPr>
          <p:cNvPr id="4" name="Picture 9" descr="صورة3"/>
          <p:cNvPicPr>
            <a:picLocks noChangeAspect="1" noChangeArrowheads="1" noCrop="1"/>
          </p:cNvPicPr>
          <p:nvPr/>
        </p:nvPicPr>
        <p:blipFill>
          <a:blip r:embed="rId5"/>
          <a:srcRect/>
          <a:stretch>
            <a:fillRect/>
          </a:stretch>
        </p:blipFill>
        <p:spPr bwMode="auto">
          <a:xfrm>
            <a:off x="7885104" y="5657328"/>
            <a:ext cx="1203625" cy="1200672"/>
          </a:xfrm>
          <a:prstGeom prst="rect">
            <a:avLst/>
          </a:prstGeom>
          <a:noFill/>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04596277"/>
      </p:ext>
    </p:extLst>
  </p:cSld>
  <p:clrMapOvr>
    <a:masterClrMapping/>
  </p:clrMapOvr>
  <mc:AlternateContent xmlns:mc="http://schemas.openxmlformats.org/markup-compatibility/2006">
    <mc:Choice xmlns:p14="http://schemas.microsoft.com/office/powerpoint/2010/main" Requires="p14">
      <p:transition spd="slow" p14:dur="2000" advTm="36962"/>
    </mc:Choice>
    <mc:Fallback>
      <p:transition spd="slow" advTm="36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heel(1)">
                                      <p:cBhvr>
                                        <p:cTn id="1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dr.nawal\صور أطفال\baby1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85384"/>
          </a:xfrm>
          <a:prstGeom prst="rect">
            <a:avLst/>
          </a:prstGeom>
          <a:noFill/>
          <a:extLst>
            <a:ext uri="{909E8E84-426E-40DD-AFC4-6F175D3DCCD1}">
              <a14:hiddenFill xmlns:a14="http://schemas.microsoft.com/office/drawing/2010/main">
                <a:solidFill>
                  <a:srgbClr val="FFFFFF"/>
                </a:solidFill>
              </a14:hiddenFill>
            </a:ext>
          </a:extLst>
        </p:spPr>
      </p:pic>
      <p:sp>
        <p:nvSpPr>
          <p:cNvPr id="482307" name="WordArt 3"/>
          <p:cNvSpPr>
            <a:spLocks noChangeArrowheads="1" noChangeShapeType="1" noTextEdit="1"/>
          </p:cNvSpPr>
          <p:nvPr/>
        </p:nvSpPr>
        <p:spPr bwMode="auto">
          <a:xfrm>
            <a:off x="430212" y="692696"/>
            <a:ext cx="8102228" cy="1440160"/>
          </a:xfrm>
          <a:prstGeom prst="rect">
            <a:avLst/>
          </a:prstGeom>
        </p:spPr>
        <p:txBody>
          <a:bodyPr wrap="none" fromWordArt="1">
            <a:prstTxWarp prst="textPlain">
              <a:avLst>
                <a:gd name="adj" fmla="val 53368"/>
              </a:avLst>
            </a:prstTxWarp>
          </a:bodyPr>
          <a:lstStyle/>
          <a:p>
            <a:pPr algn="ctr">
              <a:lnSpc>
                <a:spcPct val="150000"/>
              </a:lnSpc>
            </a:pPr>
            <a:r>
              <a:rPr lang="en-US" sz="4800" i="1" kern="10" dirty="0" smtClean="0">
                <a:ln w="12700" cap="sq">
                  <a:solidFill>
                    <a:srgbClr val="FF0000"/>
                  </a:solidFill>
                  <a:round/>
                  <a:headEnd/>
                  <a:tailEnd/>
                </a:ln>
                <a:solidFill>
                  <a:srgbClr val="FFFF00"/>
                </a:solidFill>
                <a:effectLst>
                  <a:prstShdw prst="shdw13" dist="28398" dir="14606097">
                    <a:srgbClr val="FF0000"/>
                  </a:prstShdw>
                </a:effectLst>
                <a:latin typeface="Arial Black"/>
              </a:rPr>
              <a:t>Polycystic </a:t>
            </a:r>
            <a:r>
              <a:rPr lang="en-US" sz="4800" i="1" kern="10" dirty="0">
                <a:ln w="12700" cap="sq">
                  <a:solidFill>
                    <a:srgbClr val="FF0000"/>
                  </a:solidFill>
                  <a:round/>
                  <a:headEnd/>
                  <a:tailEnd/>
                </a:ln>
                <a:solidFill>
                  <a:srgbClr val="FFFF00"/>
                </a:solidFill>
                <a:effectLst>
                  <a:prstShdw prst="shdw13" dist="28398" dir="14606097">
                    <a:srgbClr val="FF0000"/>
                  </a:prstShdw>
                </a:effectLst>
                <a:latin typeface="Arial Black"/>
              </a:rPr>
              <a:t>Ovary Syndrome </a:t>
            </a:r>
            <a:endParaRPr lang="en-US" sz="4800" i="1" kern="10" dirty="0" smtClean="0">
              <a:ln w="12700" cap="sq">
                <a:solidFill>
                  <a:srgbClr val="FF0000"/>
                </a:solidFill>
                <a:round/>
                <a:headEnd/>
                <a:tailEnd/>
              </a:ln>
              <a:solidFill>
                <a:srgbClr val="FFFF00"/>
              </a:solidFill>
              <a:effectLst>
                <a:prstShdw prst="shdw13" dist="28398" dir="14606097">
                  <a:srgbClr val="FF0000"/>
                </a:prstShdw>
              </a:effectLst>
              <a:latin typeface="Arial Black"/>
            </a:endParaRPr>
          </a:p>
          <a:p>
            <a:pPr algn="ctr">
              <a:lnSpc>
                <a:spcPct val="150000"/>
              </a:lnSpc>
            </a:pPr>
            <a:r>
              <a:rPr lang="en-US" sz="4800" i="1" kern="10" dirty="0" smtClean="0">
                <a:ln w="12700" cap="sq">
                  <a:solidFill>
                    <a:srgbClr val="FF0000"/>
                  </a:solidFill>
                  <a:round/>
                  <a:headEnd/>
                  <a:tailEnd/>
                </a:ln>
                <a:solidFill>
                  <a:srgbClr val="FFFF00"/>
                </a:solidFill>
                <a:effectLst>
                  <a:prstShdw prst="shdw13" dist="28398" dir="14606097">
                    <a:srgbClr val="FF0000"/>
                  </a:prstShdw>
                </a:effectLst>
                <a:latin typeface="Arial Black"/>
              </a:rPr>
              <a:t>(</a:t>
            </a:r>
            <a:r>
              <a:rPr lang="en-US" sz="4800" i="1" kern="10" dirty="0">
                <a:ln w="12700" cap="sq">
                  <a:solidFill>
                    <a:srgbClr val="FF0000"/>
                  </a:solidFill>
                  <a:round/>
                  <a:headEnd/>
                  <a:tailEnd/>
                </a:ln>
                <a:solidFill>
                  <a:srgbClr val="FFFF00"/>
                </a:solidFill>
                <a:effectLst>
                  <a:prstShdw prst="shdw13" dist="28398" dir="14606097">
                    <a:srgbClr val="FF0000"/>
                  </a:prstShdw>
                </a:effectLst>
                <a:latin typeface="Arial Black"/>
              </a:rPr>
              <a:t>PCOS</a:t>
            </a:r>
            <a:r>
              <a:rPr lang="en-US" sz="4800" i="1" kern="10" dirty="0" smtClean="0">
                <a:ln w="12700" cap="sq">
                  <a:solidFill>
                    <a:srgbClr val="FF0000"/>
                  </a:solidFill>
                  <a:round/>
                  <a:headEnd/>
                  <a:tailEnd/>
                </a:ln>
                <a:solidFill>
                  <a:srgbClr val="FFFF00"/>
                </a:solidFill>
                <a:effectLst>
                  <a:prstShdw prst="shdw13" dist="28398" dir="14606097">
                    <a:srgbClr val="FF0000"/>
                  </a:prstShdw>
                </a:effectLst>
                <a:latin typeface="Arial Black"/>
              </a:rPr>
              <a:t>)</a:t>
            </a:r>
            <a:endParaRPr lang="ar-EG" sz="4800" i="1" kern="10" dirty="0">
              <a:ln w="12700" cap="sq">
                <a:solidFill>
                  <a:srgbClr val="FF0000"/>
                </a:solidFill>
                <a:round/>
                <a:headEnd/>
                <a:tailEnd/>
              </a:ln>
              <a:solidFill>
                <a:srgbClr val="FFFF00"/>
              </a:solidFill>
              <a:effectLst>
                <a:prstShdw prst="shdw13" dist="28398" dir="14606097">
                  <a:srgbClr val="FF0000"/>
                </a:prstShdw>
              </a:effectLst>
              <a:latin typeface="Arial Black"/>
            </a:endParaRPr>
          </a:p>
        </p:txBody>
      </p:sp>
      <p:sp>
        <p:nvSpPr>
          <p:cNvPr id="482308" name="Text Box 4"/>
          <p:cNvSpPr txBox="1">
            <a:spLocks noChangeArrowheads="1"/>
          </p:cNvSpPr>
          <p:nvPr/>
        </p:nvSpPr>
        <p:spPr bwMode="auto">
          <a:xfrm>
            <a:off x="381000" y="5105400"/>
            <a:ext cx="855662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5400" algn="ctr" rotWithShape="0">
                    <a:srgbClr val="003300"/>
                  </a:outerShdw>
                </a:effectLst>
              </a14:hiddenEffects>
            </a:ext>
          </a:extLst>
        </p:spPr>
        <p:txBody>
          <a:bodyPr>
            <a:spAutoFit/>
          </a:bodyPr>
          <a:lstStyle/>
          <a:p>
            <a:pPr algn="ctr" rtl="1" eaLnBrk="1" hangingPunct="1"/>
            <a:r>
              <a:rPr lang="en-US" altLang="ar-SA" sz="2800" b="1" dirty="0" smtClean="0">
                <a:solidFill>
                  <a:srgbClr val="00FFFF"/>
                </a:solidFill>
                <a:effectLst>
                  <a:outerShdw blurRad="38100" dist="38100" dir="2700000" algn="tl">
                    <a:srgbClr val="000000"/>
                  </a:outerShdw>
                </a:effectLst>
                <a:latin typeface="Tahoma" pitchFamily="34" charset="0"/>
                <a:cs typeface="Times New Roman" pitchFamily="18" charset="0"/>
              </a:rPr>
              <a:t>Lecturer </a:t>
            </a:r>
            <a:r>
              <a:rPr lang="en-US" altLang="ar-SA" sz="2800" b="1" dirty="0">
                <a:solidFill>
                  <a:srgbClr val="00FFFF"/>
                </a:solidFill>
                <a:effectLst>
                  <a:outerShdw blurRad="38100" dist="38100" dir="2700000" algn="tl">
                    <a:srgbClr val="000000"/>
                  </a:outerShdw>
                </a:effectLst>
                <a:latin typeface="Tahoma" pitchFamily="34" charset="0"/>
                <a:cs typeface="Times New Roman" pitchFamily="18" charset="0"/>
              </a:rPr>
              <a:t>of Obstetrics and Gynecology </a:t>
            </a:r>
            <a:r>
              <a:rPr lang="en-US" altLang="ar-SA" sz="2800" b="1" dirty="0" smtClean="0">
                <a:solidFill>
                  <a:srgbClr val="00FFFF"/>
                </a:solidFill>
                <a:effectLst>
                  <a:outerShdw blurRad="38100" dist="38100" dir="2700000" algn="tl">
                    <a:srgbClr val="000000"/>
                  </a:outerShdw>
                </a:effectLst>
                <a:latin typeface="Tahoma" pitchFamily="34" charset="0"/>
                <a:cs typeface="Times New Roman" pitchFamily="18" charset="0"/>
              </a:rPr>
              <a:t>Faculty of Nursing South Valley University </a:t>
            </a:r>
            <a:endParaRPr lang="en-US" altLang="ar-SA" sz="2800" b="1" dirty="0">
              <a:solidFill>
                <a:srgbClr val="00FFFF"/>
              </a:solidFill>
              <a:effectLst>
                <a:outerShdw blurRad="38100" dist="38100" dir="2700000" algn="tl">
                  <a:srgbClr val="000000"/>
                </a:outerShdw>
              </a:effectLst>
              <a:latin typeface="Tahoma" pitchFamily="34" charset="0"/>
              <a:cs typeface="Times New Roman" pitchFamily="18" charset="0"/>
            </a:endParaRPr>
          </a:p>
        </p:txBody>
      </p:sp>
      <p:sp>
        <p:nvSpPr>
          <p:cNvPr id="482309" name="WordArt 5"/>
          <p:cNvSpPr>
            <a:spLocks noChangeArrowheads="1" noChangeShapeType="1" noTextEdit="1"/>
          </p:cNvSpPr>
          <p:nvPr/>
        </p:nvSpPr>
        <p:spPr bwMode="auto">
          <a:xfrm>
            <a:off x="1828800" y="4191000"/>
            <a:ext cx="5943600" cy="533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dirty="0">
                <a:ln w="12700" cap="sq">
                  <a:solidFill>
                    <a:srgbClr val="FF0000"/>
                  </a:solidFill>
                  <a:round/>
                  <a:headEnd type="none" w="sm" len="sm"/>
                  <a:tailEnd type="none" w="sm" len="sm"/>
                </a:ln>
                <a:solidFill>
                  <a:srgbClr val="FFFF00"/>
                </a:solidFill>
                <a:latin typeface="Arial Black"/>
              </a:rPr>
              <a:t> </a:t>
            </a:r>
            <a:r>
              <a:rPr lang="en-US" sz="3600" i="1" kern="10" dirty="0" err="1">
                <a:ln w="12700" cap="sq">
                  <a:solidFill>
                    <a:srgbClr val="FF0000"/>
                  </a:solidFill>
                  <a:round/>
                  <a:headEnd type="none" w="sm" len="sm"/>
                  <a:tailEnd type="none" w="sm" len="sm"/>
                </a:ln>
                <a:solidFill>
                  <a:srgbClr val="FFFF00"/>
                </a:solidFill>
                <a:latin typeface="Arial Black"/>
              </a:rPr>
              <a:t>Nawal</a:t>
            </a:r>
            <a:r>
              <a:rPr lang="en-US" sz="3600" i="1" kern="10" dirty="0">
                <a:ln w="12700" cap="sq">
                  <a:solidFill>
                    <a:srgbClr val="FF0000"/>
                  </a:solidFill>
                  <a:round/>
                  <a:headEnd type="none" w="sm" len="sm"/>
                  <a:tailEnd type="none" w="sm" len="sm"/>
                </a:ln>
                <a:solidFill>
                  <a:srgbClr val="FFFF00"/>
                </a:solidFill>
                <a:latin typeface="Arial Black"/>
              </a:rPr>
              <a:t> Kamal </a:t>
            </a:r>
            <a:r>
              <a:rPr lang="en-US" sz="3600" i="1" kern="10" dirty="0" err="1">
                <a:ln w="12700" cap="sq">
                  <a:solidFill>
                    <a:srgbClr val="FF0000"/>
                  </a:solidFill>
                  <a:round/>
                  <a:headEnd type="none" w="sm" len="sm"/>
                  <a:tailEnd type="none" w="sm" len="sm"/>
                </a:ln>
                <a:solidFill>
                  <a:srgbClr val="FFFF00"/>
                </a:solidFill>
                <a:latin typeface="Arial Black"/>
              </a:rPr>
              <a:t>Abd</a:t>
            </a:r>
            <a:r>
              <a:rPr lang="en-US" sz="3600" i="1" kern="10" dirty="0">
                <a:ln w="12700" cap="sq">
                  <a:solidFill>
                    <a:srgbClr val="FF0000"/>
                  </a:solidFill>
                  <a:round/>
                  <a:headEnd type="none" w="sm" len="sm"/>
                  <a:tailEnd type="none" w="sm" len="sm"/>
                </a:ln>
                <a:solidFill>
                  <a:srgbClr val="FFFF00"/>
                </a:solidFill>
                <a:latin typeface="Arial Black"/>
              </a:rPr>
              <a:t> El </a:t>
            </a:r>
            <a:r>
              <a:rPr lang="en-US" sz="3600" i="1" kern="10" dirty="0" err="1">
                <a:ln w="12700" cap="sq">
                  <a:solidFill>
                    <a:srgbClr val="FF0000"/>
                  </a:solidFill>
                  <a:round/>
                  <a:headEnd type="none" w="sm" len="sm"/>
                  <a:tailEnd type="none" w="sm" len="sm"/>
                </a:ln>
                <a:solidFill>
                  <a:srgbClr val="FFFF00"/>
                </a:solidFill>
                <a:latin typeface="Arial Black"/>
              </a:rPr>
              <a:t>khalek</a:t>
            </a:r>
            <a:r>
              <a:rPr lang="en-US" sz="3600" i="1" kern="10" dirty="0">
                <a:ln w="12700" cap="sq">
                  <a:solidFill>
                    <a:srgbClr val="FF0000"/>
                  </a:solidFill>
                  <a:round/>
                  <a:headEnd type="none" w="sm" len="sm"/>
                  <a:tailEnd type="none" w="sm" len="sm"/>
                </a:ln>
                <a:solidFill>
                  <a:srgbClr val="FFFF00"/>
                </a:solidFill>
                <a:latin typeface="Arial Black"/>
              </a:rPr>
              <a:t> </a:t>
            </a:r>
            <a:endParaRPr lang="ar-EG" sz="3600" i="1" kern="10" dirty="0">
              <a:ln w="12700" cap="sq">
                <a:solidFill>
                  <a:srgbClr val="FF0000"/>
                </a:solidFill>
                <a:round/>
                <a:headEnd type="none" w="sm" len="sm"/>
                <a:tailEnd type="none" w="sm" len="sm"/>
              </a:ln>
              <a:solidFill>
                <a:srgbClr val="FFFF00"/>
              </a:solidFill>
              <a:latin typeface="Arial Black"/>
            </a:endParaRPr>
          </a:p>
        </p:txBody>
      </p:sp>
      <p:sp>
        <p:nvSpPr>
          <p:cNvPr id="482310" name="WordArt 6"/>
          <p:cNvSpPr>
            <a:spLocks noChangeArrowheads="1" noChangeShapeType="1" noTextEdit="1"/>
          </p:cNvSpPr>
          <p:nvPr/>
        </p:nvSpPr>
        <p:spPr bwMode="auto">
          <a:xfrm>
            <a:off x="4211960" y="2780928"/>
            <a:ext cx="1152128" cy="905247"/>
          </a:xfrm>
          <a:prstGeom prst="rect">
            <a:avLst/>
          </a:prstGeom>
        </p:spPr>
        <p:txBody>
          <a:bodyPr wrap="none" fromWordArt="1">
            <a:prstTxWarp prst="textPlain">
              <a:avLst>
                <a:gd name="adj" fmla="val 50000"/>
              </a:avLst>
            </a:prstTxWarp>
          </a:bodyPr>
          <a:lstStyle/>
          <a:p>
            <a:pPr algn="ctr"/>
            <a:r>
              <a:rPr lang="en-US" sz="3600" b="1" i="1" kern="10" dirty="0">
                <a:ln w="12700" cap="sq">
                  <a:solidFill>
                    <a:srgbClr val="EAEAEA"/>
                  </a:solidFill>
                  <a:round/>
                  <a:headEnd type="none" w="sm" len="sm"/>
                  <a:tailEnd type="none" w="sm" len="sm"/>
                </a:ln>
                <a:solidFill>
                  <a:srgbClr val="FF0000"/>
                </a:solidFill>
                <a:effectLst>
                  <a:outerShdw dist="35921" dir="2700000" sy="50000" kx="2115830" algn="bl" rotWithShape="0">
                    <a:srgbClr val="C0C0C0">
                      <a:alpha val="80000"/>
                    </a:srgbClr>
                  </a:outerShdw>
                </a:effectLst>
                <a:latin typeface="Arial Black"/>
              </a:rPr>
              <a:t>By</a:t>
            </a:r>
            <a:endParaRPr lang="ar-EG" sz="3600" b="1" i="1" kern="10" dirty="0">
              <a:ln w="12700" cap="sq">
                <a:solidFill>
                  <a:srgbClr val="EAEAEA"/>
                </a:solidFill>
                <a:round/>
                <a:headEnd type="none" w="sm" len="sm"/>
                <a:tailEnd type="none" w="sm" len="sm"/>
              </a:ln>
              <a:solidFill>
                <a:srgbClr val="FF0000"/>
              </a:solidFill>
              <a:effectLst>
                <a:outerShdw dist="35921" dir="2700000" sy="50000" kx="2115830" algn="bl" rotWithShape="0">
                  <a:srgbClr val="C0C0C0">
                    <a:alpha val="80000"/>
                  </a:srgbClr>
                </a:outerShdw>
              </a:effectLst>
              <a:latin typeface="Arial Black"/>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67497254"/>
      </p:ext>
    </p:extLst>
  </p:cSld>
  <p:clrMapOvr>
    <a:masterClrMapping/>
  </p:clrMapOvr>
  <p:transition advTm="32243">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37" presetClass="entr" presetSubtype="0" fill="hold" grpId="0" nodeType="afterEffect">
                                  <p:stCondLst>
                                    <p:cond delay="0"/>
                                  </p:stCondLst>
                                  <p:childTnLst>
                                    <p:set>
                                      <p:cBhvr>
                                        <p:cTn id="9" dur="1" fill="hold">
                                          <p:stCondLst>
                                            <p:cond delay="0"/>
                                          </p:stCondLst>
                                        </p:cTn>
                                        <p:tgtEl>
                                          <p:spTgt spid="482307"/>
                                        </p:tgtEl>
                                        <p:attrNameLst>
                                          <p:attrName>style.visibility</p:attrName>
                                        </p:attrNameLst>
                                      </p:cBhvr>
                                      <p:to>
                                        <p:strVal val="visible"/>
                                      </p:to>
                                    </p:set>
                                    <p:animEffect transition="in" filter="fade">
                                      <p:cBhvr>
                                        <p:cTn id="10" dur="1000"/>
                                        <p:tgtEl>
                                          <p:spTgt spid="482307"/>
                                        </p:tgtEl>
                                      </p:cBhvr>
                                    </p:animEffect>
                                    <p:anim calcmode="lin" valueType="num">
                                      <p:cBhvr>
                                        <p:cTn id="11" dur="1000" fill="hold"/>
                                        <p:tgtEl>
                                          <p:spTgt spid="482307"/>
                                        </p:tgtEl>
                                        <p:attrNameLst>
                                          <p:attrName>ppt_x</p:attrName>
                                        </p:attrNameLst>
                                      </p:cBhvr>
                                      <p:tavLst>
                                        <p:tav tm="0">
                                          <p:val>
                                            <p:strVal val="#ppt_x"/>
                                          </p:val>
                                        </p:tav>
                                        <p:tav tm="100000">
                                          <p:val>
                                            <p:strVal val="#ppt_x"/>
                                          </p:val>
                                        </p:tav>
                                      </p:tavLst>
                                    </p:anim>
                                    <p:anim calcmode="lin" valueType="num">
                                      <p:cBhvr>
                                        <p:cTn id="12" dur="900" decel="100000" fill="hold"/>
                                        <p:tgtEl>
                                          <p:spTgt spid="482307"/>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482307"/>
                                        </p:tgtEl>
                                        <p:attrNameLst>
                                          <p:attrName>ppt_y</p:attrName>
                                        </p:attrNameLst>
                                      </p:cBhvr>
                                      <p:tavLst>
                                        <p:tav tm="0">
                                          <p:val>
                                            <p:strVal val="#ppt_y-.03"/>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5" presetClass="entr" presetSubtype="0" fill="hold" grpId="0" nodeType="clickEffect">
                                  <p:stCondLst>
                                    <p:cond delay="0"/>
                                  </p:stCondLst>
                                  <p:childTnLst>
                                    <p:set>
                                      <p:cBhvr>
                                        <p:cTn id="17" dur="1" fill="hold">
                                          <p:stCondLst>
                                            <p:cond delay="0"/>
                                          </p:stCondLst>
                                        </p:cTn>
                                        <p:tgtEl>
                                          <p:spTgt spid="482310"/>
                                        </p:tgtEl>
                                        <p:attrNameLst>
                                          <p:attrName>style.visibility</p:attrName>
                                        </p:attrNameLst>
                                      </p:cBhvr>
                                      <p:to>
                                        <p:strVal val="visible"/>
                                      </p:to>
                                    </p:set>
                                    <p:anim calcmode="lin" valueType="num">
                                      <p:cBhvr>
                                        <p:cTn id="18" dur="2000" fill="hold"/>
                                        <p:tgtEl>
                                          <p:spTgt spid="482310"/>
                                        </p:tgtEl>
                                        <p:attrNameLst>
                                          <p:attrName>ppt_w</p:attrName>
                                        </p:attrNameLst>
                                      </p:cBhvr>
                                      <p:tavLst>
                                        <p:tav tm="0">
                                          <p:val>
                                            <p:fltVal val="0"/>
                                          </p:val>
                                        </p:tav>
                                        <p:tav tm="100000">
                                          <p:val>
                                            <p:strVal val="#ppt_w"/>
                                          </p:val>
                                        </p:tav>
                                      </p:tavLst>
                                    </p:anim>
                                    <p:anim calcmode="lin" valueType="num">
                                      <p:cBhvr>
                                        <p:cTn id="19" dur="2000" fill="hold"/>
                                        <p:tgtEl>
                                          <p:spTgt spid="482310"/>
                                        </p:tgtEl>
                                        <p:attrNameLst>
                                          <p:attrName>ppt_h</p:attrName>
                                        </p:attrNameLst>
                                      </p:cBhvr>
                                      <p:tavLst>
                                        <p:tav tm="0">
                                          <p:val>
                                            <p:fltVal val="0"/>
                                          </p:val>
                                        </p:tav>
                                        <p:tav tm="100000">
                                          <p:val>
                                            <p:strVal val="#ppt_h"/>
                                          </p:val>
                                        </p:tav>
                                      </p:tavLst>
                                    </p:anim>
                                    <p:anim calcmode="lin" valueType="num">
                                      <p:cBhvr>
                                        <p:cTn id="20" dur="2000" fill="hold"/>
                                        <p:tgtEl>
                                          <p:spTgt spid="482310"/>
                                        </p:tgtEl>
                                        <p:attrNameLst>
                                          <p:attrName>ppt_x</p:attrName>
                                        </p:attrNameLst>
                                      </p:cBhvr>
                                      <p:tavLst>
                                        <p:tav tm="0" fmla="#ppt_x+(cos(-2*pi*(1-$))*-#ppt_x-sin(-2*pi*(1-$))*(1-#ppt_y))*(1-$)">
                                          <p:val>
                                            <p:fltVal val="0"/>
                                          </p:val>
                                        </p:tav>
                                        <p:tav tm="100000">
                                          <p:val>
                                            <p:fltVal val="1"/>
                                          </p:val>
                                        </p:tav>
                                      </p:tavLst>
                                    </p:anim>
                                    <p:anim calcmode="lin" valueType="num">
                                      <p:cBhvr>
                                        <p:cTn id="21" dur="2000" fill="hold"/>
                                        <p:tgtEl>
                                          <p:spTgt spid="4823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482309"/>
                                        </p:tgtEl>
                                        <p:attrNameLst>
                                          <p:attrName>style.visibility</p:attrName>
                                        </p:attrNameLst>
                                      </p:cBhvr>
                                      <p:to>
                                        <p:strVal val="visible"/>
                                      </p:to>
                                    </p:set>
                                    <p:anim calcmode="lin" valueType="num">
                                      <p:cBhvr>
                                        <p:cTn id="26" dur="1000" fill="hold"/>
                                        <p:tgtEl>
                                          <p:spTgt spid="482309"/>
                                        </p:tgtEl>
                                        <p:attrNameLst>
                                          <p:attrName>ppt_x</p:attrName>
                                        </p:attrNameLst>
                                      </p:cBhvr>
                                      <p:tavLst>
                                        <p:tav tm="0">
                                          <p:val>
                                            <p:strVal val="#ppt_x-.2"/>
                                          </p:val>
                                        </p:tav>
                                        <p:tav tm="100000">
                                          <p:val>
                                            <p:strVal val="#ppt_x"/>
                                          </p:val>
                                        </p:tav>
                                      </p:tavLst>
                                    </p:anim>
                                    <p:anim calcmode="lin" valueType="num">
                                      <p:cBhvr>
                                        <p:cTn id="27" dur="1000" fill="hold"/>
                                        <p:tgtEl>
                                          <p:spTgt spid="482309"/>
                                        </p:tgtEl>
                                        <p:attrNameLst>
                                          <p:attrName>ppt_y</p:attrName>
                                        </p:attrNameLst>
                                      </p:cBhvr>
                                      <p:tavLst>
                                        <p:tav tm="0">
                                          <p:val>
                                            <p:strVal val="#ppt_y"/>
                                          </p:val>
                                        </p:tav>
                                        <p:tav tm="100000">
                                          <p:val>
                                            <p:strVal val="#ppt_y"/>
                                          </p:val>
                                        </p:tav>
                                      </p:tavLst>
                                    </p:anim>
                                    <p:animEffect transition="in" filter="wipe(right)" prLst="gradientSize: 0.1">
                                      <p:cBhvr>
                                        <p:cTn id="28" dur="1000"/>
                                        <p:tgtEl>
                                          <p:spTgt spid="482309"/>
                                        </p:tgtEl>
                                      </p:cBhvr>
                                    </p:animEffect>
                                  </p:childTnLst>
                                </p:cTn>
                              </p:par>
                              <p:par>
                                <p:cTn id="29" presetID="29" presetClass="entr" presetSubtype="0" fill="hold" grpId="0" nodeType="withEffect">
                                  <p:stCondLst>
                                    <p:cond delay="0"/>
                                  </p:stCondLst>
                                  <p:childTnLst>
                                    <p:set>
                                      <p:cBhvr>
                                        <p:cTn id="30" dur="1" fill="hold">
                                          <p:stCondLst>
                                            <p:cond delay="0"/>
                                          </p:stCondLst>
                                        </p:cTn>
                                        <p:tgtEl>
                                          <p:spTgt spid="482308"/>
                                        </p:tgtEl>
                                        <p:attrNameLst>
                                          <p:attrName>style.visibility</p:attrName>
                                        </p:attrNameLst>
                                      </p:cBhvr>
                                      <p:to>
                                        <p:strVal val="visible"/>
                                      </p:to>
                                    </p:set>
                                    <p:anim calcmode="lin" valueType="num">
                                      <p:cBhvr>
                                        <p:cTn id="31" dur="1000" fill="hold"/>
                                        <p:tgtEl>
                                          <p:spTgt spid="482308"/>
                                        </p:tgtEl>
                                        <p:attrNameLst>
                                          <p:attrName>ppt_x</p:attrName>
                                        </p:attrNameLst>
                                      </p:cBhvr>
                                      <p:tavLst>
                                        <p:tav tm="0">
                                          <p:val>
                                            <p:strVal val="#ppt_x-.2"/>
                                          </p:val>
                                        </p:tav>
                                        <p:tav tm="100000">
                                          <p:val>
                                            <p:strVal val="#ppt_x"/>
                                          </p:val>
                                        </p:tav>
                                      </p:tavLst>
                                    </p:anim>
                                    <p:anim calcmode="lin" valueType="num">
                                      <p:cBhvr>
                                        <p:cTn id="32" dur="1000" fill="hold"/>
                                        <p:tgtEl>
                                          <p:spTgt spid="482308"/>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8230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2"/>
                </p:tgtEl>
              </p:cMediaNode>
            </p:audio>
          </p:childTnLst>
        </p:cTn>
      </p:par>
    </p:tnLst>
    <p:bldLst>
      <p:bldP spid="482307" grpId="0" animBg="1"/>
      <p:bldP spid="482308" grpId="0"/>
      <p:bldP spid="482309" grpId="0" animBg="1"/>
      <p:bldP spid="4823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20688"/>
            <a:ext cx="8229600" cy="1080120"/>
          </a:xfrm>
        </p:spPr>
        <p:txBody>
          <a:bodyPr>
            <a:normAutofit fontScale="90000"/>
          </a:bodyPr>
          <a:lstStyle/>
          <a:p>
            <a:pPr algn="l" rtl="0"/>
            <a:r>
              <a:rPr lang="en-US" sz="4000" b="1" dirty="0" smtClean="0">
                <a:solidFill>
                  <a:schemeClr val="accent6">
                    <a:lumMod val="75000"/>
                  </a:schemeClr>
                </a:solidFill>
              </a:rPr>
              <a:t>3- Application of assisted reproduction techniques</a:t>
            </a:r>
            <a:r>
              <a:rPr lang="en-US" dirty="0" smtClean="0"/>
              <a:t/>
            </a:r>
            <a:br>
              <a:rPr lang="en-US" dirty="0" smtClean="0"/>
            </a:br>
            <a:endParaRPr lang="ar-EG" dirty="0"/>
          </a:p>
        </p:txBody>
      </p:sp>
      <p:sp>
        <p:nvSpPr>
          <p:cNvPr id="3" name="Content Placeholder 2"/>
          <p:cNvSpPr>
            <a:spLocks noGrp="1"/>
          </p:cNvSpPr>
          <p:nvPr>
            <p:ph idx="1"/>
          </p:nvPr>
        </p:nvSpPr>
        <p:spPr>
          <a:xfrm>
            <a:off x="457200" y="1600200"/>
            <a:ext cx="8229600" cy="4781128"/>
          </a:xfrm>
        </p:spPr>
        <p:txBody>
          <a:bodyPr>
            <a:normAutofit fontScale="92500" lnSpcReduction="10000"/>
          </a:bodyPr>
          <a:lstStyle/>
          <a:p>
            <a:pPr algn="just" rtl="0">
              <a:lnSpc>
                <a:spcPct val="150000"/>
              </a:lnSpc>
            </a:pPr>
            <a:r>
              <a:rPr lang="en-US" dirty="0" smtClean="0"/>
              <a:t>Women </a:t>
            </a:r>
            <a:r>
              <a:rPr lang="en-US" dirty="0"/>
              <a:t>might require ovulation induction or ART to become pregnant. Changes to lifestyle (appropriate diet, regular exercise, weight loss if needed) can, however, improve the metabolic and endocrine consequences of having PCOS, thus possibly improving infertility caused by anovulation.</a:t>
            </a:r>
          </a:p>
          <a:p>
            <a:pPr algn="just">
              <a:lnSpc>
                <a:spcPct val="150000"/>
              </a:lnSpc>
            </a:pPr>
            <a:endParaRPr lang="ar-EG" dirty="0"/>
          </a:p>
        </p:txBody>
      </p:sp>
      <p:pic>
        <p:nvPicPr>
          <p:cNvPr id="4" name="Picture 9" descr="صورة3"/>
          <p:cNvPicPr>
            <a:picLocks noChangeAspect="1" noChangeArrowheads="1" noCrop="1"/>
          </p:cNvPicPr>
          <p:nvPr/>
        </p:nvPicPr>
        <p:blipFill>
          <a:blip r:embed="rId5"/>
          <a:srcRect/>
          <a:stretch>
            <a:fillRect/>
          </a:stretch>
        </p:blipFill>
        <p:spPr bwMode="auto">
          <a:xfrm>
            <a:off x="7812360" y="5445224"/>
            <a:ext cx="1203625" cy="1200672"/>
          </a:xfrm>
          <a:prstGeom prst="rect">
            <a:avLst/>
          </a:prstGeom>
          <a:noFill/>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704194032"/>
      </p:ext>
    </p:extLst>
  </p:cSld>
  <p:clrMapOvr>
    <a:masterClrMapping/>
  </p:clrMapOvr>
  <mc:AlternateContent xmlns:mc="http://schemas.openxmlformats.org/markup-compatibility/2006">
    <mc:Choice xmlns:p14="http://schemas.microsoft.com/office/powerpoint/2010/main" Requires="p14">
      <p:transition spd="slow" p14:dur="2000" advTm="19815"/>
    </mc:Choice>
    <mc:Fallback>
      <p:transition spd="slow" advTm="19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2696"/>
            <a:ext cx="8229600" cy="1152128"/>
          </a:xfrm>
        </p:spPr>
        <p:txBody>
          <a:bodyPr>
            <a:normAutofit fontScale="90000"/>
          </a:bodyPr>
          <a:lstStyle/>
          <a:p>
            <a:pPr algn="l" rtl="0"/>
            <a:r>
              <a:rPr lang="en-US" b="1" dirty="0" smtClean="0">
                <a:solidFill>
                  <a:srgbClr val="FF0000"/>
                </a:solidFill>
              </a:rPr>
              <a:t>Physical manifestations of </a:t>
            </a:r>
            <a:r>
              <a:rPr lang="en-US" b="1" dirty="0" err="1" smtClean="0">
                <a:solidFill>
                  <a:srgbClr val="FF0000"/>
                </a:solidFill>
              </a:rPr>
              <a:t>hyperandrogenism</a:t>
            </a:r>
            <a:r>
              <a:rPr lang="en-US" b="1" dirty="0" smtClean="0">
                <a:solidFill>
                  <a:srgbClr val="FF0000"/>
                </a:solidFill>
              </a:rPr>
              <a:t>:</a:t>
            </a:r>
            <a:r>
              <a:rPr lang="en-US" dirty="0" smtClean="0">
                <a:solidFill>
                  <a:srgbClr val="FF0000"/>
                </a:solidFill>
              </a:rPr>
              <a:t> </a:t>
            </a:r>
            <a:endParaRPr lang="ar-EG" dirty="0"/>
          </a:p>
        </p:txBody>
      </p:sp>
      <p:sp>
        <p:nvSpPr>
          <p:cNvPr id="3" name="Content Placeholder 2"/>
          <p:cNvSpPr>
            <a:spLocks noGrp="1"/>
          </p:cNvSpPr>
          <p:nvPr>
            <p:ph idx="1"/>
          </p:nvPr>
        </p:nvSpPr>
        <p:spPr>
          <a:xfrm>
            <a:off x="457200" y="2276872"/>
            <a:ext cx="8229600" cy="3849291"/>
          </a:xfrm>
        </p:spPr>
        <p:txBody>
          <a:bodyPr/>
          <a:lstStyle/>
          <a:p>
            <a:pPr algn="just" rtl="0">
              <a:lnSpc>
                <a:spcPct val="150000"/>
              </a:lnSpc>
            </a:pPr>
            <a:r>
              <a:rPr lang="en-US" sz="3600" dirty="0" err="1" smtClean="0"/>
              <a:t>Hyperandrogenism</a:t>
            </a:r>
            <a:r>
              <a:rPr lang="en-US" sz="3600" dirty="0" smtClean="0"/>
              <a:t> </a:t>
            </a:r>
            <a:r>
              <a:rPr lang="en-US" sz="3600" dirty="0"/>
              <a:t>may present clinically as </a:t>
            </a:r>
            <a:r>
              <a:rPr lang="en-US" sz="3600" dirty="0" err="1"/>
              <a:t>hirsutism</a:t>
            </a:r>
            <a:r>
              <a:rPr lang="en-US" sz="3600" dirty="0"/>
              <a:t>, acne, and/or male pattern alopecia in the genetically predisposed </a:t>
            </a:r>
            <a:r>
              <a:rPr lang="en-US" b="1" dirty="0"/>
              <a:t> </a:t>
            </a:r>
            <a:endParaRPr lang="en-US" dirty="0"/>
          </a:p>
          <a:p>
            <a:endParaRPr lang="ar-EG" dirty="0"/>
          </a:p>
        </p:txBody>
      </p:sp>
      <p:pic>
        <p:nvPicPr>
          <p:cNvPr id="4" name="Picture 9" descr="صورة3"/>
          <p:cNvPicPr>
            <a:picLocks noChangeAspect="1" noChangeArrowheads="1" noCrop="1"/>
          </p:cNvPicPr>
          <p:nvPr/>
        </p:nvPicPr>
        <p:blipFill>
          <a:blip r:embed="rId5"/>
          <a:srcRect/>
          <a:stretch>
            <a:fillRect/>
          </a:stretch>
        </p:blipFill>
        <p:spPr bwMode="auto">
          <a:xfrm>
            <a:off x="7812360" y="5445224"/>
            <a:ext cx="1203625" cy="1200672"/>
          </a:xfrm>
          <a:prstGeom prst="rect">
            <a:avLst/>
          </a:prstGeom>
          <a:noFill/>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523408860"/>
      </p:ext>
    </p:extLst>
  </p:cSld>
  <p:clrMapOvr>
    <a:masterClrMapping/>
  </p:clrMapOvr>
  <mc:AlternateContent xmlns:mc="http://schemas.openxmlformats.org/markup-compatibility/2006">
    <mc:Choice xmlns:p14="http://schemas.microsoft.com/office/powerpoint/2010/main" Requires="p14">
      <p:transition spd="slow" p14:dur="2000" advTm="36145"/>
    </mc:Choice>
    <mc:Fallback>
      <p:transition spd="slow" advTm="36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abdo\عبده\11846108_1464974257137376_834074386_n.jpg"/>
          <p:cNvPicPr>
            <a:picLocks noGrp="1" noChangeAspect="1" noChangeArrowheads="1"/>
          </p:cNvPicPr>
          <p:nvPr>
            <p:ph idx="4294967295"/>
          </p:nvPr>
        </p:nvPicPr>
        <p:blipFill>
          <a:blip r:embed="rId5">
            <a:extLst>
              <a:ext uri="{28A0092B-C50C-407E-A947-70E740481C1C}">
                <a14:useLocalDpi xmlns:a14="http://schemas.microsoft.com/office/drawing/2010/main" val="0"/>
              </a:ext>
            </a:extLst>
          </a:blip>
          <a:srcRect/>
          <a:stretch>
            <a:fillRect/>
          </a:stretch>
        </p:blipFill>
        <p:spPr bwMode="auto">
          <a:xfrm>
            <a:off x="0" y="11701"/>
            <a:ext cx="9144000" cy="68462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thank_you_11dg"/>
          <p:cNvPicPr>
            <a:picLocks noChangeAspect="1" noChangeArrowheads="1" noCrop="1"/>
          </p:cNvPicPr>
          <p:nvPr/>
        </p:nvPicPr>
        <p:blipFill>
          <a:blip r:embed="rId6"/>
          <a:srcRect/>
          <a:stretch>
            <a:fillRect/>
          </a:stretch>
        </p:blipFill>
        <p:spPr bwMode="auto">
          <a:xfrm>
            <a:off x="5364088" y="2614120"/>
            <a:ext cx="3751213" cy="4243880"/>
          </a:xfrm>
          <a:prstGeom prst="rect">
            <a:avLst/>
          </a:prstGeom>
          <a:noFill/>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7340206"/>
      </p:ext>
    </p:extLst>
  </p:cSld>
  <p:clrMapOvr>
    <a:masterClrMapping/>
  </p:clrMapOvr>
  <mc:AlternateContent xmlns:mc="http://schemas.openxmlformats.org/markup-compatibility/2006">
    <mc:Choice xmlns:p14="http://schemas.microsoft.com/office/powerpoint/2010/main" Requires="p14">
      <p:transition spd="slow" p14:dur="2000" advTm="10516"/>
    </mc:Choice>
    <mc:Fallback>
      <p:transition spd="slow" advTm="10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b="1" dirty="0" smtClean="0">
                <a:solidFill>
                  <a:srgbClr val="FF0000"/>
                </a:solidFill>
              </a:rPr>
              <a:t>Out lines:</a:t>
            </a:r>
            <a:endParaRPr lang="ar-EG" dirty="0">
              <a:solidFill>
                <a:srgbClr val="FF0000"/>
              </a:solidFill>
            </a:endParaRPr>
          </a:p>
        </p:txBody>
      </p:sp>
      <p:sp>
        <p:nvSpPr>
          <p:cNvPr id="3" name="Content Placeholder 2"/>
          <p:cNvSpPr>
            <a:spLocks noGrp="1"/>
          </p:cNvSpPr>
          <p:nvPr>
            <p:ph idx="1"/>
          </p:nvPr>
        </p:nvSpPr>
        <p:spPr/>
        <p:txBody>
          <a:bodyPr>
            <a:normAutofit fontScale="85000" lnSpcReduction="20000"/>
          </a:bodyPr>
          <a:lstStyle/>
          <a:p>
            <a:pPr lvl="0" algn="l" rtl="0"/>
            <a:r>
              <a:rPr lang="en-US" dirty="0" smtClean="0"/>
              <a:t>Introduction</a:t>
            </a:r>
            <a:endParaRPr lang="en-US" dirty="0"/>
          </a:p>
          <a:p>
            <a:pPr lvl="0" algn="l" rtl="0"/>
            <a:r>
              <a:rPr lang="en-US" dirty="0"/>
              <a:t>Definition</a:t>
            </a:r>
          </a:p>
          <a:p>
            <a:pPr lvl="0" algn="l" rtl="0"/>
            <a:r>
              <a:rPr lang="en-US" dirty="0"/>
              <a:t>Prevalence</a:t>
            </a:r>
          </a:p>
          <a:p>
            <a:pPr lvl="0" algn="l" rtl="0"/>
            <a:r>
              <a:rPr lang="en-US" dirty="0"/>
              <a:t>Causes</a:t>
            </a:r>
          </a:p>
          <a:p>
            <a:pPr lvl="0" algn="l" rtl="0"/>
            <a:r>
              <a:rPr lang="en-US" dirty="0"/>
              <a:t>Criteria for PCOS</a:t>
            </a:r>
          </a:p>
          <a:p>
            <a:pPr lvl="0" algn="l" rtl="0"/>
            <a:r>
              <a:rPr lang="en-US" dirty="0"/>
              <a:t>Diagnosis</a:t>
            </a:r>
          </a:p>
          <a:p>
            <a:pPr lvl="0" algn="l" rtl="0"/>
            <a:r>
              <a:rPr lang="en-US" dirty="0"/>
              <a:t>Impact of  PCOS</a:t>
            </a:r>
          </a:p>
          <a:p>
            <a:pPr lvl="0" algn="l" rtl="0"/>
            <a:r>
              <a:rPr lang="en-US" dirty="0"/>
              <a:t>Pregnancy outcome</a:t>
            </a:r>
          </a:p>
          <a:p>
            <a:pPr lvl="0" algn="l" rtl="0"/>
            <a:r>
              <a:rPr lang="en-US" dirty="0"/>
              <a:t>Treatment of PCOS</a:t>
            </a:r>
          </a:p>
          <a:p>
            <a:pPr lvl="0" algn="l" rtl="0"/>
            <a:r>
              <a:rPr lang="en-US" dirty="0"/>
              <a:t>Nursing role in management of PCOs</a:t>
            </a:r>
          </a:p>
          <a:p>
            <a:endParaRPr lang="ar-EG"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419736641"/>
      </p:ext>
    </p:extLst>
  </p:cSld>
  <p:clrMapOvr>
    <a:masterClrMapping/>
  </p:clrMapOvr>
  <mc:AlternateContent xmlns:mc="http://schemas.openxmlformats.org/markup-compatibility/2006">
    <mc:Choice xmlns:p14="http://schemas.microsoft.com/office/powerpoint/2010/main" Requires="p14">
      <p:transition spd="slow" p14:dur="2000" advTm="22875"/>
    </mc:Choice>
    <mc:Fallback>
      <p:transition spd="slow" advTm="22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additive="base">
                                        <p:cTn id="4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 calcmode="lin" valueType="num">
                                      <p:cBhvr additive="base">
                                        <p:cTn id="5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ifa07030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ctrTitle"/>
          </p:nvPr>
        </p:nvSpPr>
        <p:spPr>
          <a:xfrm>
            <a:off x="685800" y="2420888"/>
            <a:ext cx="7772400" cy="1944216"/>
          </a:xfrm>
        </p:spPr>
        <p:txBody>
          <a:bodyPr>
            <a:normAutofit/>
          </a:bodyPr>
          <a:lstStyle/>
          <a:p>
            <a:pPr rtl="0"/>
            <a:r>
              <a:rPr lang="en-US" sz="6600" b="1" dirty="0" smtClean="0">
                <a:solidFill>
                  <a:srgbClr val="FF0000"/>
                </a:solidFill>
              </a:rPr>
              <a:t>INTRODUCTION</a:t>
            </a:r>
            <a:endParaRPr lang="ar-EG" sz="6600" b="1" dirty="0">
              <a:solidFill>
                <a:srgbClr val="FF0000"/>
              </a:solidFill>
            </a:endParaRPr>
          </a:p>
        </p:txBody>
      </p:sp>
      <p:sp>
        <p:nvSpPr>
          <p:cNvPr id="6" name="Subtitle 5"/>
          <p:cNvSpPr>
            <a:spLocks noGrp="1"/>
          </p:cNvSpPr>
          <p:nvPr>
            <p:ph type="subTitle" idx="1"/>
          </p:nvPr>
        </p:nvSpPr>
        <p:spPr/>
        <p:txBody>
          <a:bodyPr/>
          <a:lstStyle/>
          <a:p>
            <a:endParaRPr lang="ar-EG"/>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866767619"/>
      </p:ext>
    </p:extLst>
  </p:cSld>
  <p:clrMapOvr>
    <a:masterClrMapping/>
  </p:clrMapOvr>
  <mc:AlternateContent xmlns:mc="http://schemas.openxmlformats.org/markup-compatibility/2006">
    <mc:Choice xmlns:p14="http://schemas.microsoft.com/office/powerpoint/2010/main" Requires="p14">
      <p:transition spd="slow" p14:dur="2000" advTm="3193"/>
    </mc:Choice>
    <mc:Fallback>
      <p:transition spd="slow" advTm="3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b="1" dirty="0" smtClean="0">
                <a:solidFill>
                  <a:srgbClr val="FF0000"/>
                </a:solidFill>
              </a:rPr>
              <a:t>Introduction</a:t>
            </a:r>
            <a:endParaRPr lang="ar-EG" dirty="0">
              <a:solidFill>
                <a:srgbClr val="FF0000"/>
              </a:solidFill>
            </a:endParaRPr>
          </a:p>
        </p:txBody>
      </p:sp>
      <p:sp>
        <p:nvSpPr>
          <p:cNvPr id="3" name="Content Placeholder 2"/>
          <p:cNvSpPr>
            <a:spLocks noGrp="1"/>
          </p:cNvSpPr>
          <p:nvPr>
            <p:ph idx="1"/>
          </p:nvPr>
        </p:nvSpPr>
        <p:spPr/>
        <p:txBody>
          <a:bodyPr/>
          <a:lstStyle/>
          <a:p>
            <a:pPr algn="just" rtl="0"/>
            <a:r>
              <a:rPr lang="en-US" dirty="0" smtClean="0"/>
              <a:t>Polycystic </a:t>
            </a:r>
            <a:r>
              <a:rPr lang="en-US" dirty="0"/>
              <a:t>ovary syndrome (PCOS) is a common heterogeneous, multifactorial, complex genetic and endocrine disorder affecting 5–10% of women of reproductive age. An ovulation is the cause of infertility in about one third of couples seeking treatment, and PCOS accounts for 90% of these cases. </a:t>
            </a:r>
            <a:endParaRPr lang="ar-EG" dirty="0"/>
          </a:p>
        </p:txBody>
      </p:sp>
      <p:pic>
        <p:nvPicPr>
          <p:cNvPr id="4" name="Picture 9" descr="صورة3"/>
          <p:cNvPicPr>
            <a:picLocks noChangeAspect="1" noChangeArrowheads="1" noCrop="1"/>
          </p:cNvPicPr>
          <p:nvPr/>
        </p:nvPicPr>
        <p:blipFill>
          <a:blip r:embed="rId5"/>
          <a:srcRect/>
          <a:stretch>
            <a:fillRect/>
          </a:stretch>
        </p:blipFill>
        <p:spPr bwMode="auto">
          <a:xfrm>
            <a:off x="7812360" y="5445224"/>
            <a:ext cx="1203625" cy="1200672"/>
          </a:xfrm>
          <a:prstGeom prst="rect">
            <a:avLst/>
          </a:prstGeom>
          <a:noFill/>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86144584"/>
      </p:ext>
    </p:extLst>
  </p:cSld>
  <p:clrMapOvr>
    <a:masterClrMapping/>
  </p:clrMapOvr>
  <mc:AlternateContent xmlns:mc="http://schemas.openxmlformats.org/markup-compatibility/2006">
    <mc:Choice xmlns:p14="http://schemas.microsoft.com/office/powerpoint/2010/main" Requires="p14">
      <p:transition spd="slow" p14:dur="2000" advTm="85116"/>
    </mc:Choice>
    <mc:Fallback>
      <p:transition spd="slow" advTm="85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heel(1)">
                                      <p:cBhvr>
                                        <p:cTn id="19"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b="1" dirty="0" smtClean="0">
                <a:solidFill>
                  <a:srgbClr val="FF0000"/>
                </a:solidFill>
              </a:rPr>
              <a:t>Definition:-</a:t>
            </a:r>
            <a:endParaRPr lang="ar-EG" dirty="0">
              <a:solidFill>
                <a:srgbClr val="FF0000"/>
              </a:solidFill>
            </a:endParaRPr>
          </a:p>
        </p:txBody>
      </p:sp>
      <p:sp>
        <p:nvSpPr>
          <p:cNvPr id="3" name="Content Placeholder 2"/>
          <p:cNvSpPr>
            <a:spLocks noGrp="1"/>
          </p:cNvSpPr>
          <p:nvPr>
            <p:ph idx="1"/>
          </p:nvPr>
        </p:nvSpPr>
        <p:spPr/>
        <p:txBody>
          <a:bodyPr>
            <a:normAutofit/>
          </a:bodyPr>
          <a:lstStyle/>
          <a:p>
            <a:pPr marL="0" indent="0" algn="l" rtl="0">
              <a:buNone/>
            </a:pPr>
            <a:r>
              <a:rPr lang="en-GB" dirty="0" smtClean="0"/>
              <a:t>There </a:t>
            </a:r>
            <a:r>
              <a:rPr lang="en-GB" dirty="0"/>
              <a:t>is no universal definition. The best current definition of PCOS is </a:t>
            </a:r>
            <a:r>
              <a:rPr lang="en-US" dirty="0"/>
              <a:t>the existence of two of the following three criteria to make the diagnosis:</a:t>
            </a:r>
          </a:p>
          <a:p>
            <a:pPr marL="900113" lvl="0" indent="-360363" algn="l" rtl="0"/>
            <a:r>
              <a:rPr lang="en-US" dirty="0" err="1">
                <a:hlinkClick r:id="rId5" tooltip="Oligoovulation"/>
              </a:rPr>
              <a:t>Oligoovulation</a:t>
            </a:r>
            <a:r>
              <a:rPr lang="en-US" dirty="0"/>
              <a:t> and/or </a:t>
            </a:r>
            <a:r>
              <a:rPr lang="en-US" dirty="0">
                <a:hlinkClick r:id="rId6" tooltip="Anovulation"/>
              </a:rPr>
              <a:t>anovulation</a:t>
            </a:r>
            <a:endParaRPr lang="en-US" dirty="0"/>
          </a:p>
          <a:p>
            <a:pPr marL="900113" lvl="0" indent="-360363" algn="l" rtl="0"/>
            <a:r>
              <a:rPr lang="en-US" dirty="0"/>
              <a:t>Excess androgen activity</a:t>
            </a:r>
          </a:p>
          <a:p>
            <a:pPr marL="900113" lvl="0" indent="-360363" algn="l" rtl="0"/>
            <a:r>
              <a:rPr lang="en-US" dirty="0"/>
              <a:t>Polycystic ovaries by </a:t>
            </a:r>
            <a:r>
              <a:rPr lang="en-US" dirty="0">
                <a:hlinkClick r:id="rId7" tooltip="Gynecologic ultrasound"/>
              </a:rPr>
              <a:t>gynecologic ultrasonography</a:t>
            </a:r>
            <a:r>
              <a:rPr lang="en-US" dirty="0"/>
              <a:t> (USG)</a:t>
            </a:r>
          </a:p>
          <a:p>
            <a:pPr marL="900113" indent="-360363"/>
            <a:endParaRPr lang="ar-EG" dirty="0"/>
          </a:p>
        </p:txBody>
      </p:sp>
      <p:pic>
        <p:nvPicPr>
          <p:cNvPr id="4" name="Picture 9" descr="صورة3"/>
          <p:cNvPicPr>
            <a:picLocks noChangeAspect="1" noChangeArrowheads="1" noCrop="1"/>
          </p:cNvPicPr>
          <p:nvPr/>
        </p:nvPicPr>
        <p:blipFill>
          <a:blip r:embed="rId8"/>
          <a:srcRect/>
          <a:stretch>
            <a:fillRect/>
          </a:stretch>
        </p:blipFill>
        <p:spPr bwMode="auto">
          <a:xfrm>
            <a:off x="7812360" y="5445224"/>
            <a:ext cx="1203625" cy="1200672"/>
          </a:xfrm>
          <a:prstGeom prst="rect">
            <a:avLst/>
          </a:prstGeom>
          <a:noFill/>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19333458"/>
      </p:ext>
    </p:extLst>
  </p:cSld>
  <p:clrMapOvr>
    <a:masterClrMapping/>
  </p:clrMapOvr>
  <mc:AlternateContent xmlns:mc="http://schemas.openxmlformats.org/markup-compatibility/2006">
    <mc:Choice xmlns:p14="http://schemas.microsoft.com/office/powerpoint/2010/main" Requires="p14">
      <p:transition spd="slow" p14:dur="2000" advTm="61602"/>
    </mc:Choice>
    <mc:Fallback>
      <p:transition spd="slow" advTm="61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mph" presetSubtype="0" fill="hold" nodeType="clickEffect">
                                  <p:stCondLst>
                                    <p:cond delay="0"/>
                                  </p:stCondLst>
                                  <p:childTnLst>
                                    <p:animRot by="21600000">
                                      <p:cBhvr>
                                        <p:cTn id="15" dur="2000" fill="hold"/>
                                        <p:tgtEl>
                                          <p:spTgt spid="3">
                                            <p:txEl>
                                              <p:pRg st="0" end="0"/>
                                            </p:txEl>
                                          </p:spTgt>
                                        </p:tgtEl>
                                        <p:attrNameLst>
                                          <p:attrName>r</p:attrName>
                                        </p:attrNameLst>
                                      </p:cBhvr>
                                    </p:animRot>
                                  </p:childTnLst>
                                </p:cTn>
                              </p:par>
                              <p:par>
                                <p:cTn id="16" presetID="8" presetClass="emph" presetSubtype="0" fill="hold" nodeType="withEffect">
                                  <p:stCondLst>
                                    <p:cond delay="0"/>
                                  </p:stCondLst>
                                  <p:childTnLst>
                                    <p:animRot by="21600000">
                                      <p:cBhvr>
                                        <p:cTn id="17" dur="2000" fill="hold"/>
                                        <p:tgtEl>
                                          <p:spTgt spid="3">
                                            <p:txEl>
                                              <p:pRg st="1" end="1"/>
                                            </p:txEl>
                                          </p:spTgt>
                                        </p:tgtEl>
                                        <p:attrNameLst>
                                          <p:attrName>r</p:attrName>
                                        </p:attrNameLst>
                                      </p:cBhvr>
                                    </p:animRot>
                                  </p:childTnLst>
                                </p:cTn>
                              </p:par>
                              <p:par>
                                <p:cTn id="18" presetID="8" presetClass="emph" presetSubtype="0" fill="hold" nodeType="withEffect">
                                  <p:stCondLst>
                                    <p:cond delay="0"/>
                                  </p:stCondLst>
                                  <p:childTnLst>
                                    <p:animRot by="21600000">
                                      <p:cBhvr>
                                        <p:cTn id="19" dur="2000" fill="hold"/>
                                        <p:tgtEl>
                                          <p:spTgt spid="3">
                                            <p:txEl>
                                              <p:pRg st="2" end="2"/>
                                            </p:txEl>
                                          </p:spTgt>
                                        </p:tgtEl>
                                        <p:attrNameLst>
                                          <p:attrName>r</p:attrName>
                                        </p:attrNameLst>
                                      </p:cBhvr>
                                    </p:animRot>
                                  </p:childTnLst>
                                </p:cTn>
                              </p:par>
                              <p:par>
                                <p:cTn id="20" presetID="8" presetClass="emph" presetSubtype="0" fill="hold" nodeType="withEffect">
                                  <p:stCondLst>
                                    <p:cond delay="0"/>
                                  </p:stCondLst>
                                  <p:childTnLst>
                                    <p:animRot by="21600000">
                                      <p:cBhvr>
                                        <p:cTn id="21" dur="2000" fill="hold"/>
                                        <p:tgtEl>
                                          <p:spTgt spid="3">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b="1" dirty="0" smtClean="0">
                <a:solidFill>
                  <a:srgbClr val="FF0000"/>
                </a:solidFill>
              </a:rPr>
              <a:t>Prevalence of PCOS:-</a:t>
            </a:r>
            <a:endParaRPr lang="ar-EG" dirty="0">
              <a:solidFill>
                <a:srgbClr val="FF0000"/>
              </a:solidFill>
            </a:endParaRPr>
          </a:p>
        </p:txBody>
      </p:sp>
      <p:sp>
        <p:nvSpPr>
          <p:cNvPr id="3" name="Content Placeholder 2"/>
          <p:cNvSpPr>
            <a:spLocks noGrp="1"/>
          </p:cNvSpPr>
          <p:nvPr>
            <p:ph idx="1"/>
          </p:nvPr>
        </p:nvSpPr>
        <p:spPr/>
        <p:txBody>
          <a:bodyPr/>
          <a:lstStyle/>
          <a:p>
            <a:pPr algn="just" rtl="0">
              <a:lnSpc>
                <a:spcPct val="150000"/>
              </a:lnSpc>
            </a:pPr>
            <a:r>
              <a:rPr lang="en-US" dirty="0" smtClean="0"/>
              <a:t>The </a:t>
            </a:r>
            <a:r>
              <a:rPr lang="en-US" dirty="0"/>
              <a:t>prevalence of PCOS around, 5-10 % of women at reproductive age group and as high as 20% in women with infertility. Polycystic ovary syndrome has also been noted to affect 28% of unselected obese and 5% of lean women</a:t>
            </a:r>
            <a:r>
              <a:rPr lang="en-GB" dirty="0"/>
              <a:t>.</a:t>
            </a:r>
            <a:endParaRPr lang="en-US" dirty="0"/>
          </a:p>
          <a:p>
            <a:endParaRPr lang="ar-EG" dirty="0"/>
          </a:p>
        </p:txBody>
      </p:sp>
      <p:pic>
        <p:nvPicPr>
          <p:cNvPr id="4" name="Picture 9" descr="صورة3"/>
          <p:cNvPicPr>
            <a:picLocks noChangeAspect="1" noChangeArrowheads="1" noCrop="1"/>
          </p:cNvPicPr>
          <p:nvPr/>
        </p:nvPicPr>
        <p:blipFill>
          <a:blip r:embed="rId5"/>
          <a:srcRect/>
          <a:stretch>
            <a:fillRect/>
          </a:stretch>
        </p:blipFill>
        <p:spPr bwMode="auto">
          <a:xfrm>
            <a:off x="7812360" y="5445224"/>
            <a:ext cx="1203625" cy="1200672"/>
          </a:xfrm>
          <a:prstGeom prst="rect">
            <a:avLst/>
          </a:prstGeom>
          <a:noFill/>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3601557"/>
      </p:ext>
    </p:extLst>
  </p:cSld>
  <p:clrMapOvr>
    <a:masterClrMapping/>
  </p:clrMapOvr>
  <mc:AlternateContent xmlns:mc="http://schemas.openxmlformats.org/markup-compatibility/2006">
    <mc:Choice xmlns:p14="http://schemas.microsoft.com/office/powerpoint/2010/main" Requires="p14">
      <p:transition spd="slow" p14:dur="2000" advTm="20579"/>
    </mc:Choice>
    <mc:Fallback>
      <p:transition spd="slow" advTm="20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grpId="0" nodeType="clickEffect">
                                  <p:stCondLst>
                                    <p:cond delay="0"/>
                                  </p:stCondLst>
                                  <p:childTnLst>
                                    <p:anim calcmode="lin" valueType="num">
                                      <p:cBhvr>
                                        <p:cTn id="10" dur="500"/>
                                        <p:tgtEl>
                                          <p:spTgt spid="2"/>
                                        </p:tgtEl>
                                        <p:attrNameLst>
                                          <p:attrName>ppt_w</p:attrName>
                                        </p:attrNameLst>
                                      </p:cBhvr>
                                      <p:tavLst>
                                        <p:tav tm="0">
                                          <p:val>
                                            <p:strVal val="ppt_w"/>
                                          </p:val>
                                        </p:tav>
                                        <p:tav tm="100000">
                                          <p:val>
                                            <p:fltVal val="0"/>
                                          </p:val>
                                        </p:tav>
                                      </p:tavLst>
                                    </p:anim>
                                    <p:anim calcmode="lin" valueType="num">
                                      <p:cBhvr>
                                        <p:cTn id="11" dur="500"/>
                                        <p:tgtEl>
                                          <p:spTgt spid="2"/>
                                        </p:tgtEl>
                                        <p:attrNameLst>
                                          <p:attrName>ppt_h</p:attrName>
                                        </p:attrNameLst>
                                      </p:cBhvr>
                                      <p:tavLst>
                                        <p:tav tm="0">
                                          <p:val>
                                            <p:strVal val="ppt_h"/>
                                          </p:val>
                                        </p:tav>
                                        <p:tav tm="100000">
                                          <p:val>
                                            <p:fltVal val="0"/>
                                          </p:val>
                                        </p:tav>
                                      </p:tavLst>
                                    </p:anim>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b="1" dirty="0" smtClean="0">
                <a:solidFill>
                  <a:srgbClr val="FF0000"/>
                </a:solidFill>
              </a:rPr>
              <a:t>Causes:</a:t>
            </a:r>
            <a:endParaRPr lang="ar-EG" dirty="0">
              <a:solidFill>
                <a:srgbClr val="FF0000"/>
              </a:solidFill>
            </a:endParaRPr>
          </a:p>
        </p:txBody>
      </p:sp>
      <p:sp>
        <p:nvSpPr>
          <p:cNvPr id="3" name="Content Placeholder 2"/>
          <p:cNvSpPr>
            <a:spLocks noGrp="1"/>
          </p:cNvSpPr>
          <p:nvPr>
            <p:ph idx="1"/>
          </p:nvPr>
        </p:nvSpPr>
        <p:spPr>
          <a:xfrm>
            <a:off x="457200" y="1412776"/>
            <a:ext cx="8229600" cy="4713387"/>
          </a:xfrm>
        </p:spPr>
        <p:txBody>
          <a:bodyPr>
            <a:normAutofit fontScale="70000" lnSpcReduction="20000"/>
          </a:bodyPr>
          <a:lstStyle/>
          <a:p>
            <a:pPr algn="just" rtl="0">
              <a:lnSpc>
                <a:spcPct val="170000"/>
              </a:lnSpc>
            </a:pPr>
            <a:r>
              <a:rPr lang="en-US" sz="4600" dirty="0" smtClean="0"/>
              <a:t>The </a:t>
            </a:r>
            <a:r>
              <a:rPr lang="en-US" sz="4600" dirty="0"/>
              <a:t>cause of PCOS is not fully understood, but evidence of a genetic component has been recognized in family and twin studies.</a:t>
            </a:r>
          </a:p>
          <a:p>
            <a:pPr lvl="0" algn="just" rtl="0">
              <a:lnSpc>
                <a:spcPct val="170000"/>
              </a:lnSpc>
            </a:pPr>
            <a:r>
              <a:rPr lang="en-US" sz="4600" dirty="0" err="1"/>
              <a:t>Hyperandrogenism</a:t>
            </a:r>
            <a:r>
              <a:rPr lang="en-US" sz="4600" dirty="0"/>
              <a:t> is a well established contributor to PCOS etiology, detected in around 60 % to 80 % of cases.</a:t>
            </a:r>
          </a:p>
          <a:p>
            <a:endParaRPr lang="ar-EG" dirty="0"/>
          </a:p>
        </p:txBody>
      </p:sp>
      <p:pic>
        <p:nvPicPr>
          <p:cNvPr id="4" name="Picture 9" descr="صورة3"/>
          <p:cNvPicPr>
            <a:picLocks noChangeAspect="1" noChangeArrowheads="1" noCrop="1"/>
          </p:cNvPicPr>
          <p:nvPr/>
        </p:nvPicPr>
        <p:blipFill>
          <a:blip r:embed="rId5"/>
          <a:srcRect/>
          <a:stretch>
            <a:fillRect/>
          </a:stretch>
        </p:blipFill>
        <p:spPr bwMode="auto">
          <a:xfrm>
            <a:off x="7812360" y="5445224"/>
            <a:ext cx="1203625" cy="1200672"/>
          </a:xfrm>
          <a:prstGeom prst="rect">
            <a:avLst/>
          </a:prstGeom>
          <a:noFill/>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59760587"/>
      </p:ext>
    </p:extLst>
  </p:cSld>
  <p:clrMapOvr>
    <a:masterClrMapping/>
  </p:clrMapOvr>
  <mc:AlternateContent xmlns:mc="http://schemas.openxmlformats.org/markup-compatibility/2006">
    <mc:Choice xmlns:p14="http://schemas.microsoft.com/office/powerpoint/2010/main" Requires="p14">
      <p:transition spd="slow" p14:dur="2000" advTm="35878"/>
    </mc:Choice>
    <mc:Fallback>
      <p:transition spd="slow" advTm="35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circle(in)">
                                      <p:cBhvr>
                                        <p:cTn id="19" dur="2000"/>
                                        <p:tgtEl>
                                          <p:spTgt spid="3">
                                            <p:txEl>
                                              <p:pRg st="0" end="0"/>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circle(in)">
                                      <p:cBhvr>
                                        <p:cTn id="2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7"/>
</p:tagLst>
</file>

<file path=ppt/tags/tag10.xml><?xml version="1.0" encoding="utf-8"?>
<p:tagLst xmlns:a="http://schemas.openxmlformats.org/drawingml/2006/main" xmlns:r="http://schemas.openxmlformats.org/officeDocument/2006/relationships" xmlns:p="http://schemas.openxmlformats.org/presentationml/2006/main">
  <p:tag name="TIMING" val="|1.3|1.9"/>
</p:tagLst>
</file>

<file path=ppt/tags/tag11.xml><?xml version="1.0" encoding="utf-8"?>
<p:tagLst xmlns:a="http://schemas.openxmlformats.org/drawingml/2006/main" xmlns:r="http://schemas.openxmlformats.org/officeDocument/2006/relationships" xmlns:p="http://schemas.openxmlformats.org/presentationml/2006/main">
  <p:tag name="TIMING" val="|1|2.5"/>
</p:tagLst>
</file>

<file path=ppt/tags/tag12.xml><?xml version="1.0" encoding="utf-8"?>
<p:tagLst xmlns:a="http://schemas.openxmlformats.org/drawingml/2006/main" xmlns:r="http://schemas.openxmlformats.org/officeDocument/2006/relationships" xmlns:p="http://schemas.openxmlformats.org/presentationml/2006/main">
  <p:tag name="TIMING" val="|1.6|1.1"/>
</p:tagLst>
</file>

<file path=ppt/tags/tag13.xml><?xml version="1.0" encoding="utf-8"?>
<p:tagLst xmlns:a="http://schemas.openxmlformats.org/drawingml/2006/main" xmlns:r="http://schemas.openxmlformats.org/officeDocument/2006/relationships" xmlns:p="http://schemas.openxmlformats.org/presentationml/2006/main">
  <p:tag name="TIMING" val="|1.2"/>
</p:tagLst>
</file>

<file path=ppt/tags/tag14.xml><?xml version="1.0" encoding="utf-8"?>
<p:tagLst xmlns:a="http://schemas.openxmlformats.org/drawingml/2006/main" xmlns:r="http://schemas.openxmlformats.org/officeDocument/2006/relationships" xmlns:p="http://schemas.openxmlformats.org/presentationml/2006/main">
  <p:tag name="TIMING" val="|0.9|4.8"/>
</p:tagLst>
</file>

<file path=ppt/tags/tag15.xml><?xml version="1.0" encoding="utf-8"?>
<p:tagLst xmlns:a="http://schemas.openxmlformats.org/drawingml/2006/main" xmlns:r="http://schemas.openxmlformats.org/officeDocument/2006/relationships" xmlns:p="http://schemas.openxmlformats.org/presentationml/2006/main">
  <p:tag name="TIMING" val="|1.5|2.8"/>
</p:tagLst>
</file>

<file path=ppt/tags/tag16.xml><?xml version="1.0" encoding="utf-8"?>
<p:tagLst xmlns:a="http://schemas.openxmlformats.org/drawingml/2006/main" xmlns:r="http://schemas.openxmlformats.org/officeDocument/2006/relationships" xmlns:p="http://schemas.openxmlformats.org/presentationml/2006/main">
  <p:tag name="TIMING" val="|1.3|1.3"/>
</p:tagLst>
</file>

<file path=ppt/tags/tag17.xml><?xml version="1.0" encoding="utf-8"?>
<p:tagLst xmlns:a="http://schemas.openxmlformats.org/drawingml/2006/main" xmlns:r="http://schemas.openxmlformats.org/officeDocument/2006/relationships" xmlns:p="http://schemas.openxmlformats.org/presentationml/2006/main">
  <p:tag name="TIMING" val="|3.1|1.9"/>
</p:tagLst>
</file>

<file path=ppt/tags/tag18.xml><?xml version="1.0" encoding="utf-8"?>
<p:tagLst xmlns:a="http://schemas.openxmlformats.org/drawingml/2006/main" xmlns:r="http://schemas.openxmlformats.org/officeDocument/2006/relationships" xmlns:p="http://schemas.openxmlformats.org/presentationml/2006/main">
  <p:tag name="TIMING" val="|0.9"/>
</p:tagLst>
</file>

<file path=ppt/tags/tag19.xml><?xml version="1.0" encoding="utf-8"?>
<p:tagLst xmlns:a="http://schemas.openxmlformats.org/drawingml/2006/main" xmlns:r="http://schemas.openxmlformats.org/officeDocument/2006/relationships" xmlns:p="http://schemas.openxmlformats.org/presentationml/2006/main">
  <p:tag name="TIMING" val="|1.3|2.5"/>
</p:tagLst>
</file>

<file path=ppt/tags/tag2.xml><?xml version="1.0" encoding="utf-8"?>
<p:tagLst xmlns:a="http://schemas.openxmlformats.org/drawingml/2006/main" xmlns:r="http://schemas.openxmlformats.org/officeDocument/2006/relationships" xmlns:p="http://schemas.openxmlformats.org/presentationml/2006/main">
  <p:tag name="TIMING" val="|2.2"/>
</p:tagLst>
</file>

<file path=ppt/tags/tag20.xml><?xml version="1.0" encoding="utf-8"?>
<p:tagLst xmlns:a="http://schemas.openxmlformats.org/drawingml/2006/main" xmlns:r="http://schemas.openxmlformats.org/officeDocument/2006/relationships" xmlns:p="http://schemas.openxmlformats.org/presentationml/2006/main">
  <p:tag name="TIMING" val="|2.7|3.6"/>
</p:tagLst>
</file>

<file path=ppt/tags/tag21.xml><?xml version="1.0" encoding="utf-8"?>
<p:tagLst xmlns:a="http://schemas.openxmlformats.org/drawingml/2006/main" xmlns:r="http://schemas.openxmlformats.org/officeDocument/2006/relationships" xmlns:p="http://schemas.openxmlformats.org/presentationml/2006/main">
  <p:tag name="TIMING" val="|1.5|1.4"/>
</p:tagLst>
</file>

<file path=ppt/tags/tag22.xml><?xml version="1.0" encoding="utf-8"?>
<p:tagLst xmlns:a="http://schemas.openxmlformats.org/drawingml/2006/main" xmlns:r="http://schemas.openxmlformats.org/officeDocument/2006/relationships" xmlns:p="http://schemas.openxmlformats.org/presentationml/2006/main">
  <p:tag name="TIMING" val="|1.1"/>
</p:tagLst>
</file>

<file path=ppt/tags/tag23.xml><?xml version="1.0" encoding="utf-8"?>
<p:tagLst xmlns:a="http://schemas.openxmlformats.org/drawingml/2006/main" xmlns:r="http://schemas.openxmlformats.org/officeDocument/2006/relationships" xmlns:p="http://schemas.openxmlformats.org/presentationml/2006/main">
  <p:tag name="TIMING" val="|1.3|3"/>
</p:tagLst>
</file>

<file path=ppt/tags/tag24.xml><?xml version="1.0" encoding="utf-8"?>
<p:tagLst xmlns:a="http://schemas.openxmlformats.org/drawingml/2006/main" xmlns:r="http://schemas.openxmlformats.org/officeDocument/2006/relationships" xmlns:p="http://schemas.openxmlformats.org/presentationml/2006/main">
  <p:tag name="TIMING" val="|1.5|1.6"/>
</p:tagLst>
</file>

<file path=ppt/tags/tag25.xml><?xml version="1.0" encoding="utf-8"?>
<p:tagLst xmlns:a="http://schemas.openxmlformats.org/drawingml/2006/main" xmlns:r="http://schemas.openxmlformats.org/officeDocument/2006/relationships" xmlns:p="http://schemas.openxmlformats.org/presentationml/2006/main">
  <p:tag name="TIMING" val="|0.6"/>
</p:tagLst>
</file>

<file path=ppt/tags/tag26.xml><?xml version="1.0" encoding="utf-8"?>
<p:tagLst xmlns:a="http://schemas.openxmlformats.org/drawingml/2006/main" xmlns:r="http://schemas.openxmlformats.org/officeDocument/2006/relationships" xmlns:p="http://schemas.openxmlformats.org/presentationml/2006/main">
  <p:tag name="TIMING" val="|62.8|3.4"/>
</p:tagLst>
</file>

<file path=ppt/tags/tag27.xml><?xml version="1.0" encoding="utf-8"?>
<p:tagLst xmlns:a="http://schemas.openxmlformats.org/drawingml/2006/main" xmlns:r="http://schemas.openxmlformats.org/officeDocument/2006/relationships" xmlns:p="http://schemas.openxmlformats.org/presentationml/2006/main">
  <p:tag name="TIMING" val="|20.3|1.5"/>
</p:tagLst>
</file>

<file path=ppt/tags/tag28.xml><?xml version="1.0" encoding="utf-8"?>
<p:tagLst xmlns:a="http://schemas.openxmlformats.org/drawingml/2006/main" xmlns:r="http://schemas.openxmlformats.org/officeDocument/2006/relationships" xmlns:p="http://schemas.openxmlformats.org/presentationml/2006/main">
  <p:tag name="TIMING" val="|0.8"/>
</p:tagLst>
</file>

<file path=ppt/tags/tag29.xml><?xml version="1.0" encoding="utf-8"?>
<p:tagLst xmlns:a="http://schemas.openxmlformats.org/drawingml/2006/main" xmlns:r="http://schemas.openxmlformats.org/officeDocument/2006/relationships" xmlns:p="http://schemas.openxmlformats.org/presentationml/2006/main">
  <p:tag name="TIMING" val="|4.5|3.2"/>
</p:tagLst>
</file>

<file path=ppt/tags/tag3.xml><?xml version="1.0" encoding="utf-8"?>
<p:tagLst xmlns:a="http://schemas.openxmlformats.org/drawingml/2006/main" xmlns:r="http://schemas.openxmlformats.org/officeDocument/2006/relationships" xmlns:p="http://schemas.openxmlformats.org/presentationml/2006/main">
  <p:tag name="TIMING" val="|5.6|4.8"/>
</p:tagLst>
</file>

<file path=ppt/tags/tag30.xml><?xml version="1.0" encoding="utf-8"?>
<p:tagLst xmlns:a="http://schemas.openxmlformats.org/drawingml/2006/main" xmlns:r="http://schemas.openxmlformats.org/officeDocument/2006/relationships" xmlns:p="http://schemas.openxmlformats.org/presentationml/2006/main">
  <p:tag name="TIMING" val="|0.8|4.5"/>
</p:tagLst>
</file>

<file path=ppt/tags/tag31.xml><?xml version="1.0" encoding="utf-8"?>
<p:tagLst xmlns:a="http://schemas.openxmlformats.org/drawingml/2006/main" xmlns:r="http://schemas.openxmlformats.org/officeDocument/2006/relationships" xmlns:p="http://schemas.openxmlformats.org/presentationml/2006/main">
  <p:tag name="TIMING" val="|1.2|5.4"/>
</p:tagLst>
</file>

<file path=ppt/tags/tag32.xml><?xml version="1.0" encoding="utf-8"?>
<p:tagLst xmlns:a="http://schemas.openxmlformats.org/drawingml/2006/main" xmlns:r="http://schemas.openxmlformats.org/officeDocument/2006/relationships" xmlns:p="http://schemas.openxmlformats.org/presentationml/2006/main">
  <p:tag name="TIMING" val="|5"/>
</p:tagLst>
</file>

<file path=ppt/tags/tag4.xml><?xml version="1.0" encoding="utf-8"?>
<p:tagLst xmlns:a="http://schemas.openxmlformats.org/drawingml/2006/main" xmlns:r="http://schemas.openxmlformats.org/officeDocument/2006/relationships" xmlns:p="http://schemas.openxmlformats.org/presentationml/2006/main">
  <p:tag name="TIMING" val="|1.4|1.4"/>
</p:tagLst>
</file>

<file path=ppt/tags/tag5.xml><?xml version="1.0" encoding="utf-8"?>
<p:tagLst xmlns:a="http://schemas.openxmlformats.org/drawingml/2006/main" xmlns:r="http://schemas.openxmlformats.org/officeDocument/2006/relationships" xmlns:p="http://schemas.openxmlformats.org/presentationml/2006/main">
  <p:tag name="TIMING" val="|1.8"/>
</p:tagLst>
</file>

<file path=ppt/tags/tag6.xml><?xml version="1.0" encoding="utf-8"?>
<p:tagLst xmlns:a="http://schemas.openxmlformats.org/drawingml/2006/main" xmlns:r="http://schemas.openxmlformats.org/officeDocument/2006/relationships" xmlns:p="http://schemas.openxmlformats.org/presentationml/2006/main">
  <p:tag name="TIMING" val="|2.7|1.4"/>
</p:tagLst>
</file>

<file path=ppt/tags/tag7.xml><?xml version="1.0" encoding="utf-8"?>
<p:tagLst xmlns:a="http://schemas.openxmlformats.org/drawingml/2006/main" xmlns:r="http://schemas.openxmlformats.org/officeDocument/2006/relationships" xmlns:p="http://schemas.openxmlformats.org/presentationml/2006/main">
  <p:tag name="TIMING" val="|2.4|55.8"/>
</p:tagLst>
</file>

<file path=ppt/tags/tag8.xml><?xml version="1.0" encoding="utf-8"?>
<p:tagLst xmlns:a="http://schemas.openxmlformats.org/drawingml/2006/main" xmlns:r="http://schemas.openxmlformats.org/officeDocument/2006/relationships" xmlns:p="http://schemas.openxmlformats.org/presentationml/2006/main">
  <p:tag name="TIMING" val="|1.2|1.3"/>
</p:tagLst>
</file>

<file path=ppt/tags/tag9.xml><?xml version="1.0" encoding="utf-8"?>
<p:tagLst xmlns:a="http://schemas.openxmlformats.org/drawingml/2006/main" xmlns:r="http://schemas.openxmlformats.org/officeDocument/2006/relationships" xmlns:p="http://schemas.openxmlformats.org/presentationml/2006/main">
  <p:tag name="TIMING" val="|0.8|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TotalTime>
  <Words>1099</Words>
  <Application>Microsoft Office PowerPoint</Application>
  <PresentationFormat>On-screen Show (4:3)</PresentationFormat>
  <Paragraphs>118</Paragraphs>
  <Slides>32</Slides>
  <Notes>1</Notes>
  <HiddenSlides>0</HiddenSlides>
  <MMClips>32</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Out lines:</vt:lpstr>
      <vt:lpstr>INTRODUCTION</vt:lpstr>
      <vt:lpstr>Introduction</vt:lpstr>
      <vt:lpstr>Definition:-</vt:lpstr>
      <vt:lpstr>Prevalence of PCOS:-</vt:lpstr>
      <vt:lpstr>Causes:</vt:lpstr>
      <vt:lpstr>Causes:                                cont.</vt:lpstr>
      <vt:lpstr>Diagnosis:</vt:lpstr>
      <vt:lpstr>Diagnosis:                               cont.</vt:lpstr>
      <vt:lpstr>SIGNS AND SYMPTOMS</vt:lpstr>
      <vt:lpstr>Signs and symptoms of PCOS:</vt:lpstr>
      <vt:lpstr>Signs and symptoms of PCOS:   cont.</vt:lpstr>
      <vt:lpstr>Diagnostic tests: </vt:lpstr>
      <vt:lpstr>Diagnostic tests:                     cont.</vt:lpstr>
      <vt:lpstr>COMPLICATIONS</vt:lpstr>
      <vt:lpstr>Complications of PCOS:</vt:lpstr>
      <vt:lpstr>Effect of polycystic ovary syndrome:</vt:lpstr>
      <vt:lpstr>Effect of polycystic ovary syndrome:</vt:lpstr>
      <vt:lpstr>EFFECT ON THE BABY</vt:lpstr>
      <vt:lpstr>Effect of polycystic ovary syndrome:   cont. </vt:lpstr>
      <vt:lpstr>Effect of polycystic ovary syndrome:   cont. </vt:lpstr>
      <vt:lpstr>PowerPoint Presentation</vt:lpstr>
      <vt:lpstr>Treatment of PCOS</vt:lpstr>
      <vt:lpstr>1-Pharmacological treatment</vt:lpstr>
      <vt:lpstr>PowerPoint Presentation</vt:lpstr>
      <vt:lpstr>2- Surgical treatment:</vt:lpstr>
      <vt:lpstr>3- Application of assisted reproduction techniques </vt:lpstr>
      <vt:lpstr>Physical manifestations of hyperandrogenism: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Polycystic Ovary Syndrome (PCOS)</dc:title>
  <dc:creator>el manar</dc:creator>
  <cp:lastModifiedBy>el manar</cp:lastModifiedBy>
  <cp:revision>17</cp:revision>
  <dcterms:created xsi:type="dcterms:W3CDTF">2017-10-09T14:37:58Z</dcterms:created>
  <dcterms:modified xsi:type="dcterms:W3CDTF">2020-03-18T08:20:36Z</dcterms:modified>
</cp:coreProperties>
</file>