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01" r:id="rId1"/>
  </p:sldMasterIdLst>
  <p:sldIdLst>
    <p:sldId id="283" r:id="rId2"/>
    <p:sldId id="284" r:id="rId3"/>
    <p:sldId id="256" r:id="rId4"/>
    <p:sldId id="288" r:id="rId5"/>
    <p:sldId id="271" r:id="rId6"/>
    <p:sldId id="257" r:id="rId7"/>
    <p:sldId id="258" r:id="rId8"/>
    <p:sldId id="261" r:id="rId9"/>
    <p:sldId id="263" r:id="rId10"/>
    <p:sldId id="265" r:id="rId11"/>
    <p:sldId id="273" r:id="rId12"/>
    <p:sldId id="290" r:id="rId13"/>
    <p:sldId id="291" r:id="rId14"/>
    <p:sldId id="289" r:id="rId15"/>
    <p:sldId id="274" r:id="rId16"/>
    <p:sldId id="286" r:id="rId17"/>
    <p:sldId id="287" r:id="rId18"/>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Garamond" pitchFamily="18" charset="0"/>
        <a:ea typeface="+mn-ea"/>
        <a:cs typeface="Arial" pitchFamily="34" charset="0"/>
      </a:defRPr>
    </a:lvl1pPr>
    <a:lvl2pPr marL="457200" algn="r" rtl="1" fontAlgn="base">
      <a:spcBef>
        <a:spcPct val="0"/>
      </a:spcBef>
      <a:spcAft>
        <a:spcPct val="0"/>
      </a:spcAft>
      <a:defRPr kern="1200">
        <a:solidFill>
          <a:schemeClr val="tx1"/>
        </a:solidFill>
        <a:latin typeface="Garamond" pitchFamily="18" charset="0"/>
        <a:ea typeface="+mn-ea"/>
        <a:cs typeface="Arial" pitchFamily="34" charset="0"/>
      </a:defRPr>
    </a:lvl2pPr>
    <a:lvl3pPr marL="914400" algn="r" rtl="1" fontAlgn="base">
      <a:spcBef>
        <a:spcPct val="0"/>
      </a:spcBef>
      <a:spcAft>
        <a:spcPct val="0"/>
      </a:spcAft>
      <a:defRPr kern="1200">
        <a:solidFill>
          <a:schemeClr val="tx1"/>
        </a:solidFill>
        <a:latin typeface="Garamond" pitchFamily="18" charset="0"/>
        <a:ea typeface="+mn-ea"/>
        <a:cs typeface="Arial" pitchFamily="34" charset="0"/>
      </a:defRPr>
    </a:lvl3pPr>
    <a:lvl4pPr marL="1371600" algn="r" rtl="1" fontAlgn="base">
      <a:spcBef>
        <a:spcPct val="0"/>
      </a:spcBef>
      <a:spcAft>
        <a:spcPct val="0"/>
      </a:spcAft>
      <a:defRPr kern="1200">
        <a:solidFill>
          <a:schemeClr val="tx1"/>
        </a:solidFill>
        <a:latin typeface="Garamond" pitchFamily="18" charset="0"/>
        <a:ea typeface="+mn-ea"/>
        <a:cs typeface="Arial" pitchFamily="34" charset="0"/>
      </a:defRPr>
    </a:lvl4pPr>
    <a:lvl5pPr marL="1828800" algn="r" rtl="1" fontAlgn="base">
      <a:spcBef>
        <a:spcPct val="0"/>
      </a:spcBef>
      <a:spcAft>
        <a:spcPct val="0"/>
      </a:spcAft>
      <a:defRPr kern="1200">
        <a:solidFill>
          <a:schemeClr val="tx1"/>
        </a:solidFill>
        <a:latin typeface="Garamond" pitchFamily="18" charset="0"/>
        <a:ea typeface="+mn-ea"/>
        <a:cs typeface="Arial" pitchFamily="34" charset="0"/>
      </a:defRPr>
    </a:lvl5pPr>
    <a:lvl6pPr marL="2286000" algn="r" defTabSz="914400" rtl="1" eaLnBrk="1" latinLnBrk="0" hangingPunct="1">
      <a:defRPr kern="1200">
        <a:solidFill>
          <a:schemeClr val="tx1"/>
        </a:solidFill>
        <a:latin typeface="Garamond" pitchFamily="18" charset="0"/>
        <a:ea typeface="+mn-ea"/>
        <a:cs typeface="Arial" pitchFamily="34" charset="0"/>
      </a:defRPr>
    </a:lvl6pPr>
    <a:lvl7pPr marL="2743200" algn="r" defTabSz="914400" rtl="1" eaLnBrk="1" latinLnBrk="0" hangingPunct="1">
      <a:defRPr kern="1200">
        <a:solidFill>
          <a:schemeClr val="tx1"/>
        </a:solidFill>
        <a:latin typeface="Garamond" pitchFamily="18" charset="0"/>
        <a:ea typeface="+mn-ea"/>
        <a:cs typeface="Arial" pitchFamily="34" charset="0"/>
      </a:defRPr>
    </a:lvl7pPr>
    <a:lvl8pPr marL="3200400" algn="r" defTabSz="914400" rtl="1" eaLnBrk="1" latinLnBrk="0" hangingPunct="1">
      <a:defRPr kern="1200">
        <a:solidFill>
          <a:schemeClr val="tx1"/>
        </a:solidFill>
        <a:latin typeface="Garamond" pitchFamily="18" charset="0"/>
        <a:ea typeface="+mn-ea"/>
        <a:cs typeface="Arial" pitchFamily="34" charset="0"/>
      </a:defRPr>
    </a:lvl8pPr>
    <a:lvl9pPr marL="3657600" algn="r" defTabSz="914400" rtl="1" eaLnBrk="1" latinLnBrk="0" hangingPunct="1">
      <a:defRPr kern="1200">
        <a:solidFill>
          <a:schemeClr val="tx1"/>
        </a:solidFill>
        <a:latin typeface="Garamond"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99FF"/>
    <a:srgbClr val="CCFF66"/>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84412" autoAdjust="0"/>
    <p:restoredTop sz="93548" autoAdjust="0"/>
  </p:normalViewPr>
  <p:slideViewPr>
    <p:cSldViewPr>
      <p:cViewPr varScale="1">
        <p:scale>
          <a:sx n="69" d="100"/>
          <a:sy n="69" d="100"/>
        </p:scale>
        <p:origin x="-1416" y="-96"/>
      </p:cViewPr>
      <p:guideLst>
        <p:guide orient="horz" pos="2160"/>
        <p:guide pos="2880"/>
      </p:guideLst>
    </p:cSldViewPr>
  </p:slideViewPr>
  <p:outlineViewPr>
    <p:cViewPr>
      <p:scale>
        <a:sx n="33" d="100"/>
        <a:sy n="33" d="100"/>
      </p:scale>
      <p:origin x="12"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20" name="Footer Placeholder 19"/>
          <p:cNvSpPr>
            <a:spLocks noGrp="1"/>
          </p:cNvSpPr>
          <p:nvPr>
            <p:ph type="ftr" sz="quarter" idx="11"/>
          </p:nvPr>
        </p:nvSpPr>
        <p:spPr/>
        <p:txBody>
          <a:bodyPr/>
          <a:lstStyle>
            <a:extLst/>
          </a:lstStyle>
          <a:p>
            <a:pPr>
              <a:defRPr/>
            </a:pPr>
            <a:endParaRPr lang="en-US"/>
          </a:p>
        </p:txBody>
      </p:sp>
      <p:sp>
        <p:nvSpPr>
          <p:cNvPr id="10" name="Slide Number Placeholder 9"/>
          <p:cNvSpPr>
            <a:spLocks noGrp="1"/>
          </p:cNvSpPr>
          <p:nvPr>
            <p:ph type="sldNum" sz="quarter" idx="12"/>
          </p:nvPr>
        </p:nvSpPr>
        <p:spPr/>
        <p:txBody>
          <a:bodyPr/>
          <a:lstStyle>
            <a:extLst/>
          </a:lstStyle>
          <a:p>
            <a:pPr>
              <a:defRPr/>
            </a:pPr>
            <a:fld id="{9AE274A7-9217-4781-B642-5384B7CD7E36}" type="slidenum">
              <a:rPr lang="ar-EG" smtClean="0"/>
              <a:pPr>
                <a:defRPr/>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9AE274A7-9217-4781-B642-5384B7CD7E36}" type="slidenum">
              <a:rPr lang="ar-EG"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9AE274A7-9217-4781-B642-5384B7CD7E36}" type="slidenum">
              <a:rPr lang="ar-EG"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9AE274A7-9217-4781-B642-5384B7CD7E36}" type="slidenum">
              <a:rPr lang="ar-EG"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9AE274A7-9217-4781-B642-5384B7CD7E36}" type="slidenum">
              <a:rPr lang="ar-EG" smtClean="0"/>
              <a:pPr>
                <a:defRPr/>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9AE274A7-9217-4781-B642-5384B7CD7E36}" type="slidenum">
              <a:rPr lang="ar-EG"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9AE274A7-9217-4781-B642-5384B7CD7E36}" type="slidenum">
              <a:rPr lang="ar-EG"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9AE274A7-9217-4781-B642-5384B7CD7E36}" type="slidenum">
              <a:rPr lang="ar-EG"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9AE274A7-9217-4781-B642-5384B7CD7E36}" type="slidenum">
              <a:rPr lang="ar-EG" smtClean="0"/>
              <a:pPr>
                <a:defRPr/>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9AE274A7-9217-4781-B642-5384B7CD7E36}" type="slidenum">
              <a:rPr lang="ar-EG"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9AE274A7-9217-4781-B642-5384B7CD7E36}" type="slidenum">
              <a:rPr lang="ar-EG" smtClean="0"/>
              <a:pPr>
                <a:defRPr/>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9AE274A7-9217-4781-B642-5384B7CD7E36}" type="slidenum">
              <a:rPr lang="ar-EG" smtClean="0"/>
              <a:pPr>
                <a:defRPr/>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4"/>
          <p:cNvSpPr>
            <a:spLocks noChangeArrowheads="1" noChangeShapeType="1" noTextEdit="1"/>
          </p:cNvSpPr>
          <p:nvPr/>
        </p:nvSpPr>
        <p:spPr bwMode="auto">
          <a:xfrm>
            <a:off x="684213" y="2276475"/>
            <a:ext cx="7920037" cy="3457575"/>
          </a:xfrm>
          <a:prstGeom prst="rect">
            <a:avLst/>
          </a:prstGeom>
        </p:spPr>
        <p:txBody>
          <a:bodyPr spcFirstLastPara="1" wrap="none" fromWordArt="1">
            <a:prstTxWarp prst="textArchUp">
              <a:avLst>
                <a:gd name="adj" fmla="val 10800004"/>
              </a:avLst>
            </a:prstTxWarp>
          </a:bodyPr>
          <a:lstStyle/>
          <a:p>
            <a:pPr algn="ctr" rtl="0"/>
            <a:endParaRPr lang="ar-EG" sz="3600" kern="10" dirty="0">
              <a:ln w="9525">
                <a:solidFill>
                  <a:srgbClr val="000000"/>
                </a:solidFill>
                <a:round/>
                <a:headEnd/>
                <a:tailEnd/>
              </a:ln>
              <a:latin typeface="Arial Black"/>
            </a:endParaRPr>
          </a:p>
        </p:txBody>
      </p:sp>
      <p:pic>
        <p:nvPicPr>
          <p:cNvPr id="3" name="Picture 5" descr="org"/>
          <p:cNvPicPr>
            <a:picLocks noChangeAspect="1" noChangeArrowheads="1"/>
          </p:cNvPicPr>
          <p:nvPr/>
        </p:nvPicPr>
        <p:blipFill>
          <a:blip r:embed="rId2"/>
          <a:srcRect/>
          <a:stretch>
            <a:fillRect/>
          </a:stretch>
        </p:blipFill>
        <p:spPr bwMode="auto">
          <a:xfrm>
            <a:off x="6500813" y="214313"/>
            <a:ext cx="1428750" cy="1525587"/>
          </a:xfrm>
          <a:prstGeom prst="rect">
            <a:avLst/>
          </a:prstGeom>
          <a:noFill/>
          <a:ln w="9525">
            <a:noFill/>
            <a:miter lim="800000"/>
            <a:headEnd/>
            <a:tailEnd/>
          </a:ln>
        </p:spPr>
      </p:pic>
      <p:pic>
        <p:nvPicPr>
          <p:cNvPr id="4" name="Picture 6" descr="تمريض"/>
          <p:cNvPicPr>
            <a:picLocks noChangeAspect="1" noChangeArrowheads="1"/>
          </p:cNvPicPr>
          <p:nvPr/>
        </p:nvPicPr>
        <p:blipFill>
          <a:blip r:embed="rId3"/>
          <a:srcRect l="2171" t="6465" r="20453" b="3448"/>
          <a:stretch>
            <a:fillRect/>
          </a:stretch>
        </p:blipFill>
        <p:spPr bwMode="auto">
          <a:xfrm>
            <a:off x="1500188" y="285750"/>
            <a:ext cx="1571625" cy="1646238"/>
          </a:xfrm>
          <a:prstGeom prst="rect">
            <a:avLst/>
          </a:prstGeom>
          <a:noFill/>
          <a:ln w="9525">
            <a:noFill/>
            <a:miter lim="800000"/>
            <a:headEnd/>
            <a:tailEnd/>
          </a:ln>
        </p:spPr>
      </p:pic>
      <p:sp>
        <p:nvSpPr>
          <p:cNvPr id="5" name="Rectangle 2"/>
          <p:cNvSpPr>
            <a:spLocks noGrp="1" noChangeArrowheads="1"/>
          </p:cNvSpPr>
          <p:nvPr>
            <p:ph type="ctrTitle"/>
          </p:nvPr>
        </p:nvSpPr>
        <p:spPr>
          <a:xfrm>
            <a:off x="1143000" y="2428868"/>
            <a:ext cx="7786688" cy="1214446"/>
          </a:xfrm>
          <a:blipFill>
            <a:blip r:embed="rId4"/>
            <a:tile tx="0" ty="0" sx="100000" sy="100000" flip="none" algn="tl"/>
          </a:blipFill>
          <a:ln>
            <a:solidFill>
              <a:schemeClr val="accent1"/>
            </a:solidFill>
          </a:ln>
        </p:spPr>
        <p:txBody>
          <a:bodyPr/>
          <a:lstStyle/>
          <a:p>
            <a:pPr marL="27432" algn="ctr" rtl="0" eaLnBrk="1" fontAlgn="auto" hangingPunct="1">
              <a:lnSpc>
                <a:spcPct val="80000"/>
              </a:lnSpc>
              <a:spcBef>
                <a:spcPts val="600"/>
              </a:spcBef>
              <a:spcAft>
                <a:spcPts val="0"/>
              </a:spcAft>
              <a:buClr>
                <a:schemeClr val="accent1"/>
              </a:buClr>
              <a:buSzPct val="80000"/>
              <a:defRPr/>
            </a:pPr>
            <a:r>
              <a:rPr lang="en-US" sz="3600" b="1" dirty="0" smtClean="0">
                <a:solidFill>
                  <a:schemeClr val="accent4">
                    <a:lumMod val="75000"/>
                  </a:schemeClr>
                </a:solidFill>
                <a:latin typeface="Imprint MT Shadow" pitchFamily="82" charset="0"/>
                <a:ea typeface="+mn-ea"/>
                <a:cs typeface="+mn-cs"/>
              </a:rPr>
              <a:t>Planning </a:t>
            </a:r>
          </a:p>
        </p:txBody>
      </p:sp>
      <p:sp>
        <p:nvSpPr>
          <p:cNvPr id="6" name="Rectangle 5"/>
          <p:cNvSpPr/>
          <p:nvPr/>
        </p:nvSpPr>
        <p:spPr>
          <a:xfrm>
            <a:off x="1357290" y="3571876"/>
            <a:ext cx="7215238" cy="1421928"/>
          </a:xfrm>
          <a:prstGeom prst="rect">
            <a:avLst/>
          </a:prstGeom>
        </p:spPr>
        <p:txBody>
          <a:bodyPr wrap="square">
            <a:spAutoFit/>
          </a:bodyPr>
          <a:lstStyle/>
          <a:p>
            <a:pPr algn="ctr" eaLnBrk="1" fontAlgn="auto" hangingPunct="1">
              <a:lnSpc>
                <a:spcPct val="80000"/>
              </a:lnSpc>
              <a:spcAft>
                <a:spcPts val="0"/>
              </a:spcAft>
              <a:defRPr/>
            </a:pPr>
            <a:endParaRPr lang="en-US" sz="2400" b="1" dirty="0" smtClean="0">
              <a:effectLst>
                <a:outerShdw blurRad="50000" dist="30000" dir="5400000" algn="tl" rotWithShape="0">
                  <a:srgbClr val="000000">
                    <a:alpha val="30000"/>
                  </a:srgbClr>
                </a:outerShdw>
              </a:effectLst>
              <a:latin typeface="Baskerville Old Face" pitchFamily="18" charset="0"/>
            </a:endParaRPr>
          </a:p>
          <a:p>
            <a:pPr algn="ctr" eaLnBrk="1" fontAlgn="auto" hangingPunct="1">
              <a:lnSpc>
                <a:spcPct val="80000"/>
              </a:lnSpc>
              <a:spcAft>
                <a:spcPts val="0"/>
              </a:spcAft>
              <a:defRPr/>
            </a:pPr>
            <a:endParaRPr lang="ar-EG" sz="2800" b="1" dirty="0">
              <a:effectLst>
                <a:outerShdw blurRad="50000" dist="30000" dir="5400000" algn="tl" rotWithShape="0">
                  <a:srgbClr val="000000">
                    <a:alpha val="30000"/>
                  </a:srgbClr>
                </a:outerShdw>
              </a:effectLst>
              <a:latin typeface="Imprint MT Shadow" pitchFamily="82" charset="0"/>
            </a:endParaRPr>
          </a:p>
          <a:p>
            <a:pPr algn="ctr" eaLnBrk="1" fontAlgn="auto" hangingPunct="1">
              <a:lnSpc>
                <a:spcPct val="80000"/>
              </a:lnSpc>
              <a:spcAft>
                <a:spcPts val="0"/>
              </a:spcAft>
              <a:buFont typeface="Wingdings 2"/>
              <a:buNone/>
              <a:defRPr/>
            </a:pPr>
            <a:r>
              <a:rPr lang="en-US" sz="2800" b="1" dirty="0">
                <a:effectLst>
                  <a:outerShdw blurRad="50000" dist="30000" dir="5400000" algn="tl" rotWithShape="0">
                    <a:srgbClr val="000000">
                      <a:alpha val="30000"/>
                    </a:srgbClr>
                  </a:outerShdw>
                </a:effectLst>
                <a:latin typeface="Baskerville Old Face" pitchFamily="18" charset="0"/>
              </a:rPr>
              <a:t>prepared by</a:t>
            </a:r>
          </a:p>
          <a:p>
            <a:pPr algn="ctr" eaLnBrk="1" fontAlgn="auto" hangingPunct="1">
              <a:lnSpc>
                <a:spcPct val="80000"/>
              </a:lnSpc>
              <a:spcAft>
                <a:spcPts val="0"/>
              </a:spcAft>
              <a:defRPr/>
            </a:pPr>
            <a:r>
              <a:rPr lang="en-US" sz="2800" b="1" dirty="0" err="1" smtClean="0">
                <a:solidFill>
                  <a:schemeClr val="accent3">
                    <a:lumMod val="75000"/>
                  </a:schemeClr>
                </a:solidFill>
                <a:effectLst>
                  <a:outerShdw blurRad="50000" dist="30000" dir="5400000" algn="tl" rotWithShape="0">
                    <a:srgbClr val="000000">
                      <a:alpha val="30000"/>
                    </a:srgbClr>
                  </a:outerShdw>
                </a:effectLst>
                <a:latin typeface="Imprint MT Shadow" pitchFamily="82" charset="0"/>
              </a:rPr>
              <a:t>Omima</a:t>
            </a:r>
            <a:r>
              <a:rPr lang="en-US" sz="2800" b="1" dirty="0" smtClean="0">
                <a:solidFill>
                  <a:schemeClr val="accent3">
                    <a:lumMod val="75000"/>
                  </a:schemeClr>
                </a:solidFill>
                <a:effectLst>
                  <a:outerShdw blurRad="50000" dist="30000" dir="5400000" algn="tl" rotWithShape="0">
                    <a:srgbClr val="000000">
                      <a:alpha val="30000"/>
                    </a:srgbClr>
                  </a:outerShdw>
                </a:effectLst>
                <a:latin typeface="Imprint MT Shadow" pitchFamily="82" charset="0"/>
              </a:rPr>
              <a:t> </a:t>
            </a:r>
            <a:r>
              <a:rPr lang="en-US" sz="2800" b="1" dirty="0" err="1" smtClean="0">
                <a:solidFill>
                  <a:schemeClr val="accent3">
                    <a:lumMod val="75000"/>
                  </a:schemeClr>
                </a:solidFill>
                <a:effectLst>
                  <a:outerShdw blurRad="50000" dist="30000" dir="5400000" algn="tl" rotWithShape="0">
                    <a:srgbClr val="000000">
                      <a:alpha val="30000"/>
                    </a:srgbClr>
                  </a:outerShdw>
                </a:effectLst>
                <a:latin typeface="Imprint MT Shadow" pitchFamily="82" charset="0"/>
              </a:rPr>
              <a:t>mostafa</a:t>
            </a:r>
            <a:r>
              <a:rPr lang="en-US" b="1" dirty="0" smtClean="0">
                <a:solidFill>
                  <a:srgbClr val="C00000"/>
                </a:solidFill>
                <a:effectLst>
                  <a:outerShdw blurRad="50000" dist="30000" dir="5400000" algn="tl" rotWithShape="0">
                    <a:srgbClr val="000000">
                      <a:alpha val="30000"/>
                    </a:srgbClr>
                  </a:outerShdw>
                </a:effectLst>
                <a:latin typeface="Imprint MT Shadow" pitchFamily="82" charset="0"/>
              </a:rPr>
              <a:t> </a:t>
            </a:r>
            <a:endParaRPr lang="ar-EG" dirty="0"/>
          </a:p>
        </p:txBody>
      </p:sp>
    </p:spTree>
  </p:cSld>
  <p:clrMapOvr>
    <a:masterClrMapping/>
  </p:clrMapOvr>
  <mc:AlternateContent xmlns:mc="http://schemas.openxmlformats.org/markup-compatibility/2006">
    <mc:Choice xmlns:p14="http://schemas.microsoft.com/office/powerpoint/2010/main" Requires="p14">
      <p:transition spd="slow" p14:dur="2000" advTm="26627"/>
    </mc:Choice>
    <mc:Fallback>
      <p:transition spd="slow" advTm="2662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1000100" y="404813"/>
            <a:ext cx="7820050" cy="5616575"/>
          </a:xfrm>
        </p:spPr>
        <p:txBody>
          <a:bodyPr>
            <a:normAutofit fontScale="92500" lnSpcReduction="10000"/>
          </a:bodyPr>
          <a:lstStyle/>
          <a:p>
            <a:pPr algn="l" rtl="0">
              <a:buNone/>
              <a:defRPr/>
            </a:pPr>
            <a:r>
              <a:rPr lang="en-US" sz="3500" b="1" u="sng" dirty="0" smtClean="0">
                <a:solidFill>
                  <a:schemeClr val="tx2">
                    <a:satMod val="130000"/>
                  </a:schemeClr>
                </a:solidFill>
                <a:effectLst>
                  <a:outerShdw blurRad="50000" dist="30000" dir="5400000" algn="tl" rotWithShape="0">
                    <a:srgbClr val="000000">
                      <a:alpha val="30000"/>
                    </a:srgbClr>
                  </a:outerShdw>
                </a:effectLst>
                <a:latin typeface="Times New Roman" pitchFamily="18" charset="0"/>
                <a:ea typeface="+mj-ea"/>
                <a:cs typeface="Times New Roman" pitchFamily="18" charset="0"/>
              </a:rPr>
              <a:t>B. Tactical/Operational Planning:</a:t>
            </a:r>
          </a:p>
          <a:p>
            <a:pPr algn="l" rtl="0">
              <a:buNone/>
              <a:defRPr/>
            </a:pPr>
            <a:r>
              <a:rPr lang="en-US" sz="3500" b="1" u="sng" dirty="0" smtClean="0">
                <a:solidFill>
                  <a:schemeClr val="tx2">
                    <a:satMod val="130000"/>
                  </a:schemeClr>
                </a:solidFill>
                <a:effectLst>
                  <a:outerShdw blurRad="50000" dist="30000" dir="5400000" algn="tl" rotWithShape="0">
                    <a:srgbClr val="000000">
                      <a:alpha val="30000"/>
                    </a:srgbClr>
                  </a:outerShdw>
                </a:effectLst>
                <a:latin typeface="Times New Roman" pitchFamily="18" charset="0"/>
                <a:ea typeface="+mj-ea"/>
                <a:cs typeface="Times New Roman" pitchFamily="18" charset="0"/>
              </a:rPr>
              <a:t>  </a:t>
            </a:r>
          </a:p>
          <a:p>
            <a:pPr lvl="0" algn="l" rtl="0"/>
            <a:r>
              <a:rPr lang="en-US" sz="3000" dirty="0" smtClean="0">
                <a:latin typeface="Times New Roman" pitchFamily="18" charset="0"/>
                <a:cs typeface="Times New Roman" pitchFamily="18" charset="0"/>
              </a:rPr>
              <a:t>Is a limited scope addresses activities to implement strategic plans.</a:t>
            </a:r>
          </a:p>
          <a:p>
            <a:pPr lvl="0" algn="l" rtl="0"/>
            <a:r>
              <a:rPr lang="en-US" sz="3000" dirty="0" smtClean="0">
                <a:latin typeface="Times New Roman" pitchFamily="18" charset="0"/>
                <a:cs typeface="Times New Roman" pitchFamily="18" charset="0"/>
              </a:rPr>
              <a:t>Tactical/operational planning is medium range planning that emphasizes the current operations of various parts of the organization (one to three years).</a:t>
            </a:r>
          </a:p>
          <a:p>
            <a:pPr lvl="0" algn="l" rtl="0"/>
            <a:r>
              <a:rPr lang="en-US" sz="3000" dirty="0" smtClean="0">
                <a:latin typeface="Times New Roman" pitchFamily="18" charset="0"/>
                <a:cs typeface="Times New Roman" pitchFamily="18" charset="0"/>
              </a:rPr>
              <a:t>Middle level manager is responsible for translating strategies into shorter term measurable tactical objectives.</a:t>
            </a:r>
          </a:p>
          <a:p>
            <a:pPr lvl="0" algn="l" rtl="0"/>
            <a:r>
              <a:rPr lang="en-US" sz="3000" dirty="0" smtClean="0">
                <a:latin typeface="Times New Roman" pitchFamily="18" charset="0"/>
                <a:cs typeface="Times New Roman" pitchFamily="18" charset="0"/>
              </a:rPr>
              <a:t>Example of tactical plane s includes annual budget</a:t>
            </a:r>
            <a:r>
              <a:rPr lang="en-US" dirty="0" smtClean="0"/>
              <a:t>.</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Tm="70986"/>
    </mc:Choice>
    <mc:Fallback>
      <p:transition spd="slow" advTm="70986"/>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1000100" y="404813"/>
            <a:ext cx="7686700" cy="6119812"/>
          </a:xfrm>
        </p:spPr>
        <p:txBody>
          <a:bodyPr>
            <a:normAutofit/>
          </a:bodyPr>
          <a:lstStyle/>
          <a:p>
            <a:pPr algn="l" rtl="0">
              <a:lnSpc>
                <a:spcPct val="90000"/>
              </a:lnSpc>
              <a:buNone/>
              <a:defRPr/>
            </a:pPr>
            <a:r>
              <a:rPr lang="en-US" b="1" u="sng" dirty="0" smtClean="0">
                <a:solidFill>
                  <a:schemeClr val="tx2">
                    <a:satMod val="130000"/>
                  </a:schemeClr>
                </a:solidFill>
                <a:effectLst>
                  <a:outerShdw blurRad="50000" dist="30000" dir="5400000" algn="tl" rotWithShape="0">
                    <a:srgbClr val="000000">
                      <a:alpha val="30000"/>
                    </a:srgbClr>
                  </a:outerShdw>
                </a:effectLst>
                <a:latin typeface="Times New Roman" pitchFamily="18" charset="0"/>
                <a:ea typeface="+mj-ea"/>
                <a:cs typeface="Times New Roman" pitchFamily="18" charset="0"/>
              </a:rPr>
              <a:t>Functional planning: </a:t>
            </a:r>
          </a:p>
          <a:p>
            <a:pPr algn="l" rtl="0">
              <a:lnSpc>
                <a:spcPct val="150000"/>
              </a:lnSpc>
              <a:defRPr/>
            </a:pPr>
            <a:r>
              <a:rPr lang="en-US" sz="2800" dirty="0" smtClean="0">
                <a:latin typeface="Times New Roman" pitchFamily="18" charset="0"/>
                <a:cs typeface="Times New Roman" pitchFamily="18" charset="0"/>
              </a:rPr>
              <a:t>Is accomplished by first line managers.</a:t>
            </a:r>
          </a:p>
          <a:p>
            <a:pPr algn="l" rtl="0">
              <a:lnSpc>
                <a:spcPct val="150000"/>
              </a:lnSpc>
              <a:defRPr/>
            </a:pPr>
            <a:r>
              <a:rPr lang="en-US" sz="2800" dirty="0" smtClean="0">
                <a:latin typeface="Times New Roman" pitchFamily="18" charset="0"/>
                <a:cs typeface="Times New Roman" pitchFamily="18" charset="0"/>
              </a:rPr>
              <a:t>Operational planning is short-range (less than a year) planning that is designed to develop specific action steps that support the strategic and tactical plans.</a:t>
            </a:r>
          </a:p>
          <a:p>
            <a:pPr algn="l" rtl="0">
              <a:lnSpc>
                <a:spcPct val="150000"/>
              </a:lnSpc>
              <a:defRPr/>
            </a:pPr>
            <a:r>
              <a:rPr lang="en-US" sz="2800" dirty="0" smtClean="0">
                <a:latin typeface="Times New Roman" pitchFamily="18" charset="0"/>
                <a:cs typeface="Times New Roman" pitchFamily="18" charset="0"/>
              </a:rPr>
              <a:t>Example include  production planning, marketing planning, financial planning and manpower planning.</a:t>
            </a:r>
          </a:p>
        </p:txBody>
      </p:sp>
    </p:spTree>
  </p:cSld>
  <p:clrMapOvr>
    <a:masterClrMapping/>
  </p:clrMapOvr>
  <mc:AlternateContent xmlns:mc="http://schemas.openxmlformats.org/markup-compatibility/2006">
    <mc:Choice xmlns:p14="http://schemas.microsoft.com/office/powerpoint/2010/main" Requires="p14">
      <p:transition spd="slow" p14:dur="2000" advTm="57225"/>
    </mc:Choice>
    <mc:Fallback>
      <p:transition spd="slow" advTm="57225"/>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latin typeface="Times New Roman" pitchFamily="18" charset="0"/>
                <a:cs typeface="Times New Roman" pitchFamily="18" charset="0"/>
              </a:rPr>
              <a:t>According to specificity:</a:t>
            </a:r>
            <a:endParaRPr lang="ar-EG" sz="32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l" rtl="0">
              <a:buNone/>
            </a:pPr>
            <a:r>
              <a:rPr lang="en-US" sz="3000" b="1" dirty="0" smtClean="0">
                <a:latin typeface="Times New Roman" pitchFamily="18" charset="0"/>
                <a:cs typeface="Times New Roman" pitchFamily="18" charset="0"/>
              </a:rPr>
              <a:t>A. Standing use plans: </a:t>
            </a:r>
          </a:p>
          <a:p>
            <a:pPr algn="l" rtl="0"/>
            <a:r>
              <a:rPr lang="en-US" sz="3000" dirty="0" smtClean="0">
                <a:latin typeface="Times New Roman" pitchFamily="18" charset="0"/>
                <a:cs typeface="Times New Roman" pitchFamily="18" charset="0"/>
              </a:rPr>
              <a:t>are those that are used on a continuous basis to achieve consistently repeated objectives. Standing plans take the form of: </a:t>
            </a:r>
          </a:p>
          <a:p>
            <a:pPr lvl="0" algn="l" rtl="0"/>
            <a:r>
              <a:rPr lang="en-US" sz="3000" b="1" dirty="0" smtClean="0">
                <a:latin typeface="Times New Roman" pitchFamily="18" charset="0"/>
                <a:cs typeface="Times New Roman" pitchFamily="18" charset="0"/>
              </a:rPr>
              <a:t>Policies</a:t>
            </a:r>
            <a:r>
              <a:rPr lang="en-US" sz="3000" dirty="0" smtClean="0">
                <a:latin typeface="Times New Roman" pitchFamily="18" charset="0"/>
                <a:cs typeface="Times New Roman" pitchFamily="18" charset="0"/>
              </a:rPr>
              <a:t>: is a standing plan that communicates broad guidelines for decisions and action.</a:t>
            </a:r>
          </a:p>
          <a:p>
            <a:pPr lvl="0" algn="l" rtl="0"/>
            <a:r>
              <a:rPr lang="en-US" sz="3000" b="1" dirty="0" smtClean="0">
                <a:latin typeface="Times New Roman" pitchFamily="18" charset="0"/>
                <a:cs typeface="Times New Roman" pitchFamily="18" charset="0"/>
              </a:rPr>
              <a:t>Procedures:</a:t>
            </a:r>
            <a:r>
              <a:rPr lang="en-US" sz="3000" dirty="0" smtClean="0">
                <a:latin typeface="Times New Roman" pitchFamily="18" charset="0"/>
                <a:cs typeface="Times New Roman" pitchFamily="18" charset="0"/>
              </a:rPr>
              <a:t> a standing plan that outlines a series of related actions that must be taken to accomplish a particular task.</a:t>
            </a:r>
          </a:p>
          <a:p>
            <a:pPr lvl="0" algn="l" rtl="0"/>
            <a:r>
              <a:rPr lang="en-US" sz="3000" b="1" dirty="0" smtClean="0">
                <a:latin typeface="Times New Roman" pitchFamily="18" charset="0"/>
                <a:cs typeface="Times New Roman" pitchFamily="18" charset="0"/>
              </a:rPr>
              <a:t>Rules: </a:t>
            </a:r>
            <a:r>
              <a:rPr lang="en-US" sz="3000" dirty="0" smtClean="0">
                <a:latin typeface="Times New Roman" pitchFamily="18" charset="0"/>
                <a:cs typeface="Times New Roman" pitchFamily="18" charset="0"/>
              </a:rPr>
              <a:t>is a standing plan that designates specific requires action.</a:t>
            </a:r>
          </a:p>
          <a:p>
            <a:endParaRPr lang="ar-EG" dirty="0"/>
          </a:p>
        </p:txBody>
      </p:sp>
    </p:spTree>
  </p:cSld>
  <p:clrMapOvr>
    <a:masterClrMapping/>
  </p:clrMapOvr>
  <mc:AlternateContent xmlns:mc="http://schemas.openxmlformats.org/markup-compatibility/2006">
    <mc:Choice xmlns:p14="http://schemas.microsoft.com/office/powerpoint/2010/main" Requires="p14">
      <p:transition spd="slow" p14:dur="2000" advTm="105775"/>
    </mc:Choice>
    <mc:Fallback>
      <p:transition spd="slow" advTm="105775"/>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274638"/>
            <a:ext cx="7862150" cy="1143000"/>
          </a:xfrm>
        </p:spPr>
        <p:txBody>
          <a:bodyPr>
            <a:normAutofit/>
          </a:bodyPr>
          <a:lstStyle/>
          <a:p>
            <a:r>
              <a:rPr lang="en-US" sz="3200" b="1" dirty="0" smtClean="0">
                <a:latin typeface="Times New Roman" pitchFamily="18" charset="0"/>
                <a:cs typeface="Times New Roman" pitchFamily="18" charset="0"/>
              </a:rPr>
              <a:t>B. Single use plans</a:t>
            </a:r>
            <a:r>
              <a:rPr lang="en-US" sz="4400" dirty="0" smtClean="0">
                <a:latin typeface="Times New Roman" pitchFamily="18" charset="0"/>
                <a:cs typeface="Times New Roman" pitchFamily="18" charset="0"/>
              </a:rPr>
              <a:t>: </a:t>
            </a:r>
            <a:endParaRPr lang="ar-EG" dirty="0"/>
          </a:p>
        </p:txBody>
      </p:sp>
      <p:sp>
        <p:nvSpPr>
          <p:cNvPr id="3" name="Content Placeholder 2"/>
          <p:cNvSpPr>
            <a:spLocks noGrp="1"/>
          </p:cNvSpPr>
          <p:nvPr>
            <p:ph idx="1"/>
          </p:nvPr>
        </p:nvSpPr>
        <p:spPr>
          <a:xfrm>
            <a:off x="1071538" y="1428736"/>
            <a:ext cx="7498080" cy="4800600"/>
          </a:xfrm>
        </p:spPr>
        <p:txBody>
          <a:bodyPr>
            <a:normAutofit fontScale="85000" lnSpcReduction="10000"/>
          </a:bodyPr>
          <a:lstStyle/>
          <a:p>
            <a:pPr algn="l" rtl="0"/>
            <a:r>
              <a:rPr lang="en-US" sz="3300" dirty="0" smtClean="0">
                <a:latin typeface="Times New Roman" pitchFamily="18" charset="0"/>
                <a:cs typeface="Times New Roman" pitchFamily="18" charset="0"/>
              </a:rPr>
              <a:t>are those that are used once to achieve unique objectives or objectives that are seldom repeated. They are communicated through: </a:t>
            </a:r>
          </a:p>
          <a:p>
            <a:pPr lvl="0" algn="l" rtl="0"/>
            <a:r>
              <a:rPr lang="en-US" sz="3300" b="1" dirty="0" smtClean="0">
                <a:latin typeface="Times New Roman" pitchFamily="18" charset="0"/>
                <a:cs typeface="Times New Roman" pitchFamily="18" charset="0"/>
              </a:rPr>
              <a:t>Programs:</a:t>
            </a:r>
            <a:r>
              <a:rPr lang="en-US" sz="3300" dirty="0" smtClean="0">
                <a:latin typeface="Times New Roman" pitchFamily="18" charset="0"/>
                <a:cs typeface="Times New Roman" pitchFamily="18" charset="0"/>
              </a:rPr>
              <a:t> is a single use plan designed to carry out a special project within an organization.</a:t>
            </a:r>
          </a:p>
          <a:p>
            <a:pPr lvl="0" algn="l" rtl="0"/>
            <a:r>
              <a:rPr lang="en-US" sz="3300" b="1" dirty="0" smtClean="0">
                <a:latin typeface="Times New Roman" pitchFamily="18" charset="0"/>
                <a:cs typeface="Times New Roman" pitchFamily="18" charset="0"/>
              </a:rPr>
              <a:t>Budget:</a:t>
            </a:r>
            <a:r>
              <a:rPr lang="en-US" sz="3300" dirty="0" smtClean="0">
                <a:latin typeface="Times New Roman" pitchFamily="18" charset="0"/>
                <a:cs typeface="Times New Roman" pitchFamily="18" charset="0"/>
              </a:rPr>
              <a:t> is a single use financial plan that covers a specified length of time.</a:t>
            </a:r>
          </a:p>
          <a:p>
            <a:pPr lvl="0" algn="l" rtl="0"/>
            <a:r>
              <a:rPr lang="en-US" sz="3300" b="1" dirty="0" smtClean="0">
                <a:latin typeface="Times New Roman" pitchFamily="18" charset="0"/>
                <a:cs typeface="Times New Roman" pitchFamily="18" charset="0"/>
              </a:rPr>
              <a:t>Schedule:</a:t>
            </a:r>
            <a:r>
              <a:rPr lang="en-US" sz="3300" dirty="0" smtClean="0">
                <a:latin typeface="Times New Roman" pitchFamily="18" charset="0"/>
                <a:cs typeface="Times New Roman" pitchFamily="18" charset="0"/>
              </a:rPr>
              <a:t> is a single-use plan that commits resources (such as worker, hours) to a given   activity.</a:t>
            </a:r>
          </a:p>
          <a:p>
            <a:endParaRPr lang="ar-EG" dirty="0"/>
          </a:p>
        </p:txBody>
      </p:sp>
    </p:spTree>
  </p:cSld>
  <p:clrMapOvr>
    <a:masterClrMapping/>
  </p:clrMapOvr>
  <mc:AlternateContent xmlns:mc="http://schemas.openxmlformats.org/markup-compatibility/2006">
    <mc:Choice xmlns:p14="http://schemas.microsoft.com/office/powerpoint/2010/main" Requires="p14">
      <p:transition spd="slow" p14:dur="2000" advTm="76542"/>
    </mc:Choice>
    <mc:Fallback>
      <p:transition spd="slow" advTm="76542"/>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285728"/>
            <a:ext cx="7933588" cy="1143000"/>
          </a:xfrm>
        </p:spPr>
        <p:txBody>
          <a:bodyPr>
            <a:normAutofit/>
          </a:bodyPr>
          <a:lstStyle/>
          <a:p>
            <a:pPr lvl="1" algn="l" rtl="1">
              <a:spcBef>
                <a:spcPct val="0"/>
              </a:spcBef>
            </a:pPr>
            <a:r>
              <a:rPr lang="en-US" sz="3200" b="1" u="sng" kern="1200" dirty="0">
                <a:solidFill>
                  <a:schemeClr val="tx2">
                    <a:satMod val="130000"/>
                  </a:schemeClr>
                </a:solidFill>
                <a:effectLst>
                  <a:outerShdw blurRad="50000" dist="30000" dir="5400000" algn="tl" rotWithShape="0">
                    <a:srgbClr val="000000">
                      <a:alpha val="30000"/>
                    </a:srgbClr>
                  </a:outerShdw>
                </a:effectLst>
                <a:latin typeface="Times New Roman" pitchFamily="18" charset="0"/>
                <a:ea typeface="+mj-ea"/>
                <a:cs typeface="Times New Roman" pitchFamily="18" charset="0"/>
              </a:rPr>
              <a:t>Characteristics of a good plan:</a:t>
            </a:r>
            <a:br>
              <a:rPr lang="en-US" sz="3200" b="1" u="sng" kern="1200" dirty="0">
                <a:solidFill>
                  <a:schemeClr val="tx2">
                    <a:satMod val="130000"/>
                  </a:schemeClr>
                </a:solidFill>
                <a:effectLst>
                  <a:outerShdw blurRad="50000" dist="30000" dir="5400000" algn="tl" rotWithShape="0">
                    <a:srgbClr val="000000">
                      <a:alpha val="30000"/>
                    </a:srgbClr>
                  </a:outerShdw>
                </a:effectLst>
                <a:latin typeface="Times New Roman" pitchFamily="18" charset="0"/>
                <a:ea typeface="+mj-ea"/>
                <a:cs typeface="Times New Roman" pitchFamily="18" charset="0"/>
              </a:rPr>
            </a:br>
            <a:endParaRPr lang="ar-EG" sz="3200" b="1" u="sng" kern="1200" dirty="0">
              <a:solidFill>
                <a:schemeClr val="tx2">
                  <a:satMod val="130000"/>
                </a:schemeClr>
              </a:solidFill>
              <a:effectLst>
                <a:outerShdw blurRad="50000" dist="30000" dir="5400000" algn="tl" rotWithShape="0">
                  <a:srgbClr val="000000">
                    <a:alpha val="30000"/>
                  </a:srgbClr>
                </a:outerShdw>
              </a:effectLst>
              <a:latin typeface="Times New Roman" pitchFamily="18" charset="0"/>
              <a:ea typeface="+mj-ea"/>
              <a:cs typeface="Times New Roman" pitchFamily="18" charset="0"/>
            </a:endParaRPr>
          </a:p>
        </p:txBody>
      </p:sp>
      <p:sp>
        <p:nvSpPr>
          <p:cNvPr id="3" name="Content Placeholder 2"/>
          <p:cNvSpPr>
            <a:spLocks noGrp="1"/>
          </p:cNvSpPr>
          <p:nvPr>
            <p:ph idx="1"/>
          </p:nvPr>
        </p:nvSpPr>
        <p:spPr>
          <a:xfrm>
            <a:off x="1214414" y="1500174"/>
            <a:ext cx="7719274" cy="5357826"/>
          </a:xfrm>
        </p:spPr>
        <p:txBody>
          <a:bodyPr/>
          <a:lstStyle/>
          <a:p>
            <a:pPr marL="596646" lvl="1" indent="-514350" algn="l" rtl="0">
              <a:lnSpc>
                <a:spcPct val="90000"/>
              </a:lnSpc>
              <a:spcBef>
                <a:spcPts val="600"/>
              </a:spcBef>
              <a:buSzPct val="80000"/>
              <a:buNone/>
              <a:defRPr/>
            </a:pPr>
            <a:r>
              <a:rPr lang="en-US" dirty="0" smtClean="0">
                <a:latin typeface="Times New Roman" pitchFamily="18" charset="0"/>
                <a:cs typeface="Times New Roman" pitchFamily="18" charset="0"/>
              </a:rPr>
              <a:t>1) It should</a:t>
            </a:r>
            <a:r>
              <a:rPr lang="en-US" dirty="0" smtClean="0"/>
              <a:t> </a:t>
            </a:r>
            <a:r>
              <a:rPr lang="en-US" dirty="0" smtClean="0">
                <a:latin typeface="Times New Roman" pitchFamily="18" charset="0"/>
                <a:cs typeface="Times New Roman" pitchFamily="18" charset="0"/>
              </a:rPr>
              <a:t>be made based on clear defined objectives</a:t>
            </a:r>
          </a:p>
          <a:p>
            <a:pPr algn="l" rtl="0">
              <a:buNone/>
            </a:pPr>
            <a:r>
              <a:rPr lang="en-US" sz="2800" dirty="0" smtClean="0">
                <a:latin typeface="Times New Roman" pitchFamily="18" charset="0"/>
                <a:cs typeface="Times New Roman" pitchFamily="18" charset="0"/>
              </a:rPr>
              <a:t>2) It must be flexible; it is essential to meet emergencies or changing situations</a:t>
            </a:r>
          </a:p>
          <a:p>
            <a:pPr algn="l" rtl="0">
              <a:buNone/>
            </a:pPr>
            <a:r>
              <a:rPr lang="en-US" sz="2800" dirty="0" smtClean="0">
                <a:latin typeface="Times New Roman" pitchFamily="18" charset="0"/>
                <a:cs typeface="Times New Roman" pitchFamily="18" charset="0"/>
              </a:rPr>
              <a:t>3) It must be in precision</a:t>
            </a:r>
          </a:p>
          <a:p>
            <a:pPr algn="l" rtl="0">
              <a:buNone/>
            </a:pPr>
            <a:r>
              <a:rPr lang="en-US" sz="2800" dirty="0" smtClean="0">
                <a:latin typeface="Times New Roman" pitchFamily="18" charset="0"/>
                <a:cs typeface="Times New Roman" pitchFamily="18" charset="0"/>
              </a:rPr>
              <a:t>4) It must be logical, clear, simple and balanced.</a:t>
            </a:r>
          </a:p>
          <a:p>
            <a:endParaRPr lang="ar-EG" dirty="0"/>
          </a:p>
        </p:txBody>
      </p:sp>
    </p:spTree>
  </p:cSld>
  <p:clrMapOvr>
    <a:masterClrMapping/>
  </p:clrMapOvr>
  <mc:AlternateContent xmlns:mc="http://schemas.openxmlformats.org/markup-compatibility/2006">
    <mc:Choice xmlns:p14="http://schemas.microsoft.com/office/powerpoint/2010/main" Requires="p14">
      <p:transition spd="slow" p14:dur="2000" advTm="61122"/>
    </mc:Choice>
    <mc:Fallback>
      <p:transition spd="slow" advTm="61122"/>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1000100" y="333375"/>
            <a:ext cx="7686700" cy="6191250"/>
          </a:xfrm>
        </p:spPr>
        <p:txBody>
          <a:bodyPr>
            <a:normAutofit fontScale="92500" lnSpcReduction="10000"/>
          </a:bodyPr>
          <a:lstStyle/>
          <a:p>
            <a:pPr marL="596646" lvl="1" indent="-514350" algn="l" rtl="0">
              <a:spcBef>
                <a:spcPts val="600"/>
              </a:spcBef>
              <a:buSzPct val="80000"/>
              <a:buNone/>
              <a:defRPr/>
            </a:pPr>
            <a:r>
              <a:rPr lang="en-US" sz="3200" b="1" u="sng" dirty="0" smtClean="0">
                <a:solidFill>
                  <a:schemeClr val="tx2">
                    <a:satMod val="130000"/>
                  </a:schemeClr>
                </a:solidFill>
                <a:effectLst>
                  <a:outerShdw blurRad="50000" dist="30000" dir="5400000" algn="tl" rotWithShape="0">
                    <a:srgbClr val="000000">
                      <a:alpha val="30000"/>
                    </a:srgbClr>
                  </a:outerShdw>
                </a:effectLst>
                <a:latin typeface="Times New Roman" pitchFamily="18" charset="0"/>
                <a:ea typeface="+mj-ea"/>
                <a:cs typeface="Times New Roman" pitchFamily="18" charset="0"/>
              </a:rPr>
              <a:t>Steps in planning:  </a:t>
            </a:r>
          </a:p>
          <a:p>
            <a:pPr algn="l" rtl="0">
              <a:defRPr/>
            </a:pPr>
            <a:r>
              <a:rPr lang="en-US" sz="3000" dirty="0" smtClean="0">
                <a:latin typeface="Times New Roman" pitchFamily="18" charset="0"/>
                <a:cs typeface="Times New Roman" pitchFamily="18" charset="0"/>
              </a:rPr>
              <a:t>Define and describe objectives: Objective must be SMART(S : specific , M : measurable, A :Achievable , R : Realistic, T : Time bound)  </a:t>
            </a:r>
          </a:p>
          <a:p>
            <a:pPr algn="l" rtl="0">
              <a:defRPr/>
            </a:pPr>
            <a:r>
              <a:rPr lang="en-US" sz="3000" dirty="0" smtClean="0">
                <a:latin typeface="Times New Roman" pitchFamily="18" charset="0"/>
                <a:cs typeface="Times New Roman" pitchFamily="18" charset="0"/>
              </a:rPr>
              <a:t>Determination of planning premises: planning premises are the assumption about the futures.</a:t>
            </a:r>
          </a:p>
          <a:p>
            <a:pPr algn="l" rtl="0">
              <a:defRPr/>
            </a:pPr>
            <a:r>
              <a:rPr lang="en-US" sz="3000" dirty="0" smtClean="0">
                <a:latin typeface="Times New Roman" pitchFamily="18" charset="0"/>
                <a:cs typeface="Times New Roman" pitchFamily="18" charset="0"/>
              </a:rPr>
              <a:t>Discover alternative courses of action</a:t>
            </a:r>
          </a:p>
          <a:p>
            <a:pPr algn="l" rtl="0">
              <a:defRPr/>
            </a:pPr>
            <a:r>
              <a:rPr lang="en-US" sz="3000" dirty="0" smtClean="0">
                <a:latin typeface="Times New Roman" pitchFamily="18" charset="0"/>
                <a:cs typeface="Times New Roman" pitchFamily="18" charset="0"/>
              </a:rPr>
              <a:t>Evaluation of alternatives and final choice.</a:t>
            </a:r>
          </a:p>
          <a:p>
            <a:pPr algn="l" rtl="0">
              <a:defRPr/>
            </a:pPr>
            <a:r>
              <a:rPr lang="en-US" sz="3000" dirty="0" smtClean="0">
                <a:latin typeface="Times New Roman" pitchFamily="18" charset="0"/>
                <a:cs typeface="Times New Roman" pitchFamily="18" charset="0"/>
              </a:rPr>
              <a:t>Formulating of derivative plans(develop detailed plan for its implementation) </a:t>
            </a:r>
          </a:p>
          <a:p>
            <a:pPr algn="l" rtl="0">
              <a:defRPr/>
            </a:pPr>
            <a:r>
              <a:rPr lang="en-US" sz="3000" dirty="0" smtClean="0">
                <a:latin typeface="Times New Roman" pitchFamily="18" charset="0"/>
                <a:cs typeface="Times New Roman" pitchFamily="18" charset="0"/>
              </a:rPr>
              <a:t>Communicating the plan</a:t>
            </a:r>
          </a:p>
          <a:p>
            <a:pPr algn="l" rtl="0">
              <a:defRPr/>
            </a:pPr>
            <a:r>
              <a:rPr lang="en-US" sz="3000" dirty="0" smtClean="0">
                <a:latin typeface="Times New Roman" pitchFamily="18" charset="0"/>
                <a:cs typeface="Times New Roman" pitchFamily="18" charset="0"/>
              </a:rPr>
              <a:t>Reviewing the planning process(continuous evaluation and follow up of plans)</a:t>
            </a:r>
          </a:p>
        </p:txBody>
      </p:sp>
    </p:spTree>
  </p:cSld>
  <p:clrMapOvr>
    <a:masterClrMapping/>
  </p:clrMapOvr>
  <mc:AlternateContent xmlns:mc="http://schemas.openxmlformats.org/markup-compatibility/2006">
    <mc:Choice xmlns:p14="http://schemas.microsoft.com/office/powerpoint/2010/main" Requires="p14">
      <p:transition spd="slow" p14:dur="2000" advTm="87167"/>
    </mc:Choice>
    <mc:Fallback>
      <p:transition spd="slow" advTm="87167"/>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274638"/>
            <a:ext cx="7933588" cy="1143000"/>
          </a:xfrm>
        </p:spPr>
        <p:txBody>
          <a:bodyPr>
            <a:normAutofit/>
          </a:bodyPr>
          <a:lstStyle/>
          <a:p>
            <a:pPr>
              <a:defRPr/>
            </a:pPr>
            <a:r>
              <a:rPr lang="en-US" b="1" u="sng" dirty="0" smtClean="0">
                <a:latin typeface="Times New Roman" pitchFamily="18" charset="0"/>
                <a:cs typeface="Times New Roman" pitchFamily="18" charset="0"/>
              </a:rPr>
              <a:t>Limitation of planning:</a:t>
            </a:r>
            <a:endParaRPr lang="ar-EG" dirty="0"/>
          </a:p>
        </p:txBody>
      </p:sp>
      <p:sp>
        <p:nvSpPr>
          <p:cNvPr id="3" name="Content Placeholder 2"/>
          <p:cNvSpPr>
            <a:spLocks noGrp="1"/>
          </p:cNvSpPr>
          <p:nvPr>
            <p:ph idx="1"/>
          </p:nvPr>
        </p:nvSpPr>
        <p:spPr>
          <a:xfrm>
            <a:off x="1071538" y="1447800"/>
            <a:ext cx="7862150" cy="4800600"/>
          </a:xfrm>
        </p:spPr>
        <p:txBody>
          <a:bodyPr>
            <a:normAutofit/>
          </a:bodyPr>
          <a:lstStyle/>
          <a:p>
            <a:pPr algn="just" rtl="0">
              <a:defRPr/>
            </a:pPr>
            <a:r>
              <a:rPr lang="en-US" sz="2800" dirty="0" smtClean="0">
                <a:latin typeface="Times New Roman" pitchFamily="18" charset="0"/>
                <a:cs typeface="Times New Roman" pitchFamily="18" charset="0"/>
              </a:rPr>
              <a:t>Planning premises may not be fully reliable</a:t>
            </a:r>
          </a:p>
          <a:p>
            <a:pPr algn="just" rtl="0">
              <a:defRPr/>
            </a:pPr>
            <a:r>
              <a:rPr lang="en-US" sz="2800" dirty="0" smtClean="0">
                <a:latin typeface="Times New Roman" pitchFamily="18" charset="0"/>
                <a:cs typeface="Times New Roman" pitchFamily="18" charset="0"/>
              </a:rPr>
              <a:t>Availability of time is limiting factor for planning (planning is time consuming)</a:t>
            </a:r>
          </a:p>
          <a:p>
            <a:pPr algn="just" rtl="0">
              <a:defRPr/>
            </a:pPr>
            <a:r>
              <a:rPr lang="en-US" sz="2800" dirty="0" smtClean="0">
                <a:latin typeface="Times New Roman" pitchFamily="18" charset="0"/>
                <a:cs typeface="Times New Roman" pitchFamily="18" charset="0"/>
              </a:rPr>
              <a:t>Cost involved in planning is also limiting factor</a:t>
            </a:r>
          </a:p>
          <a:p>
            <a:pPr algn="just" rtl="0">
              <a:defRPr/>
            </a:pPr>
            <a:r>
              <a:rPr lang="en-US" sz="2800" dirty="0" smtClean="0">
                <a:latin typeface="Times New Roman" pitchFamily="18" charset="0"/>
                <a:cs typeface="Times New Roman" pitchFamily="18" charset="0"/>
              </a:rPr>
              <a:t>Mental attitude of management: some managers psychologically opposed to planning and have a natural resistance to change.</a:t>
            </a:r>
          </a:p>
          <a:p>
            <a:pPr algn="just" rtl="0">
              <a:defRPr/>
            </a:pPr>
            <a:r>
              <a:rPr lang="en-US" sz="2800" dirty="0" smtClean="0">
                <a:latin typeface="Times New Roman" pitchFamily="18" charset="0"/>
                <a:cs typeface="Times New Roman" pitchFamily="18" charset="0"/>
              </a:rPr>
              <a:t>Procedural and policies rigidities also hinder planning.</a:t>
            </a:r>
          </a:p>
          <a:p>
            <a:pPr algn="l" rtl="0">
              <a:defRPr/>
            </a:pPr>
            <a:endParaRPr lang="ar-EG" dirty="0"/>
          </a:p>
        </p:txBody>
      </p:sp>
    </p:spTree>
  </p:cSld>
  <p:clrMapOvr>
    <a:masterClrMapping/>
  </p:clrMapOvr>
  <mc:AlternateContent xmlns:mc="http://schemas.openxmlformats.org/markup-compatibility/2006">
    <mc:Choice xmlns:p14="http://schemas.microsoft.com/office/powerpoint/2010/main" Requires="p14">
      <p:transition spd="slow" p14:dur="2000" advTm="60793"/>
    </mc:Choice>
    <mc:Fallback>
      <p:transition spd="slow" advTm="60793"/>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ar-EG"/>
          </a:p>
        </p:txBody>
      </p:sp>
      <p:sp>
        <p:nvSpPr>
          <p:cNvPr id="3" name="Content Placeholder 2"/>
          <p:cNvSpPr>
            <a:spLocks noGrp="1"/>
          </p:cNvSpPr>
          <p:nvPr>
            <p:ph idx="1"/>
          </p:nvPr>
        </p:nvSpPr>
        <p:spPr/>
        <p:txBody>
          <a:bodyPr/>
          <a:lstStyle/>
          <a:p>
            <a:pPr algn="ctr">
              <a:defRPr/>
            </a:pPr>
            <a:endParaRPr lang="en-US" sz="9600" dirty="0" smtClean="0"/>
          </a:p>
          <a:p>
            <a:pPr algn="ctr">
              <a:defRPr/>
            </a:pPr>
            <a:r>
              <a:rPr lang="en-US" sz="9600" dirty="0" smtClean="0">
                <a:solidFill>
                  <a:srgbClr val="C00000"/>
                </a:solidFill>
              </a:rPr>
              <a:t>Thank you</a:t>
            </a:r>
          </a:p>
          <a:p>
            <a:pPr>
              <a:defRPr/>
            </a:pPr>
            <a:endParaRPr lang="en-US" dirty="0"/>
          </a:p>
          <a:p>
            <a:pPr>
              <a:defRPr/>
            </a:pPr>
            <a:endParaRPr lang="en-US" dirty="0" smtClean="0"/>
          </a:p>
          <a:p>
            <a:pPr>
              <a:defRPr/>
            </a:pPr>
            <a:endParaRPr lang="ar-EG" dirty="0"/>
          </a:p>
        </p:txBody>
      </p:sp>
    </p:spTree>
  </p:cSld>
  <p:clrMapOvr>
    <a:masterClrMapping/>
  </p:clrMapOvr>
  <mc:AlternateContent xmlns:mc="http://schemas.openxmlformats.org/markup-compatibility/2006">
    <mc:Choice xmlns:p14="http://schemas.microsoft.com/office/powerpoint/2010/main" Requires="p14">
      <p:transition spd="slow" p14:dur="2000" advTm="14902"/>
    </mc:Choice>
    <mc:Fallback>
      <p:transition spd="slow" advTm="1490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1000100" y="2000240"/>
            <a:ext cx="7686700" cy="4429156"/>
          </a:xfrm>
          <a:noFill/>
        </p:spPr>
        <p:txBody>
          <a:bodyPr>
            <a:normAutofit lnSpcReduction="10000"/>
          </a:bodyPr>
          <a:lstStyle/>
          <a:p>
            <a:pPr rtl="0">
              <a:buFont typeface="Wingdings" pitchFamily="2" charset="2"/>
              <a:buChar char=""/>
              <a:defRPr/>
            </a:pPr>
            <a:r>
              <a:rPr lang="en-US" sz="2800" b="1" dirty="0" smtClean="0">
                <a:effectLst>
                  <a:outerShdw blurRad="50000" dist="30000" dir="5400000" algn="tl" rotWithShape="0">
                    <a:srgbClr val="000000">
                      <a:alpha val="30000"/>
                    </a:srgbClr>
                  </a:outerShdw>
                </a:effectLst>
                <a:latin typeface="Baskerville Old Face" pitchFamily="18" charset="0"/>
              </a:rPr>
              <a:t>Introduction</a:t>
            </a:r>
          </a:p>
          <a:p>
            <a:pPr rtl="0">
              <a:buFont typeface="Wingdings" pitchFamily="2" charset="2"/>
              <a:buChar char=""/>
              <a:defRPr/>
            </a:pPr>
            <a:r>
              <a:rPr lang="en-US" sz="2800" b="1" dirty="0" smtClean="0">
                <a:effectLst>
                  <a:outerShdw blurRad="50000" dist="30000" dir="5400000" algn="tl" rotWithShape="0">
                    <a:srgbClr val="000000">
                      <a:alpha val="30000"/>
                    </a:srgbClr>
                  </a:outerShdw>
                </a:effectLst>
                <a:latin typeface="Baskerville Old Face" pitchFamily="18" charset="0"/>
              </a:rPr>
              <a:t>Definition</a:t>
            </a:r>
          </a:p>
          <a:p>
            <a:pPr rtl="0">
              <a:buFont typeface="Wingdings" pitchFamily="2" charset="2"/>
              <a:buChar char=""/>
              <a:defRPr/>
            </a:pPr>
            <a:r>
              <a:rPr lang="en-US" sz="2800" b="1" dirty="0" smtClean="0">
                <a:effectLst>
                  <a:outerShdw blurRad="50000" dist="30000" dir="5400000" algn="tl" rotWithShape="0">
                    <a:srgbClr val="000000">
                      <a:alpha val="30000"/>
                    </a:srgbClr>
                  </a:outerShdw>
                </a:effectLst>
                <a:latin typeface="Baskerville Old Face" pitchFamily="18" charset="0"/>
              </a:rPr>
              <a:t>Features of planning</a:t>
            </a:r>
          </a:p>
          <a:p>
            <a:pPr rtl="0">
              <a:buFont typeface="Wingdings" pitchFamily="2" charset="2"/>
              <a:buChar char=""/>
              <a:defRPr/>
            </a:pPr>
            <a:r>
              <a:rPr lang="en-US" sz="2800" b="1" dirty="0" smtClean="0">
                <a:effectLst>
                  <a:outerShdw blurRad="50000" dist="30000" dir="5400000" algn="tl" rotWithShape="0">
                    <a:srgbClr val="000000">
                      <a:alpha val="30000"/>
                    </a:srgbClr>
                  </a:outerShdw>
                </a:effectLst>
                <a:latin typeface="Baskerville Old Face" pitchFamily="18" charset="0"/>
              </a:rPr>
              <a:t>Importance of planning</a:t>
            </a:r>
          </a:p>
          <a:p>
            <a:pPr rtl="0">
              <a:buFont typeface="Wingdings" pitchFamily="2" charset="2"/>
              <a:buChar char=""/>
              <a:defRPr/>
            </a:pPr>
            <a:r>
              <a:rPr lang="en-US" sz="2800" b="1" dirty="0" smtClean="0">
                <a:effectLst>
                  <a:outerShdw blurRad="50000" dist="30000" dir="5400000" algn="tl" rotWithShape="0">
                    <a:srgbClr val="000000">
                      <a:alpha val="30000"/>
                    </a:srgbClr>
                  </a:outerShdw>
                </a:effectLst>
                <a:latin typeface="Baskerville Old Face" pitchFamily="18" charset="0"/>
              </a:rPr>
              <a:t>Principles of planning</a:t>
            </a:r>
          </a:p>
          <a:p>
            <a:pPr rtl="0">
              <a:buFont typeface="Wingdings" pitchFamily="2" charset="2"/>
              <a:buChar char=""/>
              <a:defRPr/>
            </a:pPr>
            <a:r>
              <a:rPr lang="en-US" sz="2800" b="1" dirty="0" smtClean="0">
                <a:effectLst>
                  <a:outerShdw blurRad="50000" dist="30000" dir="5400000" algn="tl" rotWithShape="0">
                    <a:srgbClr val="000000">
                      <a:alpha val="30000"/>
                    </a:srgbClr>
                  </a:outerShdw>
                </a:effectLst>
                <a:latin typeface="Baskerville Old Face" pitchFamily="18" charset="0"/>
              </a:rPr>
              <a:t>Types of planning</a:t>
            </a:r>
          </a:p>
          <a:p>
            <a:pPr rtl="0">
              <a:buFont typeface="Wingdings" pitchFamily="2" charset="2"/>
              <a:buChar char=""/>
              <a:defRPr/>
            </a:pPr>
            <a:r>
              <a:rPr lang="en-US" sz="2800" b="1" dirty="0" smtClean="0">
                <a:effectLst>
                  <a:outerShdw blurRad="50000" dist="30000" dir="5400000" algn="tl" rotWithShape="0">
                    <a:srgbClr val="000000">
                      <a:alpha val="30000"/>
                    </a:srgbClr>
                  </a:outerShdw>
                </a:effectLst>
                <a:latin typeface="Baskerville Old Face" pitchFamily="18" charset="0"/>
              </a:rPr>
              <a:t>Characteristics of good plans</a:t>
            </a:r>
          </a:p>
          <a:p>
            <a:pPr rtl="0">
              <a:buFont typeface="Wingdings" pitchFamily="2" charset="2"/>
              <a:buChar char=""/>
              <a:defRPr/>
            </a:pPr>
            <a:r>
              <a:rPr lang="en-US" sz="2800" b="1" dirty="0" smtClean="0">
                <a:effectLst>
                  <a:outerShdw blurRad="50000" dist="30000" dir="5400000" algn="tl" rotWithShape="0">
                    <a:srgbClr val="000000">
                      <a:alpha val="30000"/>
                    </a:srgbClr>
                  </a:outerShdw>
                </a:effectLst>
                <a:latin typeface="Baskerville Old Face" pitchFamily="18" charset="0"/>
              </a:rPr>
              <a:t>Steps of planning</a:t>
            </a:r>
          </a:p>
          <a:p>
            <a:pPr rtl="0">
              <a:buFont typeface="Wingdings" pitchFamily="2" charset="2"/>
              <a:buChar char=""/>
              <a:defRPr/>
            </a:pPr>
            <a:r>
              <a:rPr lang="en-US" sz="2800" b="1" dirty="0" smtClean="0">
                <a:effectLst>
                  <a:outerShdw blurRad="50000" dist="30000" dir="5400000" algn="tl" rotWithShape="0">
                    <a:srgbClr val="000000">
                      <a:alpha val="30000"/>
                    </a:srgbClr>
                  </a:outerShdw>
                </a:effectLst>
                <a:latin typeface="Baskerville Old Face" pitchFamily="18" charset="0"/>
              </a:rPr>
              <a:t>Limitation of planning</a:t>
            </a:r>
          </a:p>
          <a:p>
            <a:pPr rtl="0">
              <a:buFont typeface="Wingdings" pitchFamily="2" charset="2"/>
              <a:buChar char=""/>
              <a:defRPr/>
            </a:pPr>
            <a:endParaRPr lang="en-US" sz="2800" b="1" dirty="0" smtClean="0">
              <a:effectLst>
                <a:outerShdw blurRad="50000" dist="30000" dir="5400000" algn="tl" rotWithShape="0">
                  <a:srgbClr val="000000">
                    <a:alpha val="30000"/>
                  </a:srgbClr>
                </a:outerShdw>
              </a:effectLst>
              <a:latin typeface="Baskerville Old Face" pitchFamily="18" charset="0"/>
            </a:endParaRPr>
          </a:p>
        </p:txBody>
      </p:sp>
      <p:sp>
        <p:nvSpPr>
          <p:cNvPr id="4" name="AutoShape 4"/>
          <p:cNvSpPr>
            <a:spLocks noChangeArrowheads="1"/>
          </p:cNvSpPr>
          <p:nvPr/>
        </p:nvSpPr>
        <p:spPr bwMode="auto">
          <a:xfrm>
            <a:off x="2285984" y="500042"/>
            <a:ext cx="4752975" cy="1152525"/>
          </a:xfrm>
          <a:prstGeom prst="ribbon">
            <a:avLst>
              <a:gd name="adj1" fmla="val 24144"/>
              <a:gd name="adj2" fmla="val 50000"/>
            </a:avLst>
          </a:prstGeom>
          <a:ln>
            <a:headEnd/>
            <a:tailEnd/>
          </a:ln>
        </p:spPr>
        <p:style>
          <a:lnRef idx="2">
            <a:schemeClr val="accent3"/>
          </a:lnRef>
          <a:fillRef idx="1">
            <a:schemeClr val="lt1"/>
          </a:fillRef>
          <a:effectRef idx="0">
            <a:schemeClr val="accent3"/>
          </a:effectRef>
          <a:fontRef idx="minor">
            <a:schemeClr val="dk1"/>
          </a:fontRef>
        </p:style>
        <p:txBody>
          <a:bodyPr wrap="none" anchor="ctr"/>
          <a:lstStyle/>
          <a:p>
            <a:pPr algn="ctr">
              <a:defRPr/>
            </a:pPr>
            <a:r>
              <a:rPr lang="en-US" sz="3200" b="1" dirty="0">
                <a:ln w="10541" cmpd="sng">
                  <a:solidFill>
                    <a:schemeClr val="accent1">
                      <a:shade val="88000"/>
                      <a:satMod val="110000"/>
                    </a:schemeClr>
                  </a:solidFill>
                  <a:prstDash val="solid"/>
                </a:ln>
                <a:solidFill>
                  <a:schemeClr val="tx1"/>
                </a:solidFill>
                <a:latin typeface="Times New Roman" pitchFamily="18" charset="0"/>
                <a:cs typeface="Times New Roman" pitchFamily="18" charset="0"/>
              </a:rPr>
              <a:t>Out </a:t>
            </a:r>
            <a:r>
              <a:rPr lang="en-US" sz="3200" b="1" dirty="0" smtClean="0">
                <a:ln w="10541" cmpd="sng">
                  <a:solidFill>
                    <a:schemeClr val="accent1">
                      <a:shade val="88000"/>
                      <a:satMod val="110000"/>
                    </a:schemeClr>
                  </a:solidFill>
                  <a:prstDash val="solid"/>
                </a:ln>
                <a:solidFill>
                  <a:schemeClr val="tx1"/>
                </a:solidFill>
                <a:latin typeface="Times New Roman" pitchFamily="18" charset="0"/>
                <a:cs typeface="Times New Roman" pitchFamily="18" charset="0"/>
              </a:rPr>
              <a:t>lines</a:t>
            </a:r>
            <a:endParaRPr lang="en-US" sz="3200" b="1" dirty="0">
              <a:ln w="10541" cmpd="sng">
                <a:solidFill>
                  <a:schemeClr val="accent1">
                    <a:shade val="88000"/>
                    <a:satMod val="110000"/>
                  </a:schemeClr>
                </a:solidFill>
                <a:prstDash val="solid"/>
              </a:ln>
              <a:solidFill>
                <a:schemeClr val="tx1"/>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39793"/>
    </mc:Choice>
    <mc:Fallback>
      <p:transition spd="slow" advTm="3979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00100" y="0"/>
            <a:ext cx="7964513" cy="5357826"/>
          </a:xfrm>
        </p:spPr>
        <p:txBody>
          <a:bodyPr/>
          <a:lstStyle/>
          <a:p>
            <a:pPr algn="just" eaLnBrk="1" hangingPunct="1">
              <a:defRPr/>
            </a:pPr>
            <a:r>
              <a:rPr lang="en-US" sz="4400" b="0" u="sng" dirty="0" smtClean="0"/>
              <a:t/>
            </a:r>
            <a:br>
              <a:rPr lang="en-US" sz="4400" b="0" u="sng" dirty="0" smtClean="0"/>
            </a:br>
            <a:r>
              <a:rPr lang="en-US" sz="2800" b="0" dirty="0" smtClean="0">
                <a:latin typeface="Times New Roman" pitchFamily="18" charset="0"/>
                <a:cs typeface="Times New Roman" pitchFamily="18" charset="0"/>
              </a:rPr>
              <a:t>Planning is the primary function of management .it precedes other functions. Planning is the basic requirement and important input of management process. planning provides the framework within which coordinating, motivating and controlling can be undertaken.                                          </a:t>
            </a:r>
            <a:r>
              <a:rPr lang="en-US" sz="4400" dirty="0" smtClean="0"/>
              <a:t/>
            </a:r>
            <a:br>
              <a:rPr lang="en-US" sz="4400" dirty="0" smtClean="0"/>
            </a:br>
            <a:r>
              <a:rPr lang="en-US" sz="4400" b="0" dirty="0" smtClean="0"/>
              <a:t>.                 </a:t>
            </a:r>
          </a:p>
        </p:txBody>
      </p:sp>
      <p:sp>
        <p:nvSpPr>
          <p:cNvPr id="3" name="AutoShape 4"/>
          <p:cNvSpPr>
            <a:spLocks noChangeArrowheads="1"/>
          </p:cNvSpPr>
          <p:nvPr/>
        </p:nvSpPr>
        <p:spPr bwMode="auto">
          <a:xfrm>
            <a:off x="1357290" y="571480"/>
            <a:ext cx="6000792" cy="1071570"/>
          </a:xfrm>
          <a:prstGeom prst="ribbon">
            <a:avLst>
              <a:gd name="adj1" fmla="val 24144"/>
              <a:gd name="adj2" fmla="val 50000"/>
            </a:avLst>
          </a:prstGeom>
          <a:ln>
            <a:headEnd/>
            <a:tailEnd/>
          </a:ln>
        </p:spPr>
        <p:style>
          <a:lnRef idx="2">
            <a:schemeClr val="accent3"/>
          </a:lnRef>
          <a:fillRef idx="1">
            <a:schemeClr val="lt1"/>
          </a:fillRef>
          <a:effectRef idx="0">
            <a:schemeClr val="accent3"/>
          </a:effectRef>
          <a:fontRef idx="minor">
            <a:schemeClr val="dk1"/>
          </a:fontRef>
        </p:style>
        <p:txBody>
          <a:bodyPr wrap="none" anchor="ctr"/>
          <a:lstStyle/>
          <a:p>
            <a:pPr algn="ctr">
              <a:defRPr/>
            </a:pPr>
            <a:r>
              <a:rPr lang="en-US" sz="3200" b="1" dirty="0">
                <a:ln w="10541" cmpd="sng">
                  <a:solidFill>
                    <a:schemeClr val="accent1">
                      <a:shade val="88000"/>
                      <a:satMod val="110000"/>
                    </a:schemeClr>
                  </a:solidFill>
                  <a:prstDash val="solid"/>
                </a:ln>
                <a:solidFill>
                  <a:schemeClr val="tx1"/>
                </a:solidFill>
                <a:latin typeface="Times New Roman" pitchFamily="18" charset="0"/>
                <a:cs typeface="Times New Roman" pitchFamily="18" charset="0"/>
              </a:rPr>
              <a:t>Introduction</a:t>
            </a:r>
          </a:p>
        </p:txBody>
      </p:sp>
    </p:spTree>
  </p:cSld>
  <p:clrMapOvr>
    <a:masterClrMapping/>
  </p:clrMapOvr>
  <p:transition advTm="65962"/>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538" y="1928802"/>
            <a:ext cx="7862150" cy="4714908"/>
          </a:xfrm>
        </p:spPr>
        <p:txBody>
          <a:bodyPr>
            <a:normAutofit/>
          </a:bodyPr>
          <a:lstStyle/>
          <a:p>
            <a:pPr lvl="0" algn="just" rtl="0">
              <a:lnSpc>
                <a:spcPct val="150000"/>
              </a:lnSpc>
            </a:pPr>
            <a:r>
              <a:rPr lang="en-US" sz="2800" dirty="0" smtClean="0">
                <a:latin typeface="Times New Roman" pitchFamily="18" charset="0"/>
                <a:cs typeface="Times New Roman" pitchFamily="18" charset="0"/>
              </a:rPr>
              <a:t>Planning is determining the long-and short-term objectives (ends) of the organization or unit and the actions (means) that must be taken to achieve these objectives.</a:t>
            </a:r>
          </a:p>
          <a:p>
            <a:pPr algn="just" rtl="0">
              <a:lnSpc>
                <a:spcPct val="150000"/>
              </a:lnSpc>
            </a:pPr>
            <a:r>
              <a:rPr lang="en-US" sz="2800" dirty="0" smtClean="0">
                <a:latin typeface="Times New Roman" pitchFamily="18" charset="0"/>
                <a:cs typeface="Times New Roman" pitchFamily="18" charset="0"/>
              </a:rPr>
              <a:t>Deciding in advance what to do; who is to do it; and how, when, and where it is to be done.</a:t>
            </a:r>
          </a:p>
          <a:p>
            <a:pPr algn="l" rtl="0"/>
            <a:endParaRPr lang="en-US" dirty="0" smtClean="0">
              <a:latin typeface="Times New Roman" pitchFamily="18" charset="0"/>
              <a:cs typeface="Times New Roman" pitchFamily="18" charset="0"/>
            </a:endParaRPr>
          </a:p>
          <a:p>
            <a:pPr algn="l" rtl="0"/>
            <a:endParaRPr lang="ar-EG" dirty="0"/>
          </a:p>
        </p:txBody>
      </p:sp>
      <p:sp>
        <p:nvSpPr>
          <p:cNvPr id="6" name="AutoShape 4"/>
          <p:cNvSpPr>
            <a:spLocks noChangeArrowheads="1"/>
          </p:cNvSpPr>
          <p:nvPr/>
        </p:nvSpPr>
        <p:spPr bwMode="auto">
          <a:xfrm>
            <a:off x="2500298" y="357166"/>
            <a:ext cx="4752975" cy="1152525"/>
          </a:xfrm>
          <a:prstGeom prst="ribbon">
            <a:avLst>
              <a:gd name="adj1" fmla="val 24144"/>
              <a:gd name="adj2" fmla="val 50000"/>
            </a:avLst>
          </a:prstGeom>
          <a:ln>
            <a:headEnd/>
            <a:tailEnd/>
          </a:ln>
        </p:spPr>
        <p:style>
          <a:lnRef idx="2">
            <a:schemeClr val="accent3"/>
          </a:lnRef>
          <a:fillRef idx="1">
            <a:schemeClr val="lt1"/>
          </a:fillRef>
          <a:effectRef idx="0">
            <a:schemeClr val="accent3"/>
          </a:effectRef>
          <a:fontRef idx="minor">
            <a:schemeClr val="dk1"/>
          </a:fontRef>
        </p:style>
        <p:txBody>
          <a:bodyPr wrap="none" anchor="ctr"/>
          <a:lstStyle/>
          <a:p>
            <a:pPr algn="ctr">
              <a:defRPr/>
            </a:pPr>
            <a:r>
              <a:rPr lang="en-US" sz="3200" b="1" dirty="0" smtClean="0">
                <a:ln w="10541" cmpd="sng">
                  <a:solidFill>
                    <a:schemeClr val="accent1">
                      <a:shade val="88000"/>
                      <a:satMod val="110000"/>
                    </a:schemeClr>
                  </a:solidFill>
                  <a:prstDash val="solid"/>
                </a:ln>
                <a:solidFill>
                  <a:schemeClr val="tx1"/>
                </a:solidFill>
                <a:latin typeface="Times New Roman" pitchFamily="18" charset="0"/>
                <a:cs typeface="Times New Roman" pitchFamily="18" charset="0"/>
              </a:rPr>
              <a:t>Definition </a:t>
            </a:r>
            <a:endParaRPr lang="en-US" sz="3200" b="1" dirty="0">
              <a:ln w="10541" cmpd="sng">
                <a:solidFill>
                  <a:schemeClr val="accent1">
                    <a:shade val="88000"/>
                    <a:satMod val="110000"/>
                  </a:schemeClr>
                </a:solidFill>
                <a:prstDash val="solid"/>
              </a:ln>
              <a:solidFill>
                <a:schemeClr val="tx1"/>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69989"/>
    </mc:Choice>
    <mc:Fallback>
      <p:transition spd="slow" advTm="69989"/>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idx="1"/>
          </p:nvPr>
        </p:nvSpPr>
        <p:spPr>
          <a:xfrm>
            <a:off x="1000101" y="1500174"/>
            <a:ext cx="7929618" cy="4857784"/>
          </a:xfrm>
        </p:spPr>
        <p:txBody>
          <a:bodyPr/>
          <a:lstStyle/>
          <a:p>
            <a:pPr algn="l" rtl="0">
              <a:lnSpc>
                <a:spcPct val="90000"/>
              </a:lnSpc>
              <a:buNone/>
              <a:defRPr/>
            </a:pPr>
            <a:endParaRPr lang="en-US" b="1" dirty="0" smtClean="0">
              <a:effectLst/>
            </a:endParaRPr>
          </a:p>
          <a:p>
            <a:pPr algn="l" rtl="0">
              <a:defRPr/>
            </a:pPr>
            <a:r>
              <a:rPr lang="en-US" sz="2800" dirty="0" smtClean="0">
                <a:latin typeface="Times New Roman" pitchFamily="18" charset="0"/>
                <a:cs typeface="Times New Roman" pitchFamily="18" charset="0"/>
              </a:rPr>
              <a:t>Planning is primary function</a:t>
            </a:r>
          </a:p>
          <a:p>
            <a:pPr algn="l" rtl="0">
              <a:defRPr/>
            </a:pPr>
            <a:r>
              <a:rPr lang="en-US" sz="2800" dirty="0" smtClean="0">
                <a:latin typeface="Times New Roman" pitchFamily="18" charset="0"/>
                <a:cs typeface="Times New Roman" pitchFamily="18" charset="0"/>
              </a:rPr>
              <a:t>Planning is goal- oriented</a:t>
            </a:r>
          </a:p>
          <a:p>
            <a:pPr algn="l" rtl="0">
              <a:defRPr/>
            </a:pPr>
            <a:r>
              <a:rPr lang="en-US" sz="2800" dirty="0" smtClean="0">
                <a:latin typeface="Times New Roman" pitchFamily="18" charset="0"/>
                <a:cs typeface="Times New Roman" pitchFamily="18" charset="0"/>
              </a:rPr>
              <a:t>Planning is future oriented</a:t>
            </a:r>
          </a:p>
          <a:p>
            <a:pPr algn="l" rtl="0">
              <a:defRPr/>
            </a:pPr>
            <a:r>
              <a:rPr lang="en-US" sz="2800" dirty="0" smtClean="0">
                <a:latin typeface="Times New Roman" pitchFamily="18" charset="0"/>
                <a:cs typeface="Times New Roman" pitchFamily="18" charset="0"/>
              </a:rPr>
              <a:t>Planning is an intellectual process</a:t>
            </a:r>
          </a:p>
          <a:p>
            <a:pPr algn="l" rtl="0">
              <a:defRPr/>
            </a:pPr>
            <a:r>
              <a:rPr lang="en-US" sz="2800" dirty="0" smtClean="0">
                <a:latin typeface="Times New Roman" pitchFamily="18" charset="0"/>
                <a:cs typeface="Times New Roman" pitchFamily="18" charset="0"/>
              </a:rPr>
              <a:t>Planning is a pervasive</a:t>
            </a:r>
          </a:p>
          <a:p>
            <a:pPr algn="l" rtl="0">
              <a:defRPr/>
            </a:pPr>
            <a:r>
              <a:rPr lang="en-US" sz="2800" dirty="0" smtClean="0">
                <a:latin typeface="Times New Roman" pitchFamily="18" charset="0"/>
                <a:cs typeface="Times New Roman" pitchFamily="18" charset="0"/>
              </a:rPr>
              <a:t>Planning is continuous</a:t>
            </a:r>
          </a:p>
          <a:p>
            <a:pPr algn="l" rtl="0">
              <a:defRPr/>
            </a:pPr>
            <a:r>
              <a:rPr lang="en-US" sz="2800" dirty="0" smtClean="0">
                <a:latin typeface="Times New Roman" pitchFamily="18" charset="0"/>
                <a:cs typeface="Times New Roman" pitchFamily="18" charset="0"/>
              </a:rPr>
              <a:t>Planning aims at efficiency</a:t>
            </a:r>
            <a:endParaRPr lang="en-US" sz="2800" dirty="0" smtClean="0">
              <a:effectLst/>
              <a:latin typeface="Times New Roman" pitchFamily="18" charset="0"/>
              <a:cs typeface="Times New Roman" pitchFamily="18" charset="0"/>
            </a:endParaRPr>
          </a:p>
        </p:txBody>
      </p:sp>
      <p:sp>
        <p:nvSpPr>
          <p:cNvPr id="3" name="AutoShape 4"/>
          <p:cNvSpPr>
            <a:spLocks noChangeArrowheads="1"/>
          </p:cNvSpPr>
          <p:nvPr/>
        </p:nvSpPr>
        <p:spPr bwMode="auto">
          <a:xfrm>
            <a:off x="1214415" y="357166"/>
            <a:ext cx="6786609" cy="1214446"/>
          </a:xfrm>
          <a:prstGeom prst="ribbon">
            <a:avLst>
              <a:gd name="adj1" fmla="val 24144"/>
              <a:gd name="adj2" fmla="val 50000"/>
            </a:avLst>
          </a:prstGeom>
          <a:ln>
            <a:headEnd/>
            <a:tailEnd/>
          </a:ln>
        </p:spPr>
        <p:style>
          <a:lnRef idx="2">
            <a:schemeClr val="accent3"/>
          </a:lnRef>
          <a:fillRef idx="1">
            <a:schemeClr val="lt1"/>
          </a:fillRef>
          <a:effectRef idx="0">
            <a:schemeClr val="accent3"/>
          </a:effectRef>
          <a:fontRef idx="minor">
            <a:schemeClr val="dk1"/>
          </a:fontRef>
        </p:style>
        <p:txBody>
          <a:bodyPr wrap="none" anchor="ctr"/>
          <a:lstStyle/>
          <a:p>
            <a:pPr algn="ctr">
              <a:defRPr/>
            </a:pPr>
            <a:r>
              <a:rPr lang="en-US" sz="3200" b="1" dirty="0" smtClean="0">
                <a:ln w="10541" cmpd="sng">
                  <a:solidFill>
                    <a:schemeClr val="accent1">
                      <a:shade val="88000"/>
                      <a:satMod val="110000"/>
                    </a:schemeClr>
                  </a:solidFill>
                  <a:prstDash val="solid"/>
                </a:ln>
                <a:solidFill>
                  <a:schemeClr val="tx1"/>
                </a:solidFill>
                <a:latin typeface="Times New Roman" pitchFamily="18" charset="0"/>
                <a:cs typeface="Times New Roman" pitchFamily="18" charset="0"/>
              </a:rPr>
              <a:t>Scope of planning </a:t>
            </a:r>
            <a:endParaRPr lang="en-US" sz="3200" b="1" dirty="0">
              <a:ln w="10541" cmpd="sng">
                <a:solidFill>
                  <a:schemeClr val="accent1">
                    <a:shade val="88000"/>
                    <a:satMod val="110000"/>
                  </a:schemeClr>
                </a:solidFill>
                <a:prstDash val="solid"/>
              </a:ln>
              <a:solidFill>
                <a:schemeClr val="tx1"/>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Tm="169313"/>
    </mc:Choice>
    <mc:Fallback>
      <p:transition spd="slow" advTm="16931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1000100" y="333375"/>
            <a:ext cx="7686700" cy="5810269"/>
          </a:xfrm>
        </p:spPr>
        <p:txBody>
          <a:bodyPr>
            <a:normAutofit/>
          </a:bodyPr>
          <a:lstStyle/>
          <a:p>
            <a:pPr algn="l" rtl="0">
              <a:buNone/>
              <a:defRPr/>
            </a:pPr>
            <a:r>
              <a:rPr lang="en-US" sz="2800" b="1" u="sng" dirty="0" smtClean="0">
                <a:latin typeface="Times New Roman" pitchFamily="18" charset="0"/>
                <a:cs typeface="Times New Roman" pitchFamily="18" charset="0"/>
              </a:rPr>
              <a:t>Importance of planning</a:t>
            </a:r>
          </a:p>
          <a:p>
            <a:pPr algn="l" rtl="0">
              <a:buNone/>
              <a:defRPr/>
            </a:pPr>
            <a:endParaRPr lang="en-US" sz="2800" dirty="0" smtClean="0">
              <a:latin typeface="Times New Roman" pitchFamily="18" charset="0"/>
              <a:cs typeface="Times New Roman" pitchFamily="18" charset="0"/>
            </a:endParaRPr>
          </a:p>
          <a:p>
            <a:pPr algn="l" rtl="0">
              <a:defRPr/>
            </a:pPr>
            <a:r>
              <a:rPr lang="en-US" sz="2800" dirty="0" smtClean="0">
                <a:latin typeface="Times New Roman" pitchFamily="18" charset="0"/>
                <a:cs typeface="Times New Roman" pitchFamily="18" charset="0"/>
              </a:rPr>
              <a:t>Making objectives clear</a:t>
            </a:r>
          </a:p>
          <a:p>
            <a:pPr algn="l" rtl="0">
              <a:defRPr/>
            </a:pPr>
            <a:r>
              <a:rPr lang="en-US" sz="2800" dirty="0" smtClean="0">
                <a:latin typeface="Times New Roman" pitchFamily="18" charset="0"/>
                <a:cs typeface="Times New Roman" pitchFamily="18" charset="0"/>
              </a:rPr>
              <a:t>It reduces risk and uncertainty</a:t>
            </a:r>
          </a:p>
          <a:p>
            <a:pPr algn="l" rtl="0">
              <a:defRPr/>
            </a:pPr>
            <a:r>
              <a:rPr lang="en-US" sz="2800" dirty="0" smtClean="0">
                <a:latin typeface="Times New Roman" pitchFamily="18" charset="0"/>
                <a:cs typeface="Times New Roman" pitchFamily="18" charset="0"/>
              </a:rPr>
              <a:t>It improves efficiency of operations.</a:t>
            </a:r>
          </a:p>
          <a:p>
            <a:pPr algn="l" rtl="0">
              <a:defRPr/>
            </a:pPr>
            <a:r>
              <a:rPr lang="en-US" sz="2800" dirty="0" smtClean="0">
                <a:latin typeface="Times New Roman" pitchFamily="18" charset="0"/>
                <a:cs typeface="Times New Roman" pitchFamily="18" charset="0"/>
              </a:rPr>
              <a:t>Provide the basis for control.</a:t>
            </a:r>
          </a:p>
          <a:p>
            <a:pPr algn="l" rtl="0">
              <a:defRPr/>
            </a:pPr>
            <a:r>
              <a:rPr lang="en-US" sz="2800" dirty="0" smtClean="0">
                <a:latin typeface="Times New Roman" pitchFamily="18" charset="0"/>
                <a:cs typeface="Times New Roman" pitchFamily="18" charset="0"/>
              </a:rPr>
              <a:t>Facilitate decision making.</a:t>
            </a:r>
          </a:p>
          <a:p>
            <a:pPr algn="l" rtl="0">
              <a:defRPr/>
            </a:pPr>
            <a:r>
              <a:rPr lang="en-US" sz="2800" dirty="0" smtClean="0">
                <a:latin typeface="Times New Roman" pitchFamily="18" charset="0"/>
                <a:cs typeface="Times New Roman" pitchFamily="18" charset="0"/>
              </a:rPr>
              <a:t>Provide effective coordination between physical and human resources.</a:t>
            </a:r>
          </a:p>
          <a:p>
            <a:pPr algn="l" rtl="0">
              <a:defRPr/>
            </a:pPr>
            <a:r>
              <a:rPr lang="en-US" sz="2800" dirty="0" smtClean="0">
                <a:latin typeface="Times New Roman" pitchFamily="18" charset="0"/>
                <a:cs typeface="Times New Roman" pitchFamily="18" charset="0"/>
              </a:rPr>
              <a:t>It increases employee involvement and improves communication.</a:t>
            </a:r>
          </a:p>
          <a:p>
            <a:pPr marL="533400" indent="-533400" algn="l">
              <a:buFont typeface="Wingdings" pitchFamily="2" charset="2"/>
              <a:buNone/>
              <a:defRPr/>
            </a:pPr>
            <a:endParaRPr lang="en-US" b="1" dirty="0" smtClean="0">
              <a:effectLst/>
            </a:endParaRPr>
          </a:p>
        </p:txBody>
      </p:sp>
    </p:spTree>
  </p:cSld>
  <p:clrMapOvr>
    <a:masterClrMapping/>
  </p:clrMapOvr>
  <mc:AlternateContent xmlns:mc="http://schemas.openxmlformats.org/markup-compatibility/2006">
    <mc:Choice xmlns:p14="http://schemas.microsoft.com/office/powerpoint/2010/main" Requires="p14">
      <p:transition spd="slow" p14:dur="2000" advTm="124489"/>
    </mc:Choice>
    <mc:Fallback>
      <p:transition spd="slow" advTm="124489"/>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1000099" y="620713"/>
            <a:ext cx="7964513" cy="6480175"/>
          </a:xfrm>
        </p:spPr>
        <p:txBody>
          <a:bodyPr/>
          <a:lstStyle/>
          <a:p>
            <a:pPr algn="l" rtl="0">
              <a:buNone/>
              <a:defRPr/>
            </a:pPr>
            <a:r>
              <a:rPr lang="en-US" sz="2800" b="1" u="sng" dirty="0" smtClean="0">
                <a:latin typeface="Times New Roman" pitchFamily="18" charset="0"/>
                <a:cs typeface="Times New Roman" pitchFamily="18" charset="0"/>
              </a:rPr>
              <a:t>Principles of planning:</a:t>
            </a:r>
          </a:p>
          <a:p>
            <a:pPr algn="l" rtl="0">
              <a:buNone/>
              <a:defRPr/>
            </a:pPr>
            <a:endParaRPr lang="en-US" sz="2800" b="1" u="sng" dirty="0" smtClean="0">
              <a:latin typeface="Times New Roman" pitchFamily="18" charset="0"/>
              <a:cs typeface="Times New Roman" pitchFamily="18" charset="0"/>
            </a:endParaRPr>
          </a:p>
          <a:p>
            <a:pPr algn="l" rtl="0">
              <a:defRPr/>
            </a:pPr>
            <a:r>
              <a:rPr lang="en-US" sz="2800" dirty="0" smtClean="0">
                <a:latin typeface="Times New Roman" pitchFamily="18" charset="0"/>
                <a:cs typeface="Times New Roman" pitchFamily="18" charset="0"/>
              </a:rPr>
              <a:t>Principles of contribution of objectives</a:t>
            </a:r>
          </a:p>
          <a:p>
            <a:pPr algn="l" rtl="0">
              <a:defRPr/>
            </a:pPr>
            <a:r>
              <a:rPr lang="en-US" sz="2800" dirty="0" smtClean="0">
                <a:latin typeface="Times New Roman" pitchFamily="18" charset="0"/>
                <a:cs typeface="Times New Roman" pitchFamily="18" charset="0"/>
              </a:rPr>
              <a:t>Principle of pervasiveness of planning</a:t>
            </a:r>
          </a:p>
          <a:p>
            <a:pPr algn="l" rtl="0">
              <a:defRPr/>
            </a:pPr>
            <a:r>
              <a:rPr lang="en-US" sz="2800" dirty="0" smtClean="0">
                <a:latin typeface="Times New Roman" pitchFamily="18" charset="0"/>
                <a:cs typeface="Times New Roman" pitchFamily="18" charset="0"/>
              </a:rPr>
              <a:t>Principle of limiting factors</a:t>
            </a:r>
          </a:p>
          <a:p>
            <a:pPr algn="l" rtl="0">
              <a:defRPr/>
            </a:pPr>
            <a:r>
              <a:rPr lang="en-US" sz="2800" dirty="0" smtClean="0">
                <a:latin typeface="Times New Roman" pitchFamily="18" charset="0"/>
                <a:cs typeface="Times New Roman" pitchFamily="18" charset="0"/>
              </a:rPr>
              <a:t>Principle of flexibility</a:t>
            </a:r>
          </a:p>
        </p:txBody>
      </p:sp>
    </p:spTree>
  </p:cSld>
  <p:clrMapOvr>
    <a:masterClrMapping/>
  </p:clrMapOvr>
  <mc:AlternateContent xmlns:mc="http://schemas.openxmlformats.org/markup-compatibility/2006">
    <mc:Choice xmlns:p14="http://schemas.microsoft.com/office/powerpoint/2010/main" Requires="p14">
      <p:transition spd="slow" p14:dur="2000" advTm="86471"/>
    </mc:Choice>
    <mc:Fallback>
      <p:transition spd="slow" advTm="86471"/>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1000099" y="260350"/>
            <a:ext cx="7964513" cy="6337300"/>
          </a:xfrm>
        </p:spPr>
        <p:txBody>
          <a:bodyPr>
            <a:normAutofit/>
          </a:bodyPr>
          <a:lstStyle/>
          <a:p>
            <a:pPr lvl="1" algn="l">
              <a:lnSpc>
                <a:spcPct val="90000"/>
              </a:lnSpc>
              <a:buFont typeface="Wingdings" pitchFamily="2" charset="2"/>
              <a:buNone/>
              <a:defRPr/>
            </a:pPr>
            <a:endParaRPr lang="en-US" b="1" u="sng" dirty="0" smtClean="0">
              <a:latin typeface="Times New Roman" pitchFamily="18" charset="0"/>
              <a:cs typeface="Times New Roman" pitchFamily="18" charset="0"/>
            </a:endParaRPr>
          </a:p>
          <a:p>
            <a:pPr lvl="1" algn="l">
              <a:lnSpc>
                <a:spcPct val="90000"/>
              </a:lnSpc>
              <a:buFont typeface="Wingdings" pitchFamily="2" charset="2"/>
              <a:buNone/>
              <a:defRPr/>
            </a:pPr>
            <a:r>
              <a:rPr lang="en-US" b="1" u="sng" dirty="0" smtClean="0">
                <a:latin typeface="Times New Roman" pitchFamily="18" charset="0"/>
                <a:cs typeface="Times New Roman" pitchFamily="18" charset="0"/>
              </a:rPr>
              <a:t>Types of planning :-</a:t>
            </a:r>
            <a:endParaRPr lang="en-US" sz="3600" b="1" i="1" u="sng" dirty="0" smtClean="0">
              <a:solidFill>
                <a:srgbClr val="FF0000"/>
              </a:solidFill>
            </a:endParaRPr>
          </a:p>
          <a:p>
            <a:pPr algn="l">
              <a:lnSpc>
                <a:spcPct val="90000"/>
              </a:lnSpc>
              <a:buFont typeface="Wingdings" pitchFamily="2" charset="2"/>
              <a:buNone/>
              <a:defRPr/>
            </a:pPr>
            <a:endParaRPr lang="en-US" sz="2800" u="sng" dirty="0" smtClean="0">
              <a:effectLst/>
              <a:latin typeface="Times New Roman" pitchFamily="18" charset="0"/>
              <a:cs typeface="Times New Roman" pitchFamily="18" charset="0"/>
            </a:endParaRPr>
          </a:p>
          <a:p>
            <a:pPr marL="596646" indent="-514350" algn="l" rtl="0">
              <a:lnSpc>
                <a:spcPct val="90000"/>
              </a:lnSpc>
              <a:buFont typeface="+mj-lt"/>
              <a:buAutoNum type="arabicPeriod"/>
              <a:defRPr/>
            </a:pPr>
            <a:r>
              <a:rPr lang="en-US" u="sng" dirty="0" smtClean="0">
                <a:solidFill>
                  <a:schemeClr val="accent1">
                    <a:lumMod val="50000"/>
                  </a:schemeClr>
                </a:solidFill>
                <a:effectLst/>
                <a:latin typeface="Times New Roman" pitchFamily="18" charset="0"/>
                <a:cs typeface="Times New Roman" pitchFamily="18" charset="0"/>
              </a:rPr>
              <a:t>According to time or duration:</a:t>
            </a:r>
            <a:endParaRPr lang="en-US" i="1" dirty="0" smtClean="0">
              <a:effectLst/>
              <a:latin typeface="Times New Roman" pitchFamily="18" charset="0"/>
              <a:cs typeface="Times New Roman" pitchFamily="18" charset="0"/>
            </a:endParaRPr>
          </a:p>
          <a:p>
            <a:pPr marL="1079500" indent="-449263" algn="just" rtl="0">
              <a:lnSpc>
                <a:spcPct val="90000"/>
              </a:lnSpc>
              <a:defRPr/>
            </a:pPr>
            <a:r>
              <a:rPr lang="en-US" sz="2800" dirty="0" smtClean="0">
                <a:solidFill>
                  <a:srgbClr val="FF0000"/>
                </a:solidFill>
                <a:effectLst/>
                <a:latin typeface="Times New Roman" pitchFamily="18" charset="0"/>
                <a:cs typeface="Times New Roman" pitchFamily="18" charset="0"/>
              </a:rPr>
              <a:t>Short-term plan</a:t>
            </a:r>
            <a:r>
              <a:rPr lang="en-US" sz="2800" i="1" dirty="0" smtClean="0">
                <a:solidFill>
                  <a:srgbClr val="FF0000"/>
                </a:solidFill>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a:t>
            </a:r>
            <a:r>
              <a:rPr lang="en-US" sz="2800" i="1" dirty="0" smtClean="0">
                <a:effectLst/>
                <a:latin typeface="Times New Roman" pitchFamily="18" charset="0"/>
                <a:cs typeface="Times New Roman" pitchFamily="18" charset="0"/>
              </a:rPr>
              <a:t> </a:t>
            </a:r>
            <a:r>
              <a:rPr lang="en-US" sz="2800" dirty="0" smtClean="0">
                <a:effectLst/>
                <a:latin typeface="Times New Roman" pitchFamily="18" charset="0"/>
                <a:cs typeface="Times New Roman" pitchFamily="18" charset="0"/>
              </a:rPr>
              <a:t>covers a period of one year or less</a:t>
            </a:r>
            <a:endParaRPr lang="en-US" sz="2800" i="1" dirty="0" smtClean="0">
              <a:effectLst/>
              <a:latin typeface="Times New Roman" pitchFamily="18" charset="0"/>
              <a:cs typeface="Times New Roman" pitchFamily="18" charset="0"/>
            </a:endParaRPr>
          </a:p>
          <a:p>
            <a:pPr marL="1079500" indent="-449263" algn="just" rtl="0">
              <a:lnSpc>
                <a:spcPct val="90000"/>
              </a:lnSpc>
              <a:defRPr/>
            </a:pPr>
            <a:r>
              <a:rPr lang="en-US" sz="2800" dirty="0" smtClean="0">
                <a:solidFill>
                  <a:srgbClr val="FF0000"/>
                </a:solidFill>
                <a:effectLst/>
                <a:latin typeface="Times New Roman" pitchFamily="18" charset="0"/>
                <a:cs typeface="Times New Roman" pitchFamily="18" charset="0"/>
              </a:rPr>
              <a:t>Medium-term plan</a:t>
            </a:r>
            <a:r>
              <a:rPr lang="en-US" sz="2800" dirty="0" smtClean="0">
                <a:effectLst/>
                <a:latin typeface="Times New Roman" pitchFamily="18" charset="0"/>
                <a:cs typeface="Times New Roman" pitchFamily="18" charset="0"/>
              </a:rPr>
              <a:t>:</a:t>
            </a:r>
            <a:r>
              <a:rPr lang="en-US" sz="2800" dirty="0" smtClean="0">
                <a:solidFill>
                  <a:srgbClr val="FF0000"/>
                </a:solidFill>
                <a:latin typeface="Times New Roman" pitchFamily="18" charset="0"/>
                <a:cs typeface="Times New Roman" pitchFamily="18" charset="0"/>
              </a:rPr>
              <a:t> </a:t>
            </a:r>
            <a:r>
              <a:rPr lang="en-US" sz="2800" dirty="0" smtClean="0">
                <a:effectLst/>
                <a:latin typeface="Times New Roman" pitchFamily="18" charset="0"/>
                <a:cs typeface="Times New Roman" pitchFamily="18" charset="0"/>
              </a:rPr>
              <a:t>Covers a period of more than one year but less than five Years . </a:t>
            </a:r>
            <a:endParaRPr lang="en-US" sz="2800" i="1" dirty="0" smtClean="0">
              <a:effectLst/>
              <a:latin typeface="Times New Roman" pitchFamily="18" charset="0"/>
              <a:cs typeface="Times New Roman" pitchFamily="18" charset="0"/>
            </a:endParaRPr>
          </a:p>
          <a:p>
            <a:pPr marL="1079500" indent="-449263" algn="just" rtl="0">
              <a:lnSpc>
                <a:spcPct val="90000"/>
              </a:lnSpc>
              <a:defRPr/>
            </a:pPr>
            <a:r>
              <a:rPr lang="en-US" sz="2800" dirty="0" smtClean="0">
                <a:solidFill>
                  <a:srgbClr val="FF0000"/>
                </a:solidFill>
                <a:effectLst/>
                <a:latin typeface="Times New Roman" pitchFamily="18" charset="0"/>
                <a:cs typeface="Times New Roman" pitchFamily="18" charset="0"/>
              </a:rPr>
              <a:t>Long-term plan:</a:t>
            </a:r>
            <a:r>
              <a:rPr lang="en-US" sz="2800" i="1" dirty="0" smtClean="0">
                <a:effectLst/>
                <a:latin typeface="Times New Roman" pitchFamily="18" charset="0"/>
                <a:cs typeface="Times New Roman" pitchFamily="18" charset="0"/>
              </a:rPr>
              <a:t> </a:t>
            </a:r>
            <a:r>
              <a:rPr lang="en-US" sz="2800" dirty="0" smtClean="0">
                <a:effectLst/>
                <a:latin typeface="Times New Roman" pitchFamily="18" charset="0"/>
                <a:cs typeface="Times New Roman" pitchFamily="18" charset="0"/>
              </a:rPr>
              <a:t>Covers a period of five years or more .</a:t>
            </a:r>
            <a:endParaRPr lang="en-US" sz="2800" u="sng" dirty="0" smtClean="0">
              <a:effectLst/>
              <a:latin typeface="Times New Roman" pitchFamily="18" charset="0"/>
              <a:cs typeface="Times New Roman" pitchFamily="18" charset="0"/>
            </a:endParaRPr>
          </a:p>
          <a:p>
            <a:pPr algn="l">
              <a:lnSpc>
                <a:spcPct val="90000"/>
              </a:lnSpc>
              <a:buFont typeface="Wingdings" pitchFamily="2" charset="2"/>
              <a:buNone/>
              <a:defRPr/>
            </a:pPr>
            <a:r>
              <a:rPr lang="en-US" sz="4000" b="1" u="sng" dirty="0" smtClean="0">
                <a:effectLst/>
              </a:rPr>
              <a:t/>
            </a:r>
            <a:br>
              <a:rPr lang="en-US" sz="4000" b="1" u="sng" dirty="0" smtClean="0">
                <a:effectLst/>
              </a:rPr>
            </a:br>
            <a:endParaRPr lang="en-US" sz="4000" b="1" u="sng" dirty="0" smtClean="0">
              <a:effectLst/>
            </a:endParaRPr>
          </a:p>
        </p:txBody>
      </p:sp>
    </p:spTree>
  </p:cSld>
  <p:clrMapOvr>
    <a:masterClrMapping/>
  </p:clrMapOvr>
  <mc:AlternateContent xmlns:mc="http://schemas.openxmlformats.org/markup-compatibility/2006">
    <mc:Choice xmlns:p14="http://schemas.microsoft.com/office/powerpoint/2010/main" Requires="p14">
      <p:transition spd="slow" p14:dur="2000" advTm="103445"/>
    </mc:Choice>
    <mc:Fallback>
      <p:transition spd="slow" advTm="103445"/>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000100" y="404813"/>
            <a:ext cx="7904188" cy="5843587"/>
          </a:xfrm>
        </p:spPr>
        <p:txBody>
          <a:bodyPr>
            <a:normAutofit lnSpcReduction="10000"/>
          </a:bodyPr>
          <a:lstStyle/>
          <a:p>
            <a:pPr marL="596646" lvl="1" indent="-514350" algn="l" rtl="0">
              <a:lnSpc>
                <a:spcPct val="90000"/>
              </a:lnSpc>
              <a:spcBef>
                <a:spcPts val="600"/>
              </a:spcBef>
              <a:buSzPct val="80000"/>
              <a:buNone/>
              <a:defRPr/>
            </a:pPr>
            <a:r>
              <a:rPr lang="en-US" b="1" u="sng" dirty="0" smtClean="0">
                <a:latin typeface="Times New Roman" pitchFamily="18" charset="0"/>
                <a:cs typeface="Times New Roman" pitchFamily="18" charset="0"/>
              </a:rPr>
              <a:t>Types of planning :-</a:t>
            </a:r>
            <a:endParaRPr lang="en-US" sz="3600" b="1" i="1" u="sng" dirty="0" smtClean="0">
              <a:solidFill>
                <a:srgbClr val="FF0000"/>
              </a:solidFill>
            </a:endParaRPr>
          </a:p>
          <a:p>
            <a:pPr marL="596646" indent="-514350" algn="l" rtl="0">
              <a:lnSpc>
                <a:spcPct val="90000"/>
              </a:lnSpc>
              <a:buFont typeface="+mj-lt"/>
              <a:buAutoNum type="arabicPeriod"/>
              <a:defRPr/>
            </a:pPr>
            <a:endParaRPr lang="en-US" u="sng" dirty="0" smtClean="0">
              <a:solidFill>
                <a:schemeClr val="accent1">
                  <a:lumMod val="50000"/>
                </a:schemeClr>
              </a:solidFill>
              <a:latin typeface="Times New Roman" pitchFamily="18" charset="0"/>
              <a:cs typeface="Times New Roman" pitchFamily="18" charset="0"/>
            </a:endParaRPr>
          </a:p>
          <a:p>
            <a:pPr marL="596646" indent="-514350" algn="l" rtl="0">
              <a:buFont typeface="+mj-lt"/>
              <a:buAutoNum type="arabicPeriod" startAt="2"/>
              <a:defRPr/>
            </a:pPr>
            <a:r>
              <a:rPr lang="en-US" sz="2800" b="1" u="sng" dirty="0" smtClean="0">
                <a:solidFill>
                  <a:schemeClr val="accent1">
                    <a:lumMod val="50000"/>
                  </a:schemeClr>
                </a:solidFill>
                <a:latin typeface="Times New Roman" pitchFamily="18" charset="0"/>
                <a:cs typeface="Times New Roman" pitchFamily="18" charset="0"/>
              </a:rPr>
              <a:t>According to organization level :</a:t>
            </a:r>
          </a:p>
          <a:p>
            <a:pPr marL="596646" indent="-514350" algn="l" rtl="0">
              <a:lnSpc>
                <a:spcPct val="90000"/>
              </a:lnSpc>
              <a:buNone/>
              <a:defRPr/>
            </a:pPr>
            <a:r>
              <a:rPr lang="en-US" sz="3000" dirty="0" smtClean="0">
                <a:solidFill>
                  <a:srgbClr val="FF0000"/>
                </a:solidFill>
                <a:latin typeface="Times New Roman" pitchFamily="18" charset="0"/>
                <a:cs typeface="Times New Roman" pitchFamily="18" charset="0"/>
              </a:rPr>
              <a:t>A. Strategic planning</a:t>
            </a:r>
          </a:p>
          <a:p>
            <a:pPr algn="l" rtl="0">
              <a:defRPr/>
            </a:pPr>
            <a:r>
              <a:rPr lang="en-US" sz="3000" dirty="0" smtClean="0">
                <a:latin typeface="Times New Roman" pitchFamily="18" charset="0"/>
                <a:cs typeface="Times New Roman" pitchFamily="18" charset="0"/>
              </a:rPr>
              <a:t>It is a comprehensive and addresses longer term needs and directions of the organization.</a:t>
            </a:r>
          </a:p>
          <a:p>
            <a:pPr algn="l" rtl="0">
              <a:defRPr/>
            </a:pPr>
            <a:r>
              <a:rPr lang="en-US" sz="3000" dirty="0" smtClean="0">
                <a:latin typeface="Times New Roman" pitchFamily="18" charset="0"/>
                <a:cs typeface="Times New Roman" pitchFamily="18" charset="0"/>
              </a:rPr>
              <a:t>top level manager formulate strategic planning.</a:t>
            </a:r>
          </a:p>
          <a:p>
            <a:pPr algn="l" rtl="0">
              <a:defRPr/>
            </a:pPr>
            <a:r>
              <a:rPr lang="en-US" sz="3000" dirty="0" smtClean="0">
                <a:latin typeface="Times New Roman" pitchFamily="18" charset="0"/>
                <a:cs typeface="Times New Roman" pitchFamily="18" charset="0"/>
              </a:rPr>
              <a:t>Strategic planning are specific for5 years period or more (5-10 years).</a:t>
            </a:r>
          </a:p>
          <a:p>
            <a:pPr algn="l" rtl="0">
              <a:defRPr/>
            </a:pPr>
            <a:r>
              <a:rPr lang="en-US" sz="3000" dirty="0" smtClean="0">
                <a:latin typeface="Times New Roman" pitchFamily="18" charset="0"/>
                <a:cs typeface="Times New Roman" pitchFamily="18" charset="0"/>
              </a:rPr>
              <a:t>Top management planning includes the development of overall organization    objectives.</a:t>
            </a:r>
          </a:p>
        </p:txBody>
      </p:sp>
    </p:spTree>
  </p:cSld>
  <p:clrMapOvr>
    <a:masterClrMapping/>
  </p:clrMapOvr>
  <mc:AlternateContent xmlns:mc="http://schemas.openxmlformats.org/markup-compatibility/2006">
    <mc:Choice xmlns:p14="http://schemas.microsoft.com/office/powerpoint/2010/main" Requires="p14">
      <p:transition spd="slow" p14:dur="2000" advTm="97215"/>
    </mc:Choice>
    <mc:Fallback>
      <p:transition spd="slow" advTm="97215"/>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611</TotalTime>
  <Words>771</Words>
  <Application>Microsoft Office PowerPoint</Application>
  <PresentationFormat>On-screen Show (4:3)</PresentationFormat>
  <Paragraphs>103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Solstice</vt:lpstr>
      <vt:lpstr>Planning </vt:lpstr>
      <vt:lpstr>PowerPoint Presentation</vt:lpstr>
      <vt:lpstr> Planning is the primary function of management .it precedes other functions. Planning is the basic requirement and important input of management process. planning provides the framework within which coordinating, motivating and controlling can be undertaken.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According to specificity:</vt:lpstr>
      <vt:lpstr>B. Single use plans: </vt:lpstr>
      <vt:lpstr>Characteristics of a good plan: </vt:lpstr>
      <vt:lpstr>PowerPoint Presentation</vt:lpstr>
      <vt:lpstr>Limitation of planning:</vt:lpstr>
      <vt:lpstr>PowerPoint Presentation</vt:lpstr>
    </vt:vector>
  </TitlesOfParts>
  <Company>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aa</dc:creator>
  <cp:lastModifiedBy>Windows User</cp:lastModifiedBy>
  <cp:revision>101</cp:revision>
  <dcterms:created xsi:type="dcterms:W3CDTF">2005-08-21T08:14:00Z</dcterms:created>
  <dcterms:modified xsi:type="dcterms:W3CDTF">2020-03-25T07:44:45Z</dcterms:modified>
</cp:coreProperties>
</file>