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sldIdLst>
    <p:sldId id="256" r:id="rId2"/>
    <p:sldId id="257" r:id="rId3"/>
    <p:sldId id="258" r:id="rId4"/>
    <p:sldId id="259" r:id="rId5"/>
    <p:sldId id="261" r:id="rId6"/>
    <p:sldId id="262" r:id="rId7"/>
    <p:sldId id="272" r:id="rId8"/>
    <p:sldId id="263" r:id="rId9"/>
    <p:sldId id="264" r:id="rId10"/>
    <p:sldId id="260" r:id="rId11"/>
    <p:sldId id="265" r:id="rId12"/>
    <p:sldId id="266" r:id="rId13"/>
    <p:sldId id="267" r:id="rId14"/>
    <p:sldId id="273" r:id="rId15"/>
    <p:sldId id="268" r:id="rId16"/>
    <p:sldId id="269" r:id="rId17"/>
    <p:sldId id="274" r:id="rId18"/>
    <p:sldId id="278" r:id="rId19"/>
    <p:sldId id="270" r:id="rId20"/>
    <p:sldId id="271"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B22B3CF6-36AE-4F99-8CF3-A21C53486DC3}" type="datetimeFigureOut">
              <a:rPr lang="ar-EG" smtClean="0"/>
              <a:t>02/08/1441</a:t>
            </a:fld>
            <a:endParaRPr lang="ar-EG"/>
          </a:p>
        </p:txBody>
      </p:sp>
      <p:sp>
        <p:nvSpPr>
          <p:cNvPr id="17" name="Slide Number Placeholder 16"/>
          <p:cNvSpPr>
            <a:spLocks noGrp="1"/>
          </p:cNvSpPr>
          <p:nvPr>
            <p:ph type="sldNum" sz="quarter" idx="11"/>
          </p:nvPr>
        </p:nvSpPr>
        <p:spPr/>
        <p:txBody>
          <a:bodyPr/>
          <a:lstStyle/>
          <a:p>
            <a:fld id="{769A65DE-CA88-4163-AA4A-02DD1DFD0232}" type="slidenum">
              <a:rPr lang="ar-EG" smtClean="0"/>
              <a:t>‹#›</a:t>
            </a:fld>
            <a:endParaRPr lang="ar-EG"/>
          </a:p>
        </p:txBody>
      </p:sp>
      <p:sp>
        <p:nvSpPr>
          <p:cNvPr id="19" name="Footer Placeholder 18"/>
          <p:cNvSpPr>
            <a:spLocks noGrp="1"/>
          </p:cNvSpPr>
          <p:nvPr>
            <p:ph type="ftr" sz="quarter" idx="12"/>
          </p:nvPr>
        </p:nvSpPr>
        <p:spPr/>
        <p:txBody>
          <a:bodyPr/>
          <a:lstStyle/>
          <a:p>
            <a:endParaRPr lang="ar-E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B3CF6-36AE-4F99-8CF3-A21C53486DC3}" type="datetimeFigureOut">
              <a:rPr lang="ar-EG" smtClean="0"/>
              <a:t>02/08/1441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69A65DE-CA88-4163-AA4A-02DD1DFD0232}" type="slidenum">
              <a:rPr lang="ar-EG" smtClean="0"/>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B3CF6-36AE-4F99-8CF3-A21C53486DC3}" type="datetimeFigureOut">
              <a:rPr lang="ar-EG" smtClean="0"/>
              <a:t>02/08/1441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69A65DE-CA88-4163-AA4A-02DD1DFD0232}" type="slidenum">
              <a:rPr lang="ar-EG" smtClean="0"/>
              <a:t>‹#›</a:t>
            </a:fld>
            <a:endParaRPr lang="ar-EG"/>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B22B3CF6-36AE-4F99-8CF3-A21C53486DC3}" type="datetimeFigureOut">
              <a:rPr lang="ar-EG" smtClean="0"/>
              <a:t>02/08/1441</a:t>
            </a:fld>
            <a:endParaRPr lang="ar-EG"/>
          </a:p>
        </p:txBody>
      </p:sp>
      <p:sp>
        <p:nvSpPr>
          <p:cNvPr id="12" name="Slide Number Placeholder 11"/>
          <p:cNvSpPr>
            <a:spLocks noGrp="1"/>
          </p:cNvSpPr>
          <p:nvPr>
            <p:ph type="sldNum" sz="quarter" idx="15"/>
          </p:nvPr>
        </p:nvSpPr>
        <p:spPr/>
        <p:txBody>
          <a:bodyPr/>
          <a:lstStyle/>
          <a:p>
            <a:fld id="{769A65DE-CA88-4163-AA4A-02DD1DFD0232}" type="slidenum">
              <a:rPr lang="ar-EG" smtClean="0"/>
              <a:t>‹#›</a:t>
            </a:fld>
            <a:endParaRPr lang="ar-EG"/>
          </a:p>
        </p:txBody>
      </p:sp>
      <p:sp>
        <p:nvSpPr>
          <p:cNvPr id="13" name="Footer Placeholder 12"/>
          <p:cNvSpPr>
            <a:spLocks noGrp="1"/>
          </p:cNvSpPr>
          <p:nvPr>
            <p:ph type="ftr" sz="quarter" idx="16"/>
          </p:nvPr>
        </p:nvSpPr>
        <p:spPr/>
        <p:txBody>
          <a:bodyPr/>
          <a:lstStyle/>
          <a:p>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B22B3CF6-36AE-4F99-8CF3-A21C53486DC3}" type="datetimeFigureOut">
              <a:rPr lang="ar-EG" smtClean="0"/>
              <a:t>02/08/1441</a:t>
            </a:fld>
            <a:endParaRPr lang="ar-EG"/>
          </a:p>
        </p:txBody>
      </p:sp>
      <p:sp>
        <p:nvSpPr>
          <p:cNvPr id="14" name="Slide Number Placeholder 13"/>
          <p:cNvSpPr>
            <a:spLocks noGrp="1"/>
          </p:cNvSpPr>
          <p:nvPr>
            <p:ph type="sldNum" sz="quarter" idx="11"/>
          </p:nvPr>
        </p:nvSpPr>
        <p:spPr/>
        <p:txBody>
          <a:bodyPr/>
          <a:lstStyle/>
          <a:p>
            <a:fld id="{769A65DE-CA88-4163-AA4A-02DD1DFD0232}" type="slidenum">
              <a:rPr lang="ar-EG" smtClean="0"/>
              <a:t>‹#›</a:t>
            </a:fld>
            <a:endParaRPr lang="ar-EG"/>
          </a:p>
        </p:txBody>
      </p:sp>
      <p:sp>
        <p:nvSpPr>
          <p:cNvPr id="15" name="Footer Placeholder 14"/>
          <p:cNvSpPr>
            <a:spLocks noGrp="1"/>
          </p:cNvSpPr>
          <p:nvPr>
            <p:ph type="ftr" sz="quarter" idx="12"/>
          </p:nvPr>
        </p:nvSpPr>
        <p:spPr/>
        <p:txBody>
          <a:bodyPr/>
          <a:lstStyle/>
          <a:p>
            <a:endParaRPr lang="ar-E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B22B3CF6-36AE-4F99-8CF3-A21C53486DC3}" type="datetimeFigureOut">
              <a:rPr lang="ar-EG" smtClean="0"/>
              <a:t>02/08/1441</a:t>
            </a:fld>
            <a:endParaRPr lang="ar-EG"/>
          </a:p>
        </p:txBody>
      </p:sp>
      <p:sp>
        <p:nvSpPr>
          <p:cNvPr id="12" name="Slide Number Placeholder 11"/>
          <p:cNvSpPr>
            <a:spLocks noGrp="1"/>
          </p:cNvSpPr>
          <p:nvPr>
            <p:ph type="sldNum" sz="quarter" idx="16"/>
          </p:nvPr>
        </p:nvSpPr>
        <p:spPr/>
        <p:txBody>
          <a:bodyPr/>
          <a:lstStyle/>
          <a:p>
            <a:fld id="{769A65DE-CA88-4163-AA4A-02DD1DFD0232}" type="slidenum">
              <a:rPr lang="ar-EG" smtClean="0"/>
              <a:t>‹#›</a:t>
            </a:fld>
            <a:endParaRPr lang="ar-EG"/>
          </a:p>
        </p:txBody>
      </p:sp>
      <p:sp>
        <p:nvSpPr>
          <p:cNvPr id="13" name="Footer Placeholder 12"/>
          <p:cNvSpPr>
            <a:spLocks noGrp="1"/>
          </p:cNvSpPr>
          <p:nvPr>
            <p:ph type="ftr" sz="quarter" idx="17"/>
          </p:nvPr>
        </p:nvSpPr>
        <p:spPr/>
        <p:txBody>
          <a:bodyPr/>
          <a:lstStyle/>
          <a:p>
            <a:endParaRPr lang="ar-EG"/>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B22B3CF6-36AE-4F99-8CF3-A21C53486DC3}" type="datetimeFigureOut">
              <a:rPr lang="ar-EG" smtClean="0"/>
              <a:t>02/08/1441</a:t>
            </a:fld>
            <a:endParaRPr lang="ar-EG"/>
          </a:p>
        </p:txBody>
      </p:sp>
      <p:sp>
        <p:nvSpPr>
          <p:cNvPr id="12" name="Slide Number Placeholder 11"/>
          <p:cNvSpPr>
            <a:spLocks noGrp="1"/>
          </p:cNvSpPr>
          <p:nvPr>
            <p:ph type="sldNum" sz="quarter" idx="17"/>
          </p:nvPr>
        </p:nvSpPr>
        <p:spPr/>
        <p:txBody>
          <a:bodyPr/>
          <a:lstStyle/>
          <a:p>
            <a:fld id="{769A65DE-CA88-4163-AA4A-02DD1DFD0232}" type="slidenum">
              <a:rPr lang="ar-EG" smtClean="0"/>
              <a:t>‹#›</a:t>
            </a:fld>
            <a:endParaRPr lang="ar-EG"/>
          </a:p>
        </p:txBody>
      </p:sp>
      <p:sp>
        <p:nvSpPr>
          <p:cNvPr id="13" name="Footer Placeholder 12"/>
          <p:cNvSpPr>
            <a:spLocks noGrp="1"/>
          </p:cNvSpPr>
          <p:nvPr>
            <p:ph type="ftr" sz="quarter" idx="18"/>
          </p:nvPr>
        </p:nvSpPr>
        <p:spPr/>
        <p:txBody>
          <a:bodyPr/>
          <a:lstStyle/>
          <a:p>
            <a:endParaRPr lang="ar-EG"/>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B22B3CF6-36AE-4F99-8CF3-A21C53486DC3}" type="datetimeFigureOut">
              <a:rPr lang="ar-EG" smtClean="0"/>
              <a:t>02/08/1441</a:t>
            </a:fld>
            <a:endParaRPr lang="ar-EG"/>
          </a:p>
        </p:txBody>
      </p:sp>
      <p:sp>
        <p:nvSpPr>
          <p:cNvPr id="16" name="Slide Number Placeholder 15"/>
          <p:cNvSpPr>
            <a:spLocks noGrp="1"/>
          </p:cNvSpPr>
          <p:nvPr>
            <p:ph type="sldNum" sz="quarter" idx="11"/>
          </p:nvPr>
        </p:nvSpPr>
        <p:spPr/>
        <p:txBody>
          <a:bodyPr/>
          <a:lstStyle/>
          <a:p>
            <a:fld id="{769A65DE-CA88-4163-AA4A-02DD1DFD0232}" type="slidenum">
              <a:rPr lang="ar-EG" smtClean="0"/>
              <a:t>‹#›</a:t>
            </a:fld>
            <a:endParaRPr lang="ar-EG"/>
          </a:p>
        </p:txBody>
      </p:sp>
      <p:sp>
        <p:nvSpPr>
          <p:cNvPr id="17" name="Footer Placeholder 16"/>
          <p:cNvSpPr>
            <a:spLocks noGrp="1"/>
          </p:cNvSpPr>
          <p:nvPr>
            <p:ph type="ftr" sz="quarter" idx="12"/>
          </p:nvPr>
        </p:nvSpPr>
        <p:spPr/>
        <p:txBody>
          <a:bodyPr/>
          <a:lstStyle/>
          <a:p>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22B3CF6-36AE-4F99-8CF3-A21C53486DC3}" type="datetimeFigureOut">
              <a:rPr lang="ar-EG" smtClean="0"/>
              <a:t>02/08/1441</a:t>
            </a:fld>
            <a:endParaRPr lang="ar-EG"/>
          </a:p>
        </p:txBody>
      </p:sp>
      <p:sp>
        <p:nvSpPr>
          <p:cNvPr id="8" name="Slide Number Placeholder 7"/>
          <p:cNvSpPr>
            <a:spLocks noGrp="1"/>
          </p:cNvSpPr>
          <p:nvPr>
            <p:ph type="sldNum" sz="quarter" idx="11"/>
          </p:nvPr>
        </p:nvSpPr>
        <p:spPr/>
        <p:txBody>
          <a:bodyPr/>
          <a:lstStyle/>
          <a:p>
            <a:fld id="{769A65DE-CA88-4163-AA4A-02DD1DFD0232}" type="slidenum">
              <a:rPr lang="ar-EG" smtClean="0"/>
              <a:t>‹#›</a:t>
            </a:fld>
            <a:endParaRPr lang="ar-EG"/>
          </a:p>
        </p:txBody>
      </p:sp>
      <p:sp>
        <p:nvSpPr>
          <p:cNvPr id="9" name="Footer Placeholder 8"/>
          <p:cNvSpPr>
            <a:spLocks noGrp="1"/>
          </p:cNvSpPr>
          <p:nvPr>
            <p:ph type="ftr" sz="quarter" idx="12"/>
          </p:nvPr>
        </p:nvSpPr>
        <p:spPr/>
        <p:txBody>
          <a:bodyPr/>
          <a:lstStyle/>
          <a:p>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B22B3CF6-36AE-4F99-8CF3-A21C53486DC3}" type="datetimeFigureOut">
              <a:rPr lang="ar-EG" smtClean="0"/>
              <a:t>02/08/1441</a:t>
            </a:fld>
            <a:endParaRPr lang="ar-EG"/>
          </a:p>
        </p:txBody>
      </p:sp>
      <p:sp>
        <p:nvSpPr>
          <p:cNvPr id="19" name="Slide Number Placeholder 18"/>
          <p:cNvSpPr>
            <a:spLocks noGrp="1"/>
          </p:cNvSpPr>
          <p:nvPr>
            <p:ph type="sldNum" sz="quarter" idx="16"/>
          </p:nvPr>
        </p:nvSpPr>
        <p:spPr/>
        <p:txBody>
          <a:bodyPr/>
          <a:lstStyle/>
          <a:p>
            <a:fld id="{769A65DE-CA88-4163-AA4A-02DD1DFD0232}" type="slidenum">
              <a:rPr lang="ar-EG" smtClean="0"/>
              <a:t>‹#›</a:t>
            </a:fld>
            <a:endParaRPr lang="ar-EG"/>
          </a:p>
        </p:txBody>
      </p:sp>
      <p:sp>
        <p:nvSpPr>
          <p:cNvPr id="23" name="Footer Placeholder 22"/>
          <p:cNvSpPr>
            <a:spLocks noGrp="1"/>
          </p:cNvSpPr>
          <p:nvPr>
            <p:ph type="ftr" sz="quarter" idx="17"/>
          </p:nvPr>
        </p:nvSpPr>
        <p:spPr/>
        <p:txBody>
          <a:bodyPr/>
          <a:lstStyle/>
          <a:p>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B22B3CF6-36AE-4F99-8CF3-A21C53486DC3}" type="datetimeFigureOut">
              <a:rPr lang="ar-EG" smtClean="0"/>
              <a:t>02/08/1441</a:t>
            </a:fld>
            <a:endParaRPr lang="ar-EG"/>
          </a:p>
        </p:txBody>
      </p:sp>
      <p:sp>
        <p:nvSpPr>
          <p:cNvPr id="14" name="Slide Number Placeholder 13"/>
          <p:cNvSpPr>
            <a:spLocks noGrp="1"/>
          </p:cNvSpPr>
          <p:nvPr>
            <p:ph type="sldNum" sz="quarter" idx="15"/>
          </p:nvPr>
        </p:nvSpPr>
        <p:spPr>
          <a:xfrm>
            <a:off x="4038600" y="6172200"/>
            <a:ext cx="1066800" cy="304800"/>
          </a:xfrm>
        </p:spPr>
        <p:txBody>
          <a:bodyPr/>
          <a:lstStyle/>
          <a:p>
            <a:fld id="{769A65DE-CA88-4163-AA4A-02DD1DFD0232}" type="slidenum">
              <a:rPr lang="ar-EG" smtClean="0"/>
              <a:t>‹#›</a:t>
            </a:fld>
            <a:endParaRPr lang="ar-EG"/>
          </a:p>
        </p:txBody>
      </p:sp>
      <p:sp>
        <p:nvSpPr>
          <p:cNvPr id="15" name="Footer Placeholder 14"/>
          <p:cNvSpPr>
            <a:spLocks noGrp="1"/>
          </p:cNvSpPr>
          <p:nvPr>
            <p:ph type="ftr" sz="quarter" idx="16"/>
          </p:nvPr>
        </p:nvSpPr>
        <p:spPr>
          <a:xfrm>
            <a:off x="1447800" y="6486525"/>
            <a:ext cx="6248400" cy="292100"/>
          </a:xfrm>
        </p:spPr>
        <p:txBody>
          <a:bodyPr/>
          <a:lstStyle/>
          <a:p>
            <a:endParaRPr lang="ar-E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B22B3CF6-36AE-4F99-8CF3-A21C53486DC3}" type="datetimeFigureOut">
              <a:rPr lang="ar-EG" smtClean="0"/>
              <a:t>02/08/1441</a:t>
            </a:fld>
            <a:endParaRPr lang="ar-EG"/>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ar-EG"/>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769A65DE-CA88-4163-AA4A-02DD1DFD0232}" type="slidenum">
              <a:rPr lang="ar-EG" smtClean="0"/>
              <a:t>‹#›</a:t>
            </a:fld>
            <a:endParaRPr lang="ar-EG"/>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r" defTabSz="914400" rtl="1"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r" defTabSz="914400" rtl="1"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r" defTabSz="914400" rtl="1"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r" defTabSz="914400" rtl="1"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r" defTabSz="914400" rtl="1"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55776" y="4509120"/>
            <a:ext cx="4013200" cy="428625"/>
          </a:xfrm>
        </p:spPr>
        <p:txBody>
          <a:bodyPr/>
          <a:lstStyle/>
          <a:p>
            <a:r>
              <a:rPr lang="en-US" sz="2400" b="1" dirty="0" smtClean="0">
                <a:solidFill>
                  <a:schemeClr val="tx1"/>
                </a:solidFill>
              </a:rPr>
              <a:t>By/ </a:t>
            </a:r>
            <a:r>
              <a:rPr lang="en-US" sz="2400" b="1" dirty="0" err="1" smtClean="0">
                <a:solidFill>
                  <a:schemeClr val="tx1"/>
                </a:solidFill>
              </a:rPr>
              <a:t>Eman</a:t>
            </a:r>
            <a:r>
              <a:rPr lang="en-US" sz="2400" b="1" dirty="0" smtClean="0">
                <a:solidFill>
                  <a:schemeClr val="tx1"/>
                </a:solidFill>
              </a:rPr>
              <a:t> </a:t>
            </a:r>
            <a:r>
              <a:rPr lang="en-US" sz="2400" b="1" dirty="0" err="1" smtClean="0">
                <a:solidFill>
                  <a:schemeClr val="tx1"/>
                </a:solidFill>
              </a:rPr>
              <a:t>Abdelmobdy</a:t>
            </a:r>
            <a:r>
              <a:rPr lang="en-US" sz="2400" b="1" dirty="0" smtClean="0">
                <a:solidFill>
                  <a:schemeClr val="tx1"/>
                </a:solidFill>
              </a:rPr>
              <a:t> </a:t>
            </a:r>
            <a:endParaRPr lang="ar-EG" sz="2400" b="1" dirty="0">
              <a:solidFill>
                <a:schemeClr val="tx1"/>
              </a:solidFill>
            </a:endParaRPr>
          </a:p>
        </p:txBody>
      </p:sp>
      <p:sp>
        <p:nvSpPr>
          <p:cNvPr id="2" name="Title 1"/>
          <p:cNvSpPr>
            <a:spLocks noGrp="1"/>
          </p:cNvSpPr>
          <p:nvPr>
            <p:ph type="title"/>
          </p:nvPr>
        </p:nvSpPr>
        <p:spPr>
          <a:xfrm>
            <a:off x="2483768" y="2348880"/>
            <a:ext cx="4248472" cy="115212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cap="none"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Performing a urinary </a:t>
            </a:r>
            <a:br>
              <a:rPr lang="en-US" sz="3200" cap="none"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sz="3200" cap="none"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ostomy care</a:t>
            </a:r>
            <a:endParaRPr lang="ar-EG" sz="3200" cap="non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1277428"/>
      </p:ext>
    </p:extLst>
  </p:cSld>
  <p:clrMapOvr>
    <a:masterClrMapping/>
  </p:clrMapOvr>
  <mc:AlternateContent xmlns:mc="http://schemas.openxmlformats.org/markup-compatibility/2006">
    <mc:Choice xmlns:p14="http://schemas.microsoft.com/office/powerpoint/2010/main" Requires="p14">
      <p:transition spd="slow" p14:dur="2000" advTm="32600"/>
    </mc:Choice>
    <mc:Fallback>
      <p:transition spd="slow" advTm="3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342900" lvl="0" indent="-342900" algn="l" rtl="0">
              <a:lnSpc>
                <a:spcPct val="150000"/>
              </a:lnSpc>
              <a:buFont typeface="Arial" pitchFamily="34" charset="0"/>
              <a:buChar char="•"/>
            </a:pPr>
            <a:r>
              <a:rPr lang="en-US" sz="2800" b="1" dirty="0" smtClean="0"/>
              <a:t>Graduated </a:t>
            </a:r>
            <a:r>
              <a:rPr lang="en-US" sz="2800" b="1" dirty="0"/>
              <a:t>container</a:t>
            </a:r>
          </a:p>
          <a:p>
            <a:pPr marL="342900" lvl="0" indent="-342900" algn="l" rtl="0">
              <a:lnSpc>
                <a:spcPct val="150000"/>
              </a:lnSpc>
              <a:buFont typeface="Arial" pitchFamily="34" charset="0"/>
              <a:buChar char="•"/>
            </a:pPr>
            <a:r>
              <a:rPr lang="en-US" sz="2800" b="1" dirty="0" smtClean="0"/>
              <a:t>Disposable </a:t>
            </a:r>
            <a:r>
              <a:rPr lang="en-US" sz="2800" b="1" dirty="0"/>
              <a:t>gloves</a:t>
            </a:r>
          </a:p>
          <a:p>
            <a:pPr marL="342900" lvl="0" indent="-342900" algn="l" rtl="0">
              <a:lnSpc>
                <a:spcPct val="150000"/>
              </a:lnSpc>
              <a:buFont typeface="Arial" pitchFamily="34" charset="0"/>
              <a:buChar char="•"/>
            </a:pPr>
            <a:r>
              <a:rPr lang="en-US" sz="2800" b="1" dirty="0"/>
              <a:t>Waterproof, disposable pad</a:t>
            </a:r>
          </a:p>
          <a:p>
            <a:pPr marL="342900" lvl="0" indent="-342900" algn="l" rtl="0">
              <a:lnSpc>
                <a:spcPct val="150000"/>
              </a:lnSpc>
              <a:buFont typeface="Arial" pitchFamily="34" charset="0"/>
              <a:buChar char="•"/>
            </a:pPr>
            <a:r>
              <a:rPr lang="en-US" sz="2800" b="1" dirty="0"/>
              <a:t>Small plastic trash bag</a:t>
            </a:r>
          </a:p>
          <a:p>
            <a:endParaRPr lang="ar-EG"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4282808"/>
      </p:ext>
    </p:extLst>
  </p:cSld>
  <p:clrMapOvr>
    <a:masterClrMapping/>
  </p:clrMapOvr>
  <mc:AlternateContent xmlns:mc="http://schemas.openxmlformats.org/markup-compatibility/2006">
    <mc:Choice xmlns:p14="http://schemas.microsoft.com/office/powerpoint/2010/main" Requires="p14">
      <p:transition spd="slow" p14:dur="2000" advTm="30224"/>
    </mc:Choice>
    <mc:Fallback>
      <p:transition spd="slow" advTm="3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628800"/>
            <a:ext cx="8424936" cy="4075176"/>
          </a:xfrm>
        </p:spPr>
        <p:txBody>
          <a:bodyPr>
            <a:noAutofit/>
          </a:bodyPr>
          <a:lstStyle/>
          <a:p>
            <a:pPr algn="l" rtl="0">
              <a:lnSpc>
                <a:spcPct val="200000"/>
              </a:lnSpc>
            </a:pPr>
            <a:r>
              <a:rPr lang="en-US" sz="2800" b="1" dirty="0"/>
              <a:t>Step</a:t>
            </a:r>
            <a:r>
              <a:rPr lang="en-US" sz="2800" dirty="0"/>
              <a:t> </a:t>
            </a:r>
            <a:r>
              <a:rPr lang="en-US" sz="2800" b="1" dirty="0"/>
              <a:t>1:</a:t>
            </a:r>
            <a:r>
              <a:rPr lang="en-US" sz="2800" dirty="0"/>
              <a:t> Bring necessary equipment to the bedside stand or over bed table.</a:t>
            </a:r>
          </a:p>
          <a:p>
            <a:pPr algn="l" rtl="0">
              <a:lnSpc>
                <a:spcPct val="200000"/>
              </a:lnSpc>
            </a:pPr>
            <a:r>
              <a:rPr lang="en-US" sz="2800" b="1" dirty="0" smtClean="0"/>
              <a:t>Step</a:t>
            </a:r>
            <a:r>
              <a:rPr lang="en-US" sz="2800" dirty="0" smtClean="0"/>
              <a:t> </a:t>
            </a:r>
            <a:r>
              <a:rPr lang="en-US" sz="2800" b="1" dirty="0"/>
              <a:t>2:</a:t>
            </a:r>
            <a:r>
              <a:rPr lang="en-US" sz="2800" dirty="0"/>
              <a:t> Perform hand hygiene.</a:t>
            </a:r>
          </a:p>
          <a:p>
            <a:pPr algn="l" rtl="0">
              <a:lnSpc>
                <a:spcPct val="200000"/>
              </a:lnSpc>
            </a:pPr>
            <a:r>
              <a:rPr lang="en-US" sz="2800" b="1" dirty="0" smtClean="0"/>
              <a:t>Step</a:t>
            </a:r>
            <a:r>
              <a:rPr lang="en-US" sz="2800" dirty="0" smtClean="0"/>
              <a:t> </a:t>
            </a:r>
            <a:r>
              <a:rPr lang="en-US" sz="2800" b="1" dirty="0"/>
              <a:t>3:</a:t>
            </a:r>
            <a:r>
              <a:rPr lang="en-US" sz="2800" dirty="0"/>
              <a:t> Identify the patient</a:t>
            </a:r>
            <a:r>
              <a:rPr lang="en-US" sz="2800" dirty="0" smtClean="0"/>
              <a:t>.</a:t>
            </a:r>
          </a:p>
          <a:p>
            <a:pPr algn="l" rtl="0">
              <a:lnSpc>
                <a:spcPct val="200000"/>
              </a:lnSpc>
            </a:pPr>
            <a:r>
              <a:rPr lang="en-US" sz="2800" b="1" dirty="0" smtClean="0"/>
              <a:t>Step</a:t>
            </a:r>
            <a:r>
              <a:rPr lang="en-US" sz="2800" dirty="0" smtClean="0"/>
              <a:t> </a:t>
            </a:r>
            <a:r>
              <a:rPr lang="en-US" sz="2800" b="1" dirty="0" smtClean="0"/>
              <a:t>4:</a:t>
            </a:r>
            <a:r>
              <a:rPr lang="en-US" sz="2800" dirty="0" smtClean="0"/>
              <a:t> Close curtains around bed and close the door.</a:t>
            </a:r>
          </a:p>
          <a:p>
            <a:pPr algn="l" rtl="0">
              <a:lnSpc>
                <a:spcPct val="200000"/>
              </a:lnSpc>
            </a:pPr>
            <a:endParaRPr lang="en-US" sz="2200" dirty="0"/>
          </a:p>
          <a:p>
            <a:pPr algn="l" rtl="0">
              <a:lnSpc>
                <a:spcPct val="200000"/>
              </a:lnSpc>
            </a:pPr>
            <a:endParaRPr lang="en-US" sz="2200" dirty="0"/>
          </a:p>
          <a:p>
            <a:pPr algn="l">
              <a:lnSpc>
                <a:spcPct val="200000"/>
              </a:lnSpc>
            </a:pPr>
            <a:endParaRPr lang="ar-EG" sz="2200" dirty="0"/>
          </a:p>
        </p:txBody>
      </p:sp>
      <p:sp>
        <p:nvSpPr>
          <p:cNvPr id="3" name="Title 2"/>
          <p:cNvSpPr>
            <a:spLocks noGrp="1"/>
          </p:cNvSpPr>
          <p:nvPr>
            <p:ph type="title"/>
          </p:nvPr>
        </p:nvSpPr>
        <p:spPr/>
        <p:txBody>
          <a:bodyPr>
            <a:normAutofit/>
          </a:bodyPr>
          <a:lstStyle/>
          <a:p>
            <a:r>
              <a:rPr lang="en-US" sz="3600" cap="none" dirty="0" smtClean="0"/>
              <a:t>Procedure</a:t>
            </a:r>
            <a:endParaRPr lang="ar-EG" sz="36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981254"/>
      </p:ext>
    </p:extLst>
  </p:cSld>
  <p:clrMapOvr>
    <a:masterClrMapping/>
  </p:clrMapOvr>
  <mc:AlternateContent xmlns:mc="http://schemas.openxmlformats.org/markup-compatibility/2006">
    <mc:Choice xmlns:p14="http://schemas.microsoft.com/office/powerpoint/2010/main" Requires="p14">
      <p:transition spd="slow" p14:dur="2000" advTm="31794"/>
    </mc:Choice>
    <mc:Fallback>
      <p:transition spd="slow" advTm="3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484784"/>
            <a:ext cx="8229600" cy="4075176"/>
          </a:xfrm>
        </p:spPr>
        <p:txBody>
          <a:bodyPr>
            <a:noAutofit/>
          </a:bodyPr>
          <a:lstStyle/>
          <a:p>
            <a:pPr algn="l" rtl="0">
              <a:lnSpc>
                <a:spcPct val="200000"/>
              </a:lnSpc>
            </a:pPr>
            <a:r>
              <a:rPr lang="en-US" sz="2800" b="1" dirty="0"/>
              <a:t>Step</a:t>
            </a:r>
            <a:r>
              <a:rPr lang="en-US" sz="2800" dirty="0"/>
              <a:t> </a:t>
            </a:r>
            <a:r>
              <a:rPr lang="en-US" sz="2800" b="1" dirty="0"/>
              <a:t>5:</a:t>
            </a:r>
            <a:r>
              <a:rPr lang="en-US" sz="2800" dirty="0"/>
              <a:t> Explain what you are going to do.</a:t>
            </a:r>
          </a:p>
          <a:p>
            <a:pPr algn="l" rtl="0">
              <a:lnSpc>
                <a:spcPct val="200000"/>
              </a:lnSpc>
            </a:pPr>
            <a:r>
              <a:rPr lang="en-US" sz="2800" b="1" dirty="0"/>
              <a:t>Step</a:t>
            </a:r>
            <a:r>
              <a:rPr lang="en-US" sz="2800" dirty="0"/>
              <a:t> </a:t>
            </a:r>
            <a:r>
              <a:rPr lang="en-US" sz="2800" b="1" dirty="0"/>
              <a:t>6:</a:t>
            </a:r>
            <a:r>
              <a:rPr lang="en-US" sz="2800" dirty="0"/>
              <a:t> Assist patient to a comfortable sitting or lying position in bed.</a:t>
            </a:r>
          </a:p>
          <a:p>
            <a:pPr algn="l" rtl="0">
              <a:lnSpc>
                <a:spcPct val="200000"/>
              </a:lnSpc>
            </a:pPr>
            <a:r>
              <a:rPr lang="en-US" sz="2800" b="1" dirty="0"/>
              <a:t>Step</a:t>
            </a:r>
            <a:r>
              <a:rPr lang="en-US" sz="2800" dirty="0"/>
              <a:t> </a:t>
            </a:r>
            <a:r>
              <a:rPr lang="en-US" sz="2800" b="1" dirty="0"/>
              <a:t>7:</a:t>
            </a:r>
            <a:r>
              <a:rPr lang="en-US" sz="2800" dirty="0"/>
              <a:t> Adjust the bed to a comfortable working height.</a:t>
            </a:r>
          </a:p>
          <a:p>
            <a:pPr algn="l" rtl="0">
              <a:lnSpc>
                <a:spcPct val="200000"/>
              </a:lnSpc>
            </a:pPr>
            <a:r>
              <a:rPr lang="en-US" sz="2800" b="1" dirty="0"/>
              <a:t>Step</a:t>
            </a:r>
            <a:r>
              <a:rPr lang="en-US" sz="2800" dirty="0"/>
              <a:t> </a:t>
            </a:r>
            <a:r>
              <a:rPr lang="en-US" sz="2800" b="1" dirty="0"/>
              <a:t>8:</a:t>
            </a:r>
            <a:r>
              <a:rPr lang="en-US" sz="2800" dirty="0"/>
              <a:t> Place waterproof pad under the patient at the stoma site.</a:t>
            </a:r>
          </a:p>
          <a:p>
            <a:pPr>
              <a:lnSpc>
                <a:spcPct val="200000"/>
              </a:lnSpc>
            </a:pPr>
            <a:endParaRPr lang="ar-EG" sz="28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0237269"/>
      </p:ext>
    </p:extLst>
  </p:cSld>
  <p:clrMapOvr>
    <a:masterClrMapping/>
  </p:clrMapOvr>
  <mc:AlternateContent xmlns:mc="http://schemas.openxmlformats.org/markup-compatibility/2006">
    <mc:Choice xmlns:p14="http://schemas.microsoft.com/office/powerpoint/2010/main" Requires="p14">
      <p:transition spd="slow" p14:dur="2000" advTm="30847"/>
    </mc:Choice>
    <mc:Fallback>
      <p:transition spd="slow" advTm="3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algn="l" rtl="0">
              <a:lnSpc>
                <a:spcPct val="150000"/>
              </a:lnSpc>
            </a:pPr>
            <a:r>
              <a:rPr lang="en-US" sz="2800" b="1" dirty="0"/>
              <a:t>Step</a:t>
            </a:r>
            <a:r>
              <a:rPr lang="en-US" sz="2800" dirty="0"/>
              <a:t> </a:t>
            </a:r>
            <a:r>
              <a:rPr lang="en-US" sz="2800" b="1" dirty="0"/>
              <a:t>1:</a:t>
            </a:r>
            <a:r>
              <a:rPr lang="en-US" sz="2800" dirty="0"/>
              <a:t> Put on gloves. </a:t>
            </a:r>
          </a:p>
          <a:p>
            <a:pPr algn="l" rtl="0">
              <a:lnSpc>
                <a:spcPct val="150000"/>
              </a:lnSpc>
            </a:pPr>
            <a:r>
              <a:rPr lang="en-US" sz="2800" b="1" dirty="0"/>
              <a:t>Step</a:t>
            </a:r>
            <a:r>
              <a:rPr lang="en-US" sz="2800" dirty="0"/>
              <a:t> </a:t>
            </a:r>
            <a:r>
              <a:rPr lang="en-US" sz="2800" b="1" dirty="0"/>
              <a:t>2:</a:t>
            </a:r>
            <a:r>
              <a:rPr lang="en-US" sz="2800" dirty="0"/>
              <a:t> Hold end of appliance over a bedpan, or measuring device. Remove the end cap from the spout. Open spout and empty contents into the bedpan or measuring device </a:t>
            </a:r>
            <a:r>
              <a:rPr lang="en-US" sz="2800" dirty="0" smtClean="0"/>
              <a:t>.</a:t>
            </a:r>
            <a:endParaRPr lang="ar-EG" dirty="0"/>
          </a:p>
        </p:txBody>
      </p:sp>
      <p:sp>
        <p:nvSpPr>
          <p:cNvPr id="3" name="Title 2"/>
          <p:cNvSpPr>
            <a:spLocks noGrp="1"/>
          </p:cNvSpPr>
          <p:nvPr>
            <p:ph type="title"/>
          </p:nvPr>
        </p:nvSpPr>
        <p:spPr/>
        <p:txBody>
          <a:bodyPr>
            <a:normAutofit/>
          </a:bodyPr>
          <a:lstStyle/>
          <a:p>
            <a:r>
              <a:rPr lang="en-US" sz="2800" cap="none" dirty="0" smtClean="0"/>
              <a:t>Emptying the appliance</a:t>
            </a:r>
            <a:endParaRPr lang="ar-EG" sz="28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9630424"/>
      </p:ext>
    </p:extLst>
  </p:cSld>
  <p:clrMapOvr>
    <a:masterClrMapping/>
  </p:clrMapOvr>
  <mc:AlternateContent xmlns:mc="http://schemas.openxmlformats.org/markup-compatibility/2006">
    <mc:Choice xmlns:p14="http://schemas.microsoft.com/office/powerpoint/2010/main" Requires="p14">
      <p:transition spd="slow" p14:dur="2000" advTm="41241"/>
    </mc:Choice>
    <mc:Fallback>
      <p:transition spd="slow" advTm="4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6" name="Content Placeholder 5"/>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5185" b="78306"/>
          <a:stretch/>
        </p:blipFill>
        <p:spPr>
          <a:xfrm>
            <a:off x="0" y="0"/>
            <a:ext cx="4572000" cy="3068960"/>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5609" b="57883"/>
          <a:stretch/>
        </p:blipFill>
        <p:spPr>
          <a:xfrm>
            <a:off x="4572000" y="0"/>
            <a:ext cx="4564112" cy="299695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0000" b="32487"/>
          <a:stretch/>
        </p:blipFill>
        <p:spPr>
          <a:xfrm>
            <a:off x="0" y="2996952"/>
            <a:ext cx="4571999" cy="386104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74921" b="5397"/>
          <a:stretch/>
        </p:blipFill>
        <p:spPr>
          <a:xfrm>
            <a:off x="4548899" y="2996952"/>
            <a:ext cx="4540195" cy="3850626"/>
          </a:xfrm>
          <a:prstGeom prst="rect">
            <a:avLst/>
          </a:prstGeom>
        </p:spPr>
      </p:pic>
      <p:sp>
        <p:nvSpPr>
          <p:cNvPr id="10" name="TextBox 9"/>
          <p:cNvSpPr txBox="1"/>
          <p:nvPr/>
        </p:nvSpPr>
        <p:spPr>
          <a:xfrm>
            <a:off x="3347864" y="476672"/>
            <a:ext cx="576064" cy="923330"/>
          </a:xfrm>
          <a:prstGeom prst="rect">
            <a:avLst/>
          </a:prstGeom>
          <a:noFill/>
        </p:spPr>
        <p:txBody>
          <a:bodyPr wrap="square" rtlCol="1">
            <a:spAutoFit/>
          </a:bodyPr>
          <a:lstStyle/>
          <a:p>
            <a:r>
              <a:rPr lang="en-US" sz="5400" b="1" dirty="0" smtClean="0">
                <a:solidFill>
                  <a:srgbClr val="FF0000"/>
                </a:solidFill>
              </a:rPr>
              <a:t>1</a:t>
            </a:r>
            <a:endParaRPr lang="ar-EG" sz="5400" b="1" dirty="0">
              <a:solidFill>
                <a:srgbClr val="FF0000"/>
              </a:solidFill>
            </a:endParaRPr>
          </a:p>
        </p:txBody>
      </p:sp>
      <p:sp>
        <p:nvSpPr>
          <p:cNvPr id="11" name="TextBox 10"/>
          <p:cNvSpPr txBox="1"/>
          <p:nvPr/>
        </p:nvSpPr>
        <p:spPr>
          <a:xfrm>
            <a:off x="5148064" y="2029453"/>
            <a:ext cx="576064" cy="923330"/>
          </a:xfrm>
          <a:prstGeom prst="rect">
            <a:avLst/>
          </a:prstGeom>
          <a:noFill/>
        </p:spPr>
        <p:txBody>
          <a:bodyPr wrap="square" rtlCol="1">
            <a:spAutoFit/>
          </a:bodyPr>
          <a:lstStyle/>
          <a:p>
            <a:r>
              <a:rPr lang="en-US" sz="5400" b="1" dirty="0" smtClean="0">
                <a:solidFill>
                  <a:srgbClr val="FF0000"/>
                </a:solidFill>
              </a:rPr>
              <a:t>2</a:t>
            </a:r>
            <a:endParaRPr lang="ar-EG" sz="5400" b="1" dirty="0">
              <a:solidFill>
                <a:srgbClr val="FF0000"/>
              </a:solidFill>
            </a:endParaRPr>
          </a:p>
        </p:txBody>
      </p:sp>
      <p:sp>
        <p:nvSpPr>
          <p:cNvPr id="12" name="TextBox 11"/>
          <p:cNvSpPr txBox="1"/>
          <p:nvPr/>
        </p:nvSpPr>
        <p:spPr>
          <a:xfrm>
            <a:off x="395536" y="3356992"/>
            <a:ext cx="576064" cy="923330"/>
          </a:xfrm>
          <a:prstGeom prst="rect">
            <a:avLst/>
          </a:prstGeom>
          <a:noFill/>
        </p:spPr>
        <p:txBody>
          <a:bodyPr wrap="square" rtlCol="1">
            <a:spAutoFit/>
          </a:bodyPr>
          <a:lstStyle/>
          <a:p>
            <a:r>
              <a:rPr lang="en-US" sz="5400" b="1" dirty="0" smtClean="0">
                <a:solidFill>
                  <a:srgbClr val="FF0000"/>
                </a:solidFill>
              </a:rPr>
              <a:t>3</a:t>
            </a:r>
            <a:endParaRPr lang="ar-EG" sz="5400" b="1" dirty="0">
              <a:solidFill>
                <a:srgbClr val="FF0000"/>
              </a:solidFill>
            </a:endParaRPr>
          </a:p>
        </p:txBody>
      </p:sp>
      <p:sp>
        <p:nvSpPr>
          <p:cNvPr id="13" name="TextBox 12"/>
          <p:cNvSpPr txBox="1"/>
          <p:nvPr/>
        </p:nvSpPr>
        <p:spPr>
          <a:xfrm>
            <a:off x="4860032" y="4314308"/>
            <a:ext cx="576064" cy="923330"/>
          </a:xfrm>
          <a:prstGeom prst="rect">
            <a:avLst/>
          </a:prstGeom>
          <a:noFill/>
        </p:spPr>
        <p:txBody>
          <a:bodyPr wrap="square" rtlCol="1">
            <a:spAutoFit/>
          </a:bodyPr>
          <a:lstStyle/>
          <a:p>
            <a:r>
              <a:rPr lang="en-US" sz="5400" b="1" dirty="0" smtClean="0">
                <a:solidFill>
                  <a:srgbClr val="FF0000"/>
                </a:solidFill>
              </a:rPr>
              <a:t>4</a:t>
            </a:r>
            <a:endParaRPr lang="ar-EG" sz="5400" b="1" dirty="0">
              <a:solidFill>
                <a:srgbClr val="FF0000"/>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9164983"/>
      </p:ext>
    </p:extLst>
  </p:cSld>
  <p:clrMapOvr>
    <a:masterClrMapping/>
  </p:clrMapOvr>
  <mc:AlternateContent xmlns:mc="http://schemas.openxmlformats.org/markup-compatibility/2006">
    <mc:Choice xmlns:p14="http://schemas.microsoft.com/office/powerpoint/2010/main" Requires="p14">
      <p:transition spd="slow" p14:dur="2000" advTm="38584"/>
    </mc:Choice>
    <mc:Fallback>
      <p:transition spd="slow" advTm="3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700808"/>
            <a:ext cx="8229600" cy="4395192"/>
          </a:xfrm>
        </p:spPr>
        <p:txBody>
          <a:bodyPr>
            <a:noAutofit/>
          </a:bodyPr>
          <a:lstStyle/>
          <a:p>
            <a:pPr algn="l" rtl="0">
              <a:lnSpc>
                <a:spcPct val="150000"/>
              </a:lnSpc>
            </a:pPr>
            <a:r>
              <a:rPr lang="en-US" sz="2400" b="1" dirty="0"/>
              <a:t>Step</a:t>
            </a:r>
            <a:r>
              <a:rPr lang="en-US" sz="2400" dirty="0"/>
              <a:t> </a:t>
            </a:r>
            <a:r>
              <a:rPr lang="en-US" sz="2400" b="1" dirty="0"/>
              <a:t>3:</a:t>
            </a:r>
            <a:r>
              <a:rPr lang="en-US" sz="2400" dirty="0"/>
              <a:t> Close the spout. Wipe the spout with toilet tissue. Replace the cap</a:t>
            </a:r>
            <a:r>
              <a:rPr lang="en-US" sz="2400" dirty="0" smtClean="0"/>
              <a:t>.</a:t>
            </a:r>
          </a:p>
          <a:p>
            <a:pPr algn="l" rtl="0">
              <a:lnSpc>
                <a:spcPct val="150000"/>
              </a:lnSpc>
            </a:pPr>
            <a:r>
              <a:rPr lang="en-US" sz="2400" b="1" dirty="0"/>
              <a:t>Step</a:t>
            </a:r>
            <a:r>
              <a:rPr lang="en-US" sz="2400" dirty="0"/>
              <a:t> </a:t>
            </a:r>
            <a:r>
              <a:rPr lang="en-US" sz="2400" b="1" dirty="0"/>
              <a:t>4: </a:t>
            </a:r>
            <a:r>
              <a:rPr lang="en-US" sz="2400" dirty="0"/>
              <a:t>Remove equipment.</a:t>
            </a:r>
          </a:p>
          <a:p>
            <a:pPr algn="l" rtl="0">
              <a:lnSpc>
                <a:spcPct val="150000"/>
              </a:lnSpc>
            </a:pPr>
            <a:r>
              <a:rPr lang="en-US" sz="2400" b="1" dirty="0"/>
              <a:t>Step</a:t>
            </a:r>
            <a:r>
              <a:rPr lang="en-US" sz="2400" dirty="0"/>
              <a:t> </a:t>
            </a:r>
            <a:r>
              <a:rPr lang="en-US" sz="2400" b="1" dirty="0"/>
              <a:t>5:</a:t>
            </a:r>
            <a:r>
              <a:rPr lang="en-US" sz="2400" dirty="0"/>
              <a:t> Remove gloves.</a:t>
            </a:r>
          </a:p>
          <a:p>
            <a:pPr algn="l" rtl="0">
              <a:lnSpc>
                <a:spcPct val="150000"/>
              </a:lnSpc>
            </a:pPr>
            <a:r>
              <a:rPr lang="en-US" sz="2400" b="1" dirty="0" smtClean="0"/>
              <a:t>Step</a:t>
            </a:r>
            <a:r>
              <a:rPr lang="en-US" sz="2400" dirty="0" smtClean="0"/>
              <a:t> </a:t>
            </a:r>
            <a:r>
              <a:rPr lang="en-US" sz="2400" b="1" dirty="0"/>
              <a:t>6:</a:t>
            </a:r>
            <a:r>
              <a:rPr lang="en-US" sz="2400" dirty="0"/>
              <a:t> Assist patient to comfortable position.</a:t>
            </a:r>
          </a:p>
          <a:p>
            <a:pPr algn="l" rtl="0">
              <a:lnSpc>
                <a:spcPct val="150000"/>
              </a:lnSpc>
            </a:pPr>
            <a:r>
              <a:rPr lang="en-US" sz="2400" b="1" dirty="0" smtClean="0"/>
              <a:t>Step</a:t>
            </a:r>
            <a:r>
              <a:rPr lang="en-US" sz="2400" dirty="0" smtClean="0"/>
              <a:t> </a:t>
            </a:r>
            <a:r>
              <a:rPr lang="en-US" sz="2400" b="1" dirty="0"/>
              <a:t>7:</a:t>
            </a:r>
            <a:r>
              <a:rPr lang="en-US" sz="2400" dirty="0"/>
              <a:t> If appliance is not to be changed place bed in lowest position.</a:t>
            </a:r>
          </a:p>
          <a:p>
            <a:pPr algn="l" rtl="0">
              <a:lnSpc>
                <a:spcPct val="150000"/>
              </a:lnSpc>
            </a:pPr>
            <a:r>
              <a:rPr lang="en-US" sz="2400" b="1" dirty="0" smtClean="0"/>
              <a:t>Step</a:t>
            </a:r>
            <a:r>
              <a:rPr lang="en-US" sz="2400" dirty="0" smtClean="0"/>
              <a:t> </a:t>
            </a:r>
            <a:r>
              <a:rPr lang="en-US" sz="2400" b="1" dirty="0"/>
              <a:t>8:</a:t>
            </a:r>
            <a:r>
              <a:rPr lang="en-US" sz="2400" dirty="0"/>
              <a:t> Perform hand hygiene.</a:t>
            </a:r>
          </a:p>
          <a:p>
            <a:pPr algn="l" rtl="0">
              <a:lnSpc>
                <a:spcPct val="150000"/>
              </a:lnSpc>
            </a:pPr>
            <a:endParaRPr lang="ar-EG" sz="24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9284721"/>
      </p:ext>
    </p:extLst>
  </p:cSld>
  <p:clrMapOvr>
    <a:masterClrMapping/>
  </p:clrMapOvr>
  <mc:AlternateContent xmlns:mc="http://schemas.openxmlformats.org/markup-compatibility/2006">
    <mc:Choice xmlns:p14="http://schemas.microsoft.com/office/powerpoint/2010/main" Requires="p14">
      <p:transition spd="slow" p14:dur="2000" advTm="26240"/>
    </mc:Choice>
    <mc:Fallback>
      <p:transition spd="slow" advTm="2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1520" y="1844824"/>
            <a:ext cx="8435280" cy="4896544"/>
          </a:xfrm>
        </p:spPr>
        <p:txBody>
          <a:bodyPr>
            <a:normAutofit fontScale="92500" lnSpcReduction="10000"/>
          </a:bodyPr>
          <a:lstStyle/>
          <a:p>
            <a:pPr algn="l" rtl="0">
              <a:lnSpc>
                <a:spcPct val="150000"/>
              </a:lnSpc>
            </a:pPr>
            <a:r>
              <a:rPr lang="en-US" sz="2400" b="1" dirty="0"/>
              <a:t>Step</a:t>
            </a:r>
            <a:r>
              <a:rPr lang="en-US" sz="2400" dirty="0"/>
              <a:t> </a:t>
            </a:r>
            <a:r>
              <a:rPr lang="en-US" sz="2400" b="1" dirty="0"/>
              <a:t>9:</a:t>
            </a:r>
            <a:r>
              <a:rPr lang="en-US" sz="2400" dirty="0"/>
              <a:t> Place a disposable waterproof pad on the over bed table or other work area. Set up the washbasin with warm water and the rest of the supplies. </a:t>
            </a:r>
          </a:p>
          <a:p>
            <a:pPr algn="l" rtl="0">
              <a:lnSpc>
                <a:spcPct val="150000"/>
              </a:lnSpc>
            </a:pPr>
            <a:r>
              <a:rPr lang="en-US" sz="2400" b="1" dirty="0" smtClean="0"/>
              <a:t>Step</a:t>
            </a:r>
            <a:r>
              <a:rPr lang="en-US" sz="2400" dirty="0" smtClean="0"/>
              <a:t> </a:t>
            </a:r>
            <a:r>
              <a:rPr lang="en-US" sz="2400" b="1" dirty="0"/>
              <a:t>10:</a:t>
            </a:r>
            <a:r>
              <a:rPr lang="en-US" sz="2400" dirty="0"/>
              <a:t> Place a trash bag within reach.</a:t>
            </a:r>
          </a:p>
          <a:p>
            <a:pPr algn="l" rtl="0">
              <a:lnSpc>
                <a:spcPct val="150000"/>
              </a:lnSpc>
            </a:pPr>
            <a:r>
              <a:rPr lang="en-US" sz="2400" b="1" dirty="0" smtClean="0"/>
              <a:t>Step</a:t>
            </a:r>
            <a:r>
              <a:rPr lang="en-US" sz="2400" dirty="0" smtClean="0"/>
              <a:t> </a:t>
            </a:r>
            <a:r>
              <a:rPr lang="en-US" sz="2400" b="1" dirty="0"/>
              <a:t>11:</a:t>
            </a:r>
            <a:r>
              <a:rPr lang="en-US" sz="2400" dirty="0"/>
              <a:t> Put on clean gloves. </a:t>
            </a:r>
          </a:p>
          <a:p>
            <a:pPr algn="l" rtl="0">
              <a:lnSpc>
                <a:spcPct val="150000"/>
              </a:lnSpc>
            </a:pPr>
            <a:r>
              <a:rPr lang="en-US" sz="2400" b="1" dirty="0" smtClean="0"/>
              <a:t>Step</a:t>
            </a:r>
            <a:r>
              <a:rPr lang="en-US" sz="2400" dirty="0" smtClean="0"/>
              <a:t> </a:t>
            </a:r>
            <a:r>
              <a:rPr lang="en-US" sz="2400" b="1" dirty="0"/>
              <a:t>12:</a:t>
            </a:r>
            <a:r>
              <a:rPr lang="en-US" sz="2400" dirty="0"/>
              <a:t> Place waterproof pad under the patient at the stoma site. Empty the appliance if necessary as described in steps 9–10.</a:t>
            </a:r>
          </a:p>
          <a:p>
            <a:pPr algn="l" rtl="0">
              <a:lnSpc>
                <a:spcPct val="150000"/>
              </a:lnSpc>
            </a:pPr>
            <a:r>
              <a:rPr lang="en-US" sz="2400" b="1" dirty="0" smtClean="0"/>
              <a:t>Step13</a:t>
            </a:r>
            <a:r>
              <a:rPr lang="en-US" sz="2400" b="1" dirty="0"/>
              <a:t>: </a:t>
            </a:r>
            <a:r>
              <a:rPr lang="en-US" sz="2400" dirty="0"/>
              <a:t> Gently remove appliance faceplate from skin by pushing skin from appliance rather than pulling appliance from skin </a:t>
            </a:r>
            <a:endParaRPr lang="ar-EG" sz="2400" dirty="0"/>
          </a:p>
        </p:txBody>
      </p:sp>
      <p:sp>
        <p:nvSpPr>
          <p:cNvPr id="3" name="Title 2"/>
          <p:cNvSpPr>
            <a:spLocks noGrp="1"/>
          </p:cNvSpPr>
          <p:nvPr>
            <p:ph type="title"/>
          </p:nvPr>
        </p:nvSpPr>
        <p:spPr/>
        <p:txBody>
          <a:bodyPr>
            <a:noAutofit/>
          </a:bodyPr>
          <a:lstStyle/>
          <a:p>
            <a:r>
              <a:rPr lang="en-US" sz="2800" cap="none" dirty="0" smtClean="0"/>
              <a:t>Changing the appliance</a:t>
            </a:r>
            <a:endParaRPr lang="ar-EG" sz="28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4470184"/>
      </p:ext>
    </p:extLst>
  </p:cSld>
  <p:clrMapOvr>
    <a:masterClrMapping/>
  </p:clrMapOvr>
  <mc:AlternateContent xmlns:mc="http://schemas.openxmlformats.org/markup-compatibility/2006">
    <mc:Choice xmlns:p14="http://schemas.microsoft.com/office/powerpoint/2010/main" Requires="p14">
      <p:transition spd="slow" p14:dur="2000" advTm="68706"/>
    </mc:Choice>
    <mc:Fallback>
      <p:transition spd="slow" advTm="6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p:cNvPicPr>
            <a:picLocks noGrp="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539552" y="1772816"/>
            <a:ext cx="4032448" cy="4680520"/>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593140" y="1772816"/>
            <a:ext cx="4155324" cy="4680520"/>
          </a:xfrm>
          <a:prstGeom prst="rect">
            <a:avLst/>
          </a:prstGeom>
          <a:noFill/>
          <a:ln>
            <a:noFill/>
          </a:ln>
        </p:spPr>
      </p:pic>
      <p:sp>
        <p:nvSpPr>
          <p:cNvPr id="6" name="Notched Right Arrow 5"/>
          <p:cNvSpPr/>
          <p:nvPr/>
        </p:nvSpPr>
        <p:spPr>
          <a:xfrm>
            <a:off x="3779912" y="5373216"/>
            <a:ext cx="2016224" cy="936104"/>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EG"/>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9823449"/>
      </p:ext>
    </p:extLst>
  </p:cSld>
  <p:clrMapOvr>
    <a:masterClrMapping/>
  </p:clrMapOvr>
  <mc:AlternateContent xmlns:mc="http://schemas.openxmlformats.org/markup-compatibility/2006">
    <mc:Choice xmlns:p14="http://schemas.microsoft.com/office/powerpoint/2010/main" Requires="p14">
      <p:transition spd="slow" p14:dur="2000" advTm="23004"/>
    </mc:Choice>
    <mc:Fallback>
      <p:transition spd="slow" advTm="2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descr="362161.jpg"/>
          <p:cNvPicPr>
            <a:picLocks noGrp="1" noChangeAspect="1"/>
          </p:cNvPicPr>
          <p:nvPr>
            <p:ph sz="quarter" idx="13"/>
          </p:nvPr>
        </p:nvPicPr>
        <p:blipFill>
          <a:blip r:embed="rId4"/>
          <a:stretch>
            <a:fillRect/>
          </a:stretch>
        </p:blipFill>
        <p:spPr>
          <a:xfrm>
            <a:off x="1763688" y="1811794"/>
            <a:ext cx="5832648" cy="471355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0800878"/>
      </p:ext>
    </p:extLst>
  </p:cSld>
  <p:clrMapOvr>
    <a:masterClrMapping/>
  </p:clrMapOvr>
  <mc:AlternateContent xmlns:mc="http://schemas.openxmlformats.org/markup-compatibility/2006">
    <mc:Choice xmlns:p14="http://schemas.microsoft.com/office/powerpoint/2010/main" Requires="p14">
      <p:transition spd="slow" p14:dur="2000" advTm="4063"/>
    </mc:Choice>
    <mc:Fallback>
      <p:transition spd="slow" advTm="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772816"/>
            <a:ext cx="8229600" cy="4323184"/>
          </a:xfrm>
        </p:spPr>
        <p:txBody>
          <a:bodyPr>
            <a:normAutofit/>
          </a:bodyPr>
          <a:lstStyle/>
          <a:p>
            <a:pPr algn="l" rtl="0">
              <a:lnSpc>
                <a:spcPct val="150000"/>
              </a:lnSpc>
            </a:pPr>
            <a:r>
              <a:rPr lang="en-US" sz="2800" b="1" dirty="0"/>
              <a:t>Step</a:t>
            </a:r>
            <a:r>
              <a:rPr lang="en-US" sz="2800" dirty="0"/>
              <a:t> </a:t>
            </a:r>
            <a:r>
              <a:rPr lang="en-US" sz="2800" b="1" dirty="0"/>
              <a:t>14:</a:t>
            </a:r>
            <a:r>
              <a:rPr lang="en-US" sz="2800" dirty="0"/>
              <a:t> Apply a silicone-based adhesive remover by spraying or wiping with the remover wipe </a:t>
            </a:r>
            <a:r>
              <a:rPr lang="en-US" sz="2800" dirty="0" smtClean="0"/>
              <a:t>.</a:t>
            </a:r>
          </a:p>
          <a:p>
            <a:pPr algn="l" rtl="0">
              <a:lnSpc>
                <a:spcPct val="150000"/>
              </a:lnSpc>
            </a:pPr>
            <a:r>
              <a:rPr lang="en-US" sz="2800" b="1" dirty="0"/>
              <a:t>Step</a:t>
            </a:r>
            <a:r>
              <a:rPr lang="en-US" sz="2800" dirty="0"/>
              <a:t> </a:t>
            </a:r>
            <a:r>
              <a:rPr lang="en-US" sz="2800" b="1" dirty="0"/>
              <a:t>15:</a:t>
            </a:r>
            <a:r>
              <a:rPr lang="en-US" sz="2800" dirty="0"/>
              <a:t> Place the appliance in the trash bag, if disposable. If reusable, set aside to wash in lukewarm soap and water and allow to air dry after the new appliance is in place</a:t>
            </a:r>
            <a:endParaRPr lang="ar-EG" sz="28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5896811"/>
      </p:ext>
    </p:extLst>
  </p:cSld>
  <p:clrMapOvr>
    <a:masterClrMapping/>
  </p:clrMapOvr>
  <mc:AlternateContent xmlns:mc="http://schemas.openxmlformats.org/markup-compatibility/2006">
    <mc:Choice xmlns:p14="http://schemas.microsoft.com/office/powerpoint/2010/main" Requires="p14">
      <p:transition spd="slow" p14:dur="2000" advTm="69228"/>
    </mc:Choice>
    <mc:Fallback>
      <p:transition spd="slow" advTm="6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772816"/>
            <a:ext cx="8229600" cy="4075176"/>
          </a:xfrm>
        </p:spPr>
        <p:txBody>
          <a:bodyPr>
            <a:noAutofit/>
          </a:bodyPr>
          <a:lstStyle/>
          <a:p>
            <a:pPr marL="342900" lvl="0" indent="-342900" algn="l" rtl="0">
              <a:lnSpc>
                <a:spcPct val="150000"/>
              </a:lnSpc>
              <a:buFont typeface="Arial" pitchFamily="34" charset="0"/>
              <a:buChar char="•"/>
            </a:pPr>
            <a:r>
              <a:rPr lang="en-US" sz="2800" b="1" dirty="0"/>
              <a:t>Define urinary ostomy.</a:t>
            </a:r>
          </a:p>
          <a:p>
            <a:pPr marL="342900" lvl="0" indent="-342900" algn="l" rtl="0">
              <a:lnSpc>
                <a:spcPct val="150000"/>
              </a:lnSpc>
              <a:buFont typeface="Arial" pitchFamily="34" charset="0"/>
              <a:buChar char="•"/>
            </a:pPr>
            <a:r>
              <a:rPr lang="en-US" sz="2800" b="1" dirty="0" smtClean="0"/>
              <a:t>Assemble </a:t>
            </a:r>
            <a:r>
              <a:rPr lang="en-US" sz="2800" b="1" dirty="0"/>
              <a:t>necessary equipment for performing urinary ostomy care.</a:t>
            </a:r>
          </a:p>
          <a:p>
            <a:pPr marL="342900" lvl="0" indent="-342900" algn="l" rtl="0">
              <a:lnSpc>
                <a:spcPct val="150000"/>
              </a:lnSpc>
              <a:buFont typeface="Arial" pitchFamily="34" charset="0"/>
              <a:buChar char="•"/>
            </a:pPr>
            <a:r>
              <a:rPr lang="en-US" sz="2800" b="1" dirty="0"/>
              <a:t>Prepare the patient for performing urinary ostomy care.</a:t>
            </a:r>
          </a:p>
          <a:p>
            <a:pPr marL="342900" lvl="0" indent="-342900" algn="l" rtl="0">
              <a:lnSpc>
                <a:spcPct val="150000"/>
              </a:lnSpc>
              <a:buFont typeface="Arial" pitchFamily="34" charset="0"/>
              <a:buChar char="•"/>
            </a:pPr>
            <a:r>
              <a:rPr lang="en-US" sz="2800" b="1" dirty="0"/>
              <a:t>Perform urinary ostomy care correctly.</a:t>
            </a:r>
          </a:p>
          <a:p>
            <a:pPr marL="342900" indent="-342900" algn="l">
              <a:lnSpc>
                <a:spcPct val="150000"/>
              </a:lnSpc>
              <a:buFont typeface="Arial" pitchFamily="34" charset="0"/>
              <a:buChar char="•"/>
            </a:pPr>
            <a:endParaRPr lang="ar-EG" sz="2800" b="1" dirty="0"/>
          </a:p>
        </p:txBody>
      </p:sp>
      <p:sp>
        <p:nvSpPr>
          <p:cNvPr id="3" name="Title 2"/>
          <p:cNvSpPr>
            <a:spLocks noGrp="1"/>
          </p:cNvSpPr>
          <p:nvPr>
            <p:ph type="title"/>
          </p:nvPr>
        </p:nvSpPr>
        <p:spPr/>
        <p:txBody>
          <a:bodyPr>
            <a:normAutofit/>
          </a:bodyPr>
          <a:lstStyle/>
          <a:p>
            <a:r>
              <a:rPr lang="en-US" sz="2800" cap="none" dirty="0" smtClean="0"/>
              <a:t>Performance objectives:</a:t>
            </a:r>
            <a:endParaRPr lang="ar-EG" sz="2800" cap="non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8787041"/>
      </p:ext>
    </p:extLst>
  </p:cSld>
  <p:clrMapOvr>
    <a:masterClrMapping/>
  </p:clrMapOvr>
  <mc:AlternateContent xmlns:mc="http://schemas.openxmlformats.org/markup-compatibility/2006">
    <mc:Choice xmlns:p14="http://schemas.microsoft.com/office/powerpoint/2010/main" Requires="p14">
      <p:transition spd="slow" p14:dur="2000" advTm="35280"/>
    </mc:Choice>
    <mc:Fallback>
      <p:transition spd="slow" advTm="3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lgn="l" rtl="0"/>
            <a:r>
              <a:rPr lang="en-US" sz="2400" b="1" dirty="0"/>
              <a:t>Step</a:t>
            </a:r>
            <a:r>
              <a:rPr lang="en-US" sz="2400" dirty="0"/>
              <a:t> </a:t>
            </a:r>
            <a:r>
              <a:rPr lang="en-US" sz="2400" b="1" dirty="0"/>
              <a:t>16:</a:t>
            </a:r>
            <a:r>
              <a:rPr lang="en-US" sz="2400" dirty="0"/>
              <a:t> Clean skin around stoma with mild soap and water or a cleansing agent and a washcloth </a:t>
            </a:r>
            <a:r>
              <a:rPr lang="en-US" sz="2400" dirty="0" smtClean="0"/>
              <a:t>.</a:t>
            </a:r>
            <a:endParaRPr lang="ar-EG" sz="2400" dirty="0"/>
          </a:p>
        </p:txBody>
      </p:sp>
      <p:sp>
        <p:nvSpPr>
          <p:cNvPr id="3" name="Title 2"/>
          <p:cNvSpPr>
            <a:spLocks noGrp="1"/>
          </p:cNvSpPr>
          <p:nvPr>
            <p:ph type="title"/>
          </p:nvPr>
        </p:nvSpPr>
        <p:spPr/>
        <p:txBody>
          <a:bodyPr/>
          <a:lstStyle/>
          <a:p>
            <a:endParaRPr lang="ar-EG"/>
          </a:p>
        </p:txBody>
      </p:sp>
      <p:pic>
        <p:nvPicPr>
          <p:cNvPr id="4" name="Picture 3"/>
          <p:cNvPicPr/>
          <p:nvPr/>
        </p:nvPicPr>
        <p:blipFill rotWithShape="1">
          <a:blip r:embed="rId4">
            <a:extLst>
              <a:ext uri="{28A0092B-C50C-407E-A947-70E740481C1C}">
                <a14:useLocalDpi xmlns:a14="http://schemas.microsoft.com/office/drawing/2010/main" val="0"/>
              </a:ext>
            </a:extLst>
          </a:blip>
          <a:srcRect l="19984" r="23738"/>
          <a:stretch/>
        </p:blipFill>
        <p:spPr bwMode="auto">
          <a:xfrm>
            <a:off x="522515" y="2924944"/>
            <a:ext cx="4093028" cy="3672408"/>
          </a:xfrm>
          <a:prstGeom prst="rect">
            <a:avLst/>
          </a:prstGeom>
          <a:noFill/>
          <a:ln>
            <a:noFill/>
          </a:ln>
        </p:spPr>
      </p:pic>
      <p:pic>
        <p:nvPicPr>
          <p:cNvPr id="5" name="Picture 4" descr="Image_201608102119_2727.jpg"/>
          <p:cNvPicPr>
            <a:picLocks noChangeAspect="1"/>
          </p:cNvPicPr>
          <p:nvPr/>
        </p:nvPicPr>
        <p:blipFill rotWithShape="1">
          <a:blip r:embed="rId5"/>
          <a:srcRect l="8685" r="20437" b="33193"/>
          <a:stretch/>
        </p:blipFill>
        <p:spPr>
          <a:xfrm>
            <a:off x="4860031" y="2924944"/>
            <a:ext cx="3975223" cy="367240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8950638"/>
      </p:ext>
    </p:extLst>
  </p:cSld>
  <p:clrMapOvr>
    <a:masterClrMapping/>
  </p:clrMapOvr>
  <mc:AlternateContent xmlns:mc="http://schemas.openxmlformats.org/markup-compatibility/2006">
    <mc:Choice xmlns:p14="http://schemas.microsoft.com/office/powerpoint/2010/main" Requires="p14">
      <p:transition spd="slow" p14:dur="2000" advTm="31395"/>
    </mc:Choice>
    <mc:Fallback>
      <p:transition spd="slow" advTm="3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9512" y="1772816"/>
            <a:ext cx="8507288" cy="4824536"/>
          </a:xfrm>
        </p:spPr>
        <p:txBody>
          <a:bodyPr>
            <a:normAutofit/>
          </a:bodyPr>
          <a:lstStyle/>
          <a:p>
            <a:pPr algn="l" rtl="0">
              <a:lnSpc>
                <a:spcPct val="150000"/>
              </a:lnSpc>
            </a:pPr>
            <a:r>
              <a:rPr lang="en-US" sz="2400" b="1" dirty="0"/>
              <a:t>Step</a:t>
            </a:r>
            <a:r>
              <a:rPr lang="en-US" sz="2400" dirty="0"/>
              <a:t> </a:t>
            </a:r>
            <a:r>
              <a:rPr lang="en-US" sz="2400" b="1" dirty="0"/>
              <a:t>17:</a:t>
            </a:r>
            <a:r>
              <a:rPr lang="en-US" sz="2400" dirty="0"/>
              <a:t> Remove all old adhesive from skin; additional adhesive remover may be used.</a:t>
            </a:r>
          </a:p>
          <a:p>
            <a:pPr algn="l" rtl="0">
              <a:lnSpc>
                <a:spcPct val="150000"/>
              </a:lnSpc>
            </a:pPr>
            <a:r>
              <a:rPr lang="en-US" sz="2400" b="1" dirty="0"/>
              <a:t>Step</a:t>
            </a:r>
            <a:r>
              <a:rPr lang="en-US" sz="2400" dirty="0"/>
              <a:t> </a:t>
            </a:r>
            <a:r>
              <a:rPr lang="en-US" sz="2400" b="1" dirty="0"/>
              <a:t>18:</a:t>
            </a:r>
            <a:r>
              <a:rPr lang="en-US" sz="2400" dirty="0"/>
              <a:t> Do not apply lotion to </a:t>
            </a:r>
            <a:r>
              <a:rPr lang="en-US" sz="2400" dirty="0" err="1"/>
              <a:t>peristomal</a:t>
            </a:r>
            <a:r>
              <a:rPr lang="en-US" sz="2400" dirty="0"/>
              <a:t> </a:t>
            </a:r>
            <a:r>
              <a:rPr lang="en-US" sz="2400" dirty="0" smtClean="0"/>
              <a:t>area to prevent </a:t>
            </a:r>
            <a:r>
              <a:rPr lang="en-US" sz="2400" dirty="0"/>
              <a:t>a tight adhesive seal.</a:t>
            </a:r>
          </a:p>
          <a:p>
            <a:pPr algn="l" rtl="0">
              <a:lnSpc>
                <a:spcPct val="150000"/>
              </a:lnSpc>
            </a:pPr>
            <a:r>
              <a:rPr lang="en-US" sz="2400" b="1" dirty="0"/>
              <a:t>Step</a:t>
            </a:r>
            <a:r>
              <a:rPr lang="en-US" sz="2400" dirty="0"/>
              <a:t> </a:t>
            </a:r>
            <a:r>
              <a:rPr lang="en-US" sz="2400" b="1" dirty="0"/>
              <a:t>19:</a:t>
            </a:r>
            <a:r>
              <a:rPr lang="en-US" sz="2400" dirty="0"/>
              <a:t> Gently pat area dry. Make sure skin around stoma is thoroughly</a:t>
            </a:r>
          </a:p>
          <a:p>
            <a:pPr algn="l" rtl="0">
              <a:lnSpc>
                <a:spcPct val="150000"/>
              </a:lnSpc>
            </a:pPr>
            <a:r>
              <a:rPr lang="en-US" sz="2400" dirty="0"/>
              <a:t>Dry.</a:t>
            </a:r>
          </a:p>
          <a:p>
            <a:pPr algn="l" rtl="0">
              <a:lnSpc>
                <a:spcPct val="150000"/>
              </a:lnSpc>
            </a:pPr>
            <a:r>
              <a:rPr lang="en-US" sz="2400" b="1" dirty="0" smtClean="0"/>
              <a:t>Step</a:t>
            </a:r>
            <a:r>
              <a:rPr lang="en-US" sz="2400" dirty="0" smtClean="0"/>
              <a:t> </a:t>
            </a:r>
            <a:r>
              <a:rPr lang="en-US" sz="2400" b="1" dirty="0"/>
              <a:t>20:</a:t>
            </a:r>
            <a:r>
              <a:rPr lang="en-US" sz="2400" dirty="0"/>
              <a:t> Assess stoma and condition of surrounding skin.</a:t>
            </a:r>
          </a:p>
          <a:p>
            <a:pPr algn="l"/>
            <a:endParaRPr lang="ar-EG"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0460782"/>
      </p:ext>
    </p:extLst>
  </p:cSld>
  <p:clrMapOvr>
    <a:masterClrMapping/>
  </p:clrMapOvr>
  <mc:AlternateContent xmlns:mc="http://schemas.openxmlformats.org/markup-compatibility/2006">
    <mc:Choice xmlns:p14="http://schemas.microsoft.com/office/powerpoint/2010/main" Requires="p14">
      <p:transition spd="slow" p14:dur="2000" advTm="81895"/>
    </mc:Choice>
    <mc:Fallback>
      <p:transition spd="slow" advTm="8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lgn="l" rtl="0"/>
            <a:r>
              <a:rPr lang="en-US" sz="2400" b="1" dirty="0"/>
              <a:t>Step</a:t>
            </a:r>
            <a:r>
              <a:rPr lang="en-US" sz="2400" dirty="0"/>
              <a:t> </a:t>
            </a:r>
            <a:r>
              <a:rPr lang="en-US" sz="2400" b="1" dirty="0"/>
              <a:t>21:</a:t>
            </a:r>
            <a:r>
              <a:rPr lang="en-US" sz="2400" dirty="0"/>
              <a:t> Place one or two gauze squares over stoma opening</a:t>
            </a:r>
          </a:p>
          <a:p>
            <a:pPr algn="l" rtl="0"/>
            <a:endParaRPr lang="ar-EG" sz="2400" dirty="0"/>
          </a:p>
        </p:txBody>
      </p:sp>
      <p:sp>
        <p:nvSpPr>
          <p:cNvPr id="3" name="Title 2"/>
          <p:cNvSpPr>
            <a:spLocks noGrp="1"/>
          </p:cNvSpPr>
          <p:nvPr>
            <p:ph type="title"/>
          </p:nvPr>
        </p:nvSpPr>
        <p:spPr/>
        <p:txBody>
          <a:bodyPr/>
          <a:lstStyle/>
          <a:p>
            <a:endParaRPr lang="ar-EG"/>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971600" y="2710180"/>
            <a:ext cx="7488832" cy="3887172"/>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2177207"/>
      </p:ext>
    </p:extLst>
  </p:cSld>
  <p:clrMapOvr>
    <a:masterClrMapping/>
  </p:clrMapOvr>
  <mc:AlternateContent xmlns:mc="http://schemas.openxmlformats.org/markup-compatibility/2006">
    <mc:Choice xmlns:p14="http://schemas.microsoft.com/office/powerpoint/2010/main" Requires="p14">
      <p:transition spd="slow" p14:dur="2000" advTm="42861"/>
    </mc:Choice>
    <mc:Fallback>
      <p:transition spd="slow" advTm="4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24"/>
            <a:ext cx="8229600" cy="4504520"/>
          </a:xfrm>
        </p:spPr>
        <p:txBody>
          <a:bodyPr>
            <a:normAutofit lnSpcReduction="10000"/>
          </a:bodyPr>
          <a:lstStyle/>
          <a:p>
            <a:pPr algn="l" rtl="0">
              <a:lnSpc>
                <a:spcPct val="150000"/>
              </a:lnSpc>
            </a:pPr>
            <a:r>
              <a:rPr lang="en-US" sz="2800" b="1" dirty="0"/>
              <a:t>Step</a:t>
            </a:r>
            <a:r>
              <a:rPr lang="en-US" sz="2800" dirty="0"/>
              <a:t> </a:t>
            </a:r>
            <a:r>
              <a:rPr lang="en-US" sz="2800" b="1" dirty="0"/>
              <a:t>22:</a:t>
            </a:r>
            <a:r>
              <a:rPr lang="en-US" sz="2800" dirty="0"/>
              <a:t> Apply skin protectant to a 2-inch (5-cm) radius around the stoma, and allow it to dry completely, which takes about 30 seconds.</a:t>
            </a:r>
          </a:p>
          <a:p>
            <a:pPr algn="l" rtl="0">
              <a:lnSpc>
                <a:spcPct val="150000"/>
              </a:lnSpc>
            </a:pPr>
            <a:r>
              <a:rPr lang="en-US" sz="2800" b="1" dirty="0"/>
              <a:t>Step</a:t>
            </a:r>
            <a:r>
              <a:rPr lang="en-US" sz="2800" dirty="0"/>
              <a:t> </a:t>
            </a:r>
            <a:r>
              <a:rPr lang="en-US" sz="2800" b="1" dirty="0"/>
              <a:t>23:</a:t>
            </a:r>
            <a:r>
              <a:rPr lang="en-US" sz="2800" dirty="0"/>
              <a:t> Lift the gauze squares for a moment and measure the stoma opening, using the measurement guide</a:t>
            </a:r>
            <a:r>
              <a:rPr lang="en-US" sz="2800" dirty="0" smtClean="0"/>
              <a:t>.</a:t>
            </a:r>
          </a:p>
          <a:p>
            <a:pPr algn="l" rtl="0">
              <a:lnSpc>
                <a:spcPct val="150000"/>
              </a:lnSpc>
            </a:pPr>
            <a:r>
              <a:rPr lang="en-US" sz="2800" b="1" dirty="0"/>
              <a:t>Step</a:t>
            </a:r>
            <a:r>
              <a:rPr lang="en-US" sz="2800" dirty="0"/>
              <a:t> </a:t>
            </a:r>
            <a:r>
              <a:rPr lang="en-US" sz="2800" b="1" dirty="0"/>
              <a:t>24:</a:t>
            </a:r>
            <a:r>
              <a:rPr lang="en-US" sz="2800" dirty="0"/>
              <a:t> Replace the gauze.</a:t>
            </a:r>
          </a:p>
          <a:p>
            <a:pPr algn="l" rtl="0">
              <a:lnSpc>
                <a:spcPct val="150000"/>
              </a:lnSpc>
            </a:pPr>
            <a:endParaRPr lang="en-US" sz="2800" dirty="0"/>
          </a:p>
          <a:p>
            <a:pPr algn="l">
              <a:lnSpc>
                <a:spcPct val="150000"/>
              </a:lnSpc>
            </a:pPr>
            <a:endParaRPr lang="ar-EG" sz="28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3624754"/>
      </p:ext>
    </p:extLst>
  </p:cSld>
  <p:clrMapOvr>
    <a:masterClrMapping/>
  </p:clrMapOvr>
  <mc:AlternateContent xmlns:mc="http://schemas.openxmlformats.org/markup-compatibility/2006">
    <mc:Choice xmlns:p14="http://schemas.microsoft.com/office/powerpoint/2010/main" Requires="p14">
      <p:transition spd="slow" p14:dur="2000" advTm="41894"/>
    </mc:Choice>
    <mc:Fallback>
      <p:transition spd="slow" advTm="41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descr="362173.jpg"/>
          <p:cNvPicPr>
            <a:picLocks noGrp="1" noChangeAspect="1"/>
          </p:cNvPicPr>
          <p:nvPr>
            <p:ph sz="quarter" idx="13"/>
          </p:nvPr>
        </p:nvPicPr>
        <p:blipFill>
          <a:blip r:embed="rId4"/>
          <a:stretch>
            <a:fillRect/>
          </a:stretch>
        </p:blipFill>
        <p:spPr>
          <a:xfrm>
            <a:off x="539552" y="1993255"/>
            <a:ext cx="7920880" cy="417204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6301926"/>
      </p:ext>
    </p:extLst>
  </p:cSld>
  <p:clrMapOvr>
    <a:masterClrMapping/>
  </p:clrMapOvr>
  <mc:AlternateContent xmlns:mc="http://schemas.openxmlformats.org/markup-compatibility/2006">
    <mc:Choice xmlns:p14="http://schemas.microsoft.com/office/powerpoint/2010/main" Requires="p14">
      <p:transition spd="slow" p14:dur="2000" advTm="11604"/>
    </mc:Choice>
    <mc:Fallback>
      <p:transition spd="slow" advTm="1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844824"/>
            <a:ext cx="8229600" cy="4251176"/>
          </a:xfrm>
        </p:spPr>
        <p:txBody>
          <a:bodyPr>
            <a:normAutofit/>
          </a:bodyPr>
          <a:lstStyle/>
          <a:p>
            <a:pPr algn="l" rtl="0"/>
            <a:r>
              <a:rPr lang="en-US" sz="2800" b="1" dirty="0" smtClean="0"/>
              <a:t>Step</a:t>
            </a:r>
            <a:r>
              <a:rPr lang="en-US" sz="2800" dirty="0" smtClean="0"/>
              <a:t> </a:t>
            </a:r>
            <a:r>
              <a:rPr lang="en-US" sz="2800" b="1" dirty="0"/>
              <a:t>25:</a:t>
            </a:r>
            <a:r>
              <a:rPr lang="en-US" sz="2800" dirty="0"/>
              <a:t> Trace the same size opening on the back center of the appliance. Cut the opening 1/8 inch larger than the stoma size </a:t>
            </a:r>
            <a:endParaRPr lang="ar-EG" sz="2800" dirty="0"/>
          </a:p>
        </p:txBody>
      </p:sp>
      <p:sp>
        <p:nvSpPr>
          <p:cNvPr id="3" name="Title 2"/>
          <p:cNvSpPr>
            <a:spLocks noGrp="1"/>
          </p:cNvSpPr>
          <p:nvPr>
            <p:ph type="title"/>
          </p:nvPr>
        </p:nvSpPr>
        <p:spPr/>
        <p:txBody>
          <a:bodyPr/>
          <a:lstStyle/>
          <a:p>
            <a:endParaRPr lang="ar-EG"/>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212976"/>
            <a:ext cx="3672408" cy="3384376"/>
          </a:xfrm>
          <a:prstGeom prst="rect">
            <a:avLst/>
          </a:prstGeom>
          <a:noFill/>
          <a:ln>
            <a:noFill/>
          </a:ln>
        </p:spPr>
      </p:pic>
      <p:pic>
        <p:nvPicPr>
          <p:cNvPr id="5" name="Content Placeholder 3" descr="Ostomy-wafer-trace-hole.jpg"/>
          <p:cNvPicPr>
            <a:picLocks noChangeAspect="1"/>
          </p:cNvPicPr>
          <p:nvPr/>
        </p:nvPicPr>
        <p:blipFill>
          <a:blip r:embed="rId5"/>
          <a:stretch>
            <a:fillRect/>
          </a:stretch>
        </p:blipFill>
        <p:spPr>
          <a:xfrm>
            <a:off x="0" y="3343939"/>
            <a:ext cx="4644008" cy="325341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5078689"/>
      </p:ext>
    </p:extLst>
  </p:cSld>
  <p:clrMapOvr>
    <a:masterClrMapping/>
  </p:clrMapOvr>
  <mc:AlternateContent xmlns:mc="http://schemas.openxmlformats.org/markup-compatibility/2006">
    <mc:Choice xmlns:p14="http://schemas.microsoft.com/office/powerpoint/2010/main" Requires="p14">
      <p:transition spd="slow" p14:dur="2000" advTm="49803"/>
    </mc:Choice>
    <mc:Fallback>
      <p:transition spd="slow" advTm="49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916832"/>
            <a:ext cx="8229600" cy="4179168"/>
          </a:xfrm>
        </p:spPr>
        <p:txBody>
          <a:bodyPr>
            <a:noAutofit/>
          </a:bodyPr>
          <a:lstStyle/>
          <a:p>
            <a:pPr algn="l" rtl="0">
              <a:lnSpc>
                <a:spcPct val="200000"/>
              </a:lnSpc>
            </a:pPr>
            <a:r>
              <a:rPr lang="en-US" sz="2800" b="1" dirty="0"/>
              <a:t>Step</a:t>
            </a:r>
            <a:r>
              <a:rPr lang="en-US" sz="2800" dirty="0"/>
              <a:t> </a:t>
            </a:r>
            <a:r>
              <a:rPr lang="en-US" sz="2800" b="1" dirty="0"/>
              <a:t>26:</a:t>
            </a:r>
            <a:r>
              <a:rPr lang="en-US" sz="2800" dirty="0"/>
              <a:t> Check that the spout is closed and the end cap is in place.</a:t>
            </a:r>
          </a:p>
          <a:p>
            <a:pPr algn="l" rtl="0">
              <a:lnSpc>
                <a:spcPct val="200000"/>
              </a:lnSpc>
            </a:pPr>
            <a:r>
              <a:rPr lang="en-US" sz="2800" b="1" dirty="0" smtClean="0"/>
              <a:t>Step</a:t>
            </a:r>
            <a:r>
              <a:rPr lang="en-US" sz="2800" dirty="0" smtClean="0"/>
              <a:t> </a:t>
            </a:r>
            <a:r>
              <a:rPr lang="en-US" sz="2800" b="1" dirty="0"/>
              <a:t>27:</a:t>
            </a:r>
            <a:r>
              <a:rPr lang="en-US" sz="2800" dirty="0"/>
              <a:t> Remove the backing from the appliance. </a:t>
            </a:r>
          </a:p>
          <a:p>
            <a:pPr algn="l" rtl="0">
              <a:lnSpc>
                <a:spcPct val="200000"/>
              </a:lnSpc>
            </a:pPr>
            <a:r>
              <a:rPr lang="en-US" sz="2800" b="1" dirty="0" smtClean="0"/>
              <a:t>Step</a:t>
            </a:r>
            <a:r>
              <a:rPr lang="en-US" sz="2800" dirty="0" smtClean="0"/>
              <a:t> </a:t>
            </a:r>
            <a:r>
              <a:rPr lang="en-US" sz="2800" b="1" dirty="0"/>
              <a:t>28:</a:t>
            </a:r>
            <a:r>
              <a:rPr lang="en-US" sz="2800" dirty="0"/>
              <a:t> Quickly remove the gauze squares and discard appropriately; ease the appliance over the stoma. </a:t>
            </a:r>
          </a:p>
          <a:p>
            <a:pPr algn="l"/>
            <a:endParaRPr lang="ar-EG" sz="28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9495154"/>
      </p:ext>
    </p:extLst>
  </p:cSld>
  <p:clrMapOvr>
    <a:masterClrMapping/>
  </p:clrMapOvr>
  <mc:AlternateContent xmlns:mc="http://schemas.openxmlformats.org/markup-compatibility/2006">
    <mc:Choice xmlns:p14="http://schemas.microsoft.com/office/powerpoint/2010/main" Requires="p14">
      <p:transition spd="slow" p14:dur="2000" advTm="36120"/>
    </mc:Choice>
    <mc:Fallback>
      <p:transition spd="slow" advTm="3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descr="046-IMG_6568HI.jpg"/>
          <p:cNvPicPr>
            <a:picLocks noGrp="1" noChangeAspect="1"/>
          </p:cNvPicPr>
          <p:nvPr>
            <p:ph sz="quarter" idx="13"/>
          </p:nvPr>
        </p:nvPicPr>
        <p:blipFill>
          <a:blip r:embed="rId4"/>
          <a:stretch>
            <a:fillRect/>
          </a:stretch>
        </p:blipFill>
        <p:spPr>
          <a:xfrm>
            <a:off x="1115616" y="1916832"/>
            <a:ext cx="6696744" cy="424580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1877317"/>
      </p:ext>
    </p:extLst>
  </p:cSld>
  <p:clrMapOvr>
    <a:masterClrMapping/>
  </p:clrMapOvr>
  <mc:AlternateContent xmlns:mc="http://schemas.openxmlformats.org/markup-compatibility/2006">
    <mc:Choice xmlns:p14="http://schemas.microsoft.com/office/powerpoint/2010/main" Requires="p14">
      <p:transition spd="slow" p14:dur="2000" advTm="25878"/>
    </mc:Choice>
    <mc:Fallback>
      <p:transition spd="slow" advTm="2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772816"/>
            <a:ext cx="8229600" cy="4323184"/>
          </a:xfrm>
        </p:spPr>
        <p:txBody>
          <a:bodyPr>
            <a:normAutofit/>
          </a:bodyPr>
          <a:lstStyle/>
          <a:p>
            <a:pPr algn="l" rtl="0"/>
            <a:r>
              <a:rPr lang="en-US" sz="2800" b="1" dirty="0"/>
              <a:t>Step</a:t>
            </a:r>
            <a:r>
              <a:rPr lang="en-US" sz="2800" dirty="0"/>
              <a:t> </a:t>
            </a:r>
            <a:r>
              <a:rPr lang="en-US" sz="2800" b="1" dirty="0"/>
              <a:t>29:</a:t>
            </a:r>
            <a:r>
              <a:rPr lang="en-US" sz="2800" dirty="0"/>
              <a:t> Gently press onto the skin while smoothing over the </a:t>
            </a:r>
            <a:r>
              <a:rPr lang="en-US" sz="2800" dirty="0" smtClean="0"/>
              <a:t>surface. </a:t>
            </a:r>
            <a:r>
              <a:rPr lang="en-US" sz="2800" dirty="0"/>
              <a:t>Apply gentle pressure to the appliance for a few minutes.</a:t>
            </a:r>
          </a:p>
          <a:p>
            <a:pPr algn="l" rtl="0"/>
            <a:endParaRPr lang="ar-EG" sz="2400" dirty="0"/>
          </a:p>
        </p:txBody>
      </p:sp>
      <p:sp>
        <p:nvSpPr>
          <p:cNvPr id="3" name="Title 2"/>
          <p:cNvSpPr>
            <a:spLocks noGrp="1"/>
          </p:cNvSpPr>
          <p:nvPr>
            <p:ph type="title"/>
          </p:nvPr>
        </p:nvSpPr>
        <p:spPr/>
        <p:txBody>
          <a:bodyPr/>
          <a:lstStyle/>
          <a:p>
            <a:endParaRPr lang="ar-EG"/>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140968"/>
            <a:ext cx="6336704" cy="3384376"/>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637695"/>
      </p:ext>
    </p:extLst>
  </p:cSld>
  <p:clrMapOvr>
    <a:masterClrMapping/>
  </p:clrMapOvr>
  <mc:AlternateContent xmlns:mc="http://schemas.openxmlformats.org/markup-compatibility/2006">
    <mc:Choice xmlns:p14="http://schemas.microsoft.com/office/powerpoint/2010/main" Requires="p14">
      <p:transition spd="slow" p14:dur="2000" advTm="18789"/>
    </mc:Choice>
    <mc:Fallback>
      <p:transition spd="slow" advTm="1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lgn="l" rtl="0"/>
            <a:r>
              <a:rPr lang="en-US" sz="2800" b="1" dirty="0"/>
              <a:t>Step 30:</a:t>
            </a:r>
            <a:r>
              <a:rPr lang="en-US" sz="2800" dirty="0"/>
              <a:t> Secure optional belt to appliance and around patient.</a:t>
            </a:r>
          </a:p>
          <a:p>
            <a:pPr algn="l" rtl="0"/>
            <a:endParaRPr lang="ar-EG" sz="2800" dirty="0"/>
          </a:p>
        </p:txBody>
      </p:sp>
      <p:sp>
        <p:nvSpPr>
          <p:cNvPr id="3" name="Title 2"/>
          <p:cNvSpPr>
            <a:spLocks noGrp="1"/>
          </p:cNvSpPr>
          <p:nvPr>
            <p:ph type="title"/>
          </p:nvPr>
        </p:nvSpPr>
        <p:spPr/>
        <p:txBody>
          <a:bodyPr/>
          <a:lstStyle/>
          <a:p>
            <a:endParaRPr lang="ar-EG"/>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2780928"/>
            <a:ext cx="4896544" cy="388843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3216950"/>
      </p:ext>
    </p:extLst>
  </p:cSld>
  <p:clrMapOvr>
    <a:masterClrMapping/>
  </p:clrMapOvr>
  <mc:AlternateContent xmlns:mc="http://schemas.openxmlformats.org/markup-compatibility/2006">
    <mc:Choice xmlns:p14="http://schemas.microsoft.com/office/powerpoint/2010/main" Requires="p14">
      <p:transition spd="slow" p14:dur="2000" advTm="18854"/>
    </mc:Choice>
    <mc:Fallback>
      <p:transition spd="slow" advTm="1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Autofit/>
          </a:bodyPr>
          <a:lstStyle/>
          <a:p>
            <a:pPr algn="l">
              <a:lnSpc>
                <a:spcPct val="150000"/>
              </a:lnSpc>
            </a:pPr>
            <a:r>
              <a:rPr lang="en-US" sz="3200" b="1" dirty="0" smtClean="0"/>
              <a:t>Urostomy: </a:t>
            </a:r>
            <a:r>
              <a:rPr lang="en-US" sz="3200" dirty="0"/>
              <a:t>is a surgically created opening on the body surface. Such diversions are usually permanent, and the patient wears an external appliance to collect the urine because urine elimination from the stoma cannot be controlled voluntarily.</a:t>
            </a:r>
          </a:p>
          <a:p>
            <a:pPr algn="l">
              <a:lnSpc>
                <a:spcPct val="150000"/>
              </a:lnSpc>
            </a:pPr>
            <a:endParaRPr lang="ar-EG" sz="3200" dirty="0"/>
          </a:p>
        </p:txBody>
      </p:sp>
      <p:sp>
        <p:nvSpPr>
          <p:cNvPr id="3" name="Title 2"/>
          <p:cNvSpPr>
            <a:spLocks noGrp="1"/>
          </p:cNvSpPr>
          <p:nvPr>
            <p:ph type="title"/>
          </p:nvPr>
        </p:nvSpPr>
        <p:spPr/>
        <p:txBody>
          <a:bodyPr>
            <a:normAutofit/>
          </a:bodyPr>
          <a:lstStyle/>
          <a:p>
            <a:r>
              <a:rPr lang="en-US" sz="4000" cap="none" dirty="0" smtClean="0"/>
              <a:t>Definition</a:t>
            </a:r>
            <a:endParaRPr lang="ar-EG" sz="24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407442"/>
      </p:ext>
    </p:extLst>
  </p:cSld>
  <p:clrMapOvr>
    <a:masterClrMapping/>
  </p:clrMapOvr>
  <mc:AlternateContent xmlns:mc="http://schemas.openxmlformats.org/markup-compatibility/2006">
    <mc:Choice xmlns:p14="http://schemas.microsoft.com/office/powerpoint/2010/main" Requires="p14">
      <p:transition spd="slow" p14:dur="2000" advTm="38293"/>
    </mc:Choice>
    <mc:Fallback>
      <p:transition spd="slow" advTm="3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700808"/>
            <a:ext cx="8229600" cy="4896544"/>
          </a:xfrm>
        </p:spPr>
        <p:txBody>
          <a:bodyPr>
            <a:normAutofit/>
          </a:bodyPr>
          <a:lstStyle/>
          <a:p>
            <a:pPr algn="l" rtl="0">
              <a:lnSpc>
                <a:spcPct val="150000"/>
              </a:lnSpc>
            </a:pPr>
            <a:r>
              <a:rPr lang="en-US" sz="2800" b="1" dirty="0"/>
              <a:t>Step 31:</a:t>
            </a:r>
            <a:r>
              <a:rPr lang="en-US" sz="2800" dirty="0"/>
              <a:t> Remove gloves. </a:t>
            </a:r>
          </a:p>
          <a:p>
            <a:pPr algn="l" rtl="0">
              <a:lnSpc>
                <a:spcPct val="150000"/>
              </a:lnSpc>
            </a:pPr>
            <a:r>
              <a:rPr lang="en-US" sz="2800" b="1" dirty="0" smtClean="0"/>
              <a:t>Step</a:t>
            </a:r>
            <a:r>
              <a:rPr lang="en-US" sz="2800" dirty="0" smtClean="0"/>
              <a:t> </a:t>
            </a:r>
            <a:r>
              <a:rPr lang="en-US" sz="2800" b="1" dirty="0"/>
              <a:t>32:</a:t>
            </a:r>
            <a:r>
              <a:rPr lang="en-US" sz="2800" dirty="0"/>
              <a:t> Assist the patient to a comfortable position. Cover the patient with bed linens.</a:t>
            </a:r>
          </a:p>
          <a:p>
            <a:pPr algn="l" rtl="0">
              <a:lnSpc>
                <a:spcPct val="150000"/>
              </a:lnSpc>
            </a:pPr>
            <a:r>
              <a:rPr lang="en-US" sz="2800" b="1" dirty="0" smtClean="0"/>
              <a:t>Step</a:t>
            </a:r>
            <a:r>
              <a:rPr lang="en-US" sz="2800" dirty="0" smtClean="0"/>
              <a:t> </a:t>
            </a:r>
            <a:r>
              <a:rPr lang="en-US" sz="2800" b="1" dirty="0"/>
              <a:t>33:</a:t>
            </a:r>
            <a:r>
              <a:rPr lang="en-US" sz="2800" dirty="0"/>
              <a:t> Place the bed in the lowest position.</a:t>
            </a:r>
          </a:p>
          <a:p>
            <a:pPr algn="l" rtl="0">
              <a:lnSpc>
                <a:spcPct val="150000"/>
              </a:lnSpc>
            </a:pPr>
            <a:r>
              <a:rPr lang="en-US" sz="2800" b="1" dirty="0" smtClean="0"/>
              <a:t>Step</a:t>
            </a:r>
            <a:r>
              <a:rPr lang="en-US" sz="2800" dirty="0" smtClean="0"/>
              <a:t> </a:t>
            </a:r>
            <a:r>
              <a:rPr lang="en-US" sz="2800" b="1" dirty="0"/>
              <a:t>34:</a:t>
            </a:r>
            <a:r>
              <a:rPr lang="en-US" sz="2800" dirty="0"/>
              <a:t> Put on clean gloves. Remove or discard any remaining equipment and assess patient’s response to procedure.</a:t>
            </a:r>
          </a:p>
          <a:p>
            <a:pPr algn="l"/>
            <a:endParaRPr lang="ar-EG"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1480199"/>
      </p:ext>
    </p:extLst>
  </p:cSld>
  <p:clrMapOvr>
    <a:masterClrMapping/>
  </p:clrMapOvr>
  <mc:AlternateContent xmlns:mc="http://schemas.openxmlformats.org/markup-compatibility/2006">
    <mc:Choice xmlns:p14="http://schemas.microsoft.com/office/powerpoint/2010/main" Requires="p14">
      <p:transition spd="slow" p14:dur="2000" advTm="47496"/>
    </mc:Choice>
    <mc:Fallback>
      <p:transition spd="slow" advTm="4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algn="l" rtl="0">
              <a:lnSpc>
                <a:spcPct val="200000"/>
              </a:lnSpc>
            </a:pPr>
            <a:r>
              <a:rPr lang="en-US" sz="2800" b="1" dirty="0"/>
              <a:t>Step 35:</a:t>
            </a:r>
            <a:r>
              <a:rPr lang="en-US" sz="2800" dirty="0"/>
              <a:t> Remove gloves and perform hand hygiene.</a:t>
            </a:r>
          </a:p>
          <a:p>
            <a:pPr algn="l" rtl="0">
              <a:lnSpc>
                <a:spcPct val="200000"/>
              </a:lnSpc>
            </a:pPr>
            <a:r>
              <a:rPr lang="en-US" sz="2800" b="1" dirty="0"/>
              <a:t>Step</a:t>
            </a:r>
            <a:r>
              <a:rPr lang="en-US" sz="2800" dirty="0"/>
              <a:t> </a:t>
            </a:r>
            <a:r>
              <a:rPr lang="en-US" sz="2800" b="1" dirty="0"/>
              <a:t>36:</a:t>
            </a:r>
            <a:r>
              <a:rPr lang="en-US" sz="2800" dirty="0"/>
              <a:t> Document the procedure, including the appearance of the stoma, condition of the </a:t>
            </a:r>
            <a:r>
              <a:rPr lang="en-US" sz="2800" dirty="0" err="1"/>
              <a:t>peristomal</a:t>
            </a:r>
            <a:r>
              <a:rPr lang="en-US" sz="2800" dirty="0"/>
              <a:t> skin, characteristics of the urine, and the patient’s response to the procedure.</a:t>
            </a:r>
          </a:p>
          <a:p>
            <a:pPr>
              <a:lnSpc>
                <a:spcPct val="200000"/>
              </a:lnSpc>
            </a:pPr>
            <a:endParaRPr lang="ar-EG" sz="2800" dirty="0"/>
          </a:p>
        </p:txBody>
      </p:sp>
      <p:sp>
        <p:nvSpPr>
          <p:cNvPr id="3" name="Title 2"/>
          <p:cNvSpPr>
            <a:spLocks noGrp="1"/>
          </p:cNvSpPr>
          <p:nvPr>
            <p:ph type="title"/>
          </p:nvPr>
        </p:nvSpPr>
        <p:spPr/>
        <p:txBody>
          <a:bodyPr/>
          <a:lstStyle/>
          <a:p>
            <a:endParaRPr lang="ar-EG"/>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93783537"/>
      </p:ext>
    </p:extLst>
  </p:cSld>
  <p:clrMapOvr>
    <a:masterClrMapping/>
  </p:clrMapOvr>
  <mc:AlternateContent xmlns:mc="http://schemas.openxmlformats.org/markup-compatibility/2006">
    <mc:Choice xmlns:p14="http://schemas.microsoft.com/office/powerpoint/2010/main" Requires="p14">
      <p:transition spd="slow" p14:dur="2000" advTm="23341"/>
    </mc:Choice>
    <mc:Fallback>
      <p:transition spd="slow" advTm="23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0" y="-20894"/>
            <a:ext cx="9144000" cy="6878893"/>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0882348"/>
      </p:ext>
    </p:extLst>
  </p:cSld>
  <p:clrMapOvr>
    <a:masterClrMapping/>
  </p:clrMapOvr>
  <mc:AlternateContent xmlns:mc="http://schemas.openxmlformats.org/markup-compatibility/2006">
    <mc:Choice xmlns:p14="http://schemas.microsoft.com/office/powerpoint/2010/main" Requires="p14">
      <p:transition spd="slow" p14:dur="2000" advTm="74583"/>
    </mc:Choice>
    <mc:Fallback>
      <p:transition spd="slow" advTm="7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31697" b="18435"/>
          <a:stretch/>
        </p:blipFill>
        <p:spPr>
          <a:xfrm>
            <a:off x="395536" y="1412776"/>
            <a:ext cx="8352928" cy="5112568"/>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3835322"/>
      </p:ext>
    </p:extLst>
  </p:cSld>
  <p:clrMapOvr>
    <a:masterClrMapping/>
  </p:clrMapOvr>
  <mc:AlternateContent xmlns:mc="http://schemas.openxmlformats.org/markup-compatibility/2006">
    <mc:Choice xmlns:p14="http://schemas.microsoft.com/office/powerpoint/2010/main" Requires="p14">
      <p:transition spd="slow" p14:dur="2000" advTm="27909"/>
    </mc:Choice>
    <mc:Fallback>
      <p:transition spd="slow" advTm="2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342900" lvl="0" indent="-342900" algn="l" rtl="0">
              <a:lnSpc>
                <a:spcPct val="150000"/>
              </a:lnSpc>
              <a:buFont typeface="Arial" pitchFamily="34" charset="0"/>
              <a:buChar char="•"/>
            </a:pPr>
            <a:r>
              <a:rPr lang="en-US" sz="2400" b="1" dirty="0"/>
              <a:t>Basin with warm water</a:t>
            </a:r>
          </a:p>
          <a:p>
            <a:pPr marL="342900" lvl="0" indent="-342900" algn="l" rtl="0">
              <a:lnSpc>
                <a:spcPct val="150000"/>
              </a:lnSpc>
              <a:buFont typeface="Arial" pitchFamily="34" charset="0"/>
              <a:buChar char="•"/>
            </a:pPr>
            <a:r>
              <a:rPr lang="en-US" sz="2400" b="1" dirty="0"/>
              <a:t>Skin cleanser, towel, washcloth</a:t>
            </a:r>
          </a:p>
          <a:p>
            <a:pPr marL="342900" lvl="0" indent="-342900" algn="l" rtl="0">
              <a:lnSpc>
                <a:spcPct val="150000"/>
              </a:lnSpc>
              <a:buFont typeface="Arial" pitchFamily="34" charset="0"/>
              <a:buChar char="•"/>
            </a:pPr>
            <a:r>
              <a:rPr lang="en-US" sz="2400" b="1" dirty="0"/>
              <a:t>Silicone-based adhesive remover</a:t>
            </a:r>
          </a:p>
          <a:p>
            <a:pPr marL="342900" lvl="0" indent="-342900" algn="l" rtl="0">
              <a:lnSpc>
                <a:spcPct val="150000"/>
              </a:lnSpc>
              <a:buFont typeface="Arial" pitchFamily="34" charset="0"/>
              <a:buChar char="•"/>
            </a:pPr>
            <a:r>
              <a:rPr lang="en-US" sz="2400" b="1" dirty="0"/>
              <a:t>Gauze squares</a:t>
            </a:r>
          </a:p>
          <a:p>
            <a:pPr marL="342900" lvl="0" indent="-342900" algn="l" rtl="0">
              <a:lnSpc>
                <a:spcPct val="150000"/>
              </a:lnSpc>
              <a:buFont typeface="Arial" pitchFamily="34" charset="0"/>
              <a:buChar char="•"/>
            </a:pPr>
            <a:r>
              <a:rPr lang="en-US" sz="2400" b="1" dirty="0"/>
              <a:t>Washcloth or cotton balls</a:t>
            </a:r>
          </a:p>
          <a:p>
            <a:pPr marL="342900" lvl="0" indent="-342900" algn="l" rtl="0">
              <a:lnSpc>
                <a:spcPct val="150000"/>
              </a:lnSpc>
              <a:buFont typeface="Arial" pitchFamily="34" charset="0"/>
              <a:buChar char="•"/>
            </a:pPr>
            <a:r>
              <a:rPr lang="en-US" sz="2400" b="1" dirty="0"/>
              <a:t>Skin protectant</a:t>
            </a:r>
          </a:p>
          <a:p>
            <a:pPr marL="342900" indent="-342900" algn="l">
              <a:buFont typeface="Arial" pitchFamily="34" charset="0"/>
              <a:buChar char="•"/>
            </a:pPr>
            <a:endParaRPr lang="ar-EG" dirty="0"/>
          </a:p>
        </p:txBody>
      </p:sp>
      <p:sp>
        <p:nvSpPr>
          <p:cNvPr id="3" name="Title 2"/>
          <p:cNvSpPr>
            <a:spLocks noGrp="1"/>
          </p:cNvSpPr>
          <p:nvPr>
            <p:ph type="title"/>
          </p:nvPr>
        </p:nvSpPr>
        <p:spPr/>
        <p:txBody>
          <a:bodyPr/>
          <a:lstStyle/>
          <a:p>
            <a:r>
              <a:rPr lang="en-US" sz="3600" cap="none" dirty="0" smtClean="0"/>
              <a:t>Equipment</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0969108"/>
      </p:ext>
    </p:extLst>
  </p:cSld>
  <p:clrMapOvr>
    <a:masterClrMapping/>
  </p:clrMapOvr>
  <mc:AlternateContent xmlns:mc="http://schemas.openxmlformats.org/markup-compatibility/2006">
    <mc:Choice xmlns:p14="http://schemas.microsoft.com/office/powerpoint/2010/main" Requires="p14">
      <p:transition spd="slow" p14:dur="2000" advTm="44721"/>
    </mc:Choice>
    <mc:Fallback>
      <p:transition spd="slow" advTm="4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6" name="Content Placeholder 3" descr="Factory-Price-Colostomy-Bag-For-Medical-Care.jpg"/>
          <p:cNvPicPr>
            <a:picLocks noGrp="1" noChangeAspect="1"/>
          </p:cNvPicPr>
          <p:nvPr>
            <p:ph sz="quarter" idx="13"/>
          </p:nvPr>
        </p:nvPicPr>
        <p:blipFill rotWithShape="1">
          <a:blip r:embed="rId4"/>
          <a:srcRect b="12109"/>
          <a:stretch/>
        </p:blipFill>
        <p:spPr>
          <a:xfrm>
            <a:off x="4499992" y="2033555"/>
            <a:ext cx="4464496" cy="4392488"/>
          </a:xfrm>
        </p:spPr>
      </p:pic>
      <p:sp>
        <p:nvSpPr>
          <p:cNvPr id="7" name="Rectangle 6"/>
          <p:cNvSpPr/>
          <p:nvPr/>
        </p:nvSpPr>
        <p:spPr>
          <a:xfrm>
            <a:off x="467544" y="3645024"/>
            <a:ext cx="3683444" cy="584775"/>
          </a:xfrm>
          <a:prstGeom prst="rect">
            <a:avLst/>
          </a:prstGeom>
        </p:spPr>
        <p:txBody>
          <a:bodyPr wrap="none">
            <a:spAutoFit/>
          </a:bodyPr>
          <a:lstStyle/>
          <a:p>
            <a:pPr marL="342900" lvl="0" indent="-342900" algn="l" rtl="0">
              <a:buFont typeface="Arial" pitchFamily="34" charset="0"/>
              <a:buChar char="•"/>
            </a:pPr>
            <a:r>
              <a:rPr lang="en-US" sz="3200" b="1" dirty="0" smtClean="0"/>
              <a:t>Ostomy appliance</a:t>
            </a:r>
            <a:endParaRPr lang="en-US" sz="32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9232049"/>
      </p:ext>
    </p:extLst>
  </p:cSld>
  <p:clrMapOvr>
    <a:masterClrMapping/>
  </p:clrMapOvr>
  <mc:AlternateContent xmlns:mc="http://schemas.openxmlformats.org/markup-compatibility/2006">
    <mc:Choice xmlns:p14="http://schemas.microsoft.com/office/powerpoint/2010/main" Requires="p14">
      <p:transition spd="slow" p14:dur="2000" advTm="21811"/>
    </mc:Choice>
    <mc:Fallback>
      <p:transition spd="slow" advTm="2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395536" y="1988840"/>
            <a:ext cx="7586557" cy="4248472"/>
          </a:xfrm>
        </p:spPr>
      </p:pic>
      <p:sp>
        <p:nvSpPr>
          <p:cNvPr id="3" name="Title 2"/>
          <p:cNvSpPr>
            <a:spLocks noGrp="1"/>
          </p:cNvSpPr>
          <p:nvPr>
            <p:ph type="title"/>
          </p:nvPr>
        </p:nvSpPr>
        <p:spPr/>
        <p:txBody>
          <a:bodyPr/>
          <a:lstStyle/>
          <a:p>
            <a:endParaRPr lang="ar-EG"/>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8064356"/>
      </p:ext>
    </p:extLst>
  </p:cSld>
  <p:clrMapOvr>
    <a:masterClrMapping/>
  </p:clrMapOvr>
  <mc:AlternateContent xmlns:mc="http://schemas.openxmlformats.org/markup-compatibility/2006">
    <mc:Choice xmlns:p14="http://schemas.microsoft.com/office/powerpoint/2010/main" Requires="p14">
      <p:transition spd="slow" p14:dur="2000" advTm="26518"/>
    </mc:Choice>
    <mc:Fallback>
      <p:transition spd="slow" advTm="2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ar-EG"/>
          </a:p>
        </p:txBody>
      </p:sp>
      <p:pic>
        <p:nvPicPr>
          <p:cNvPr id="4" name="Content Placeholder 3" descr="Stoma_Measuring_Guide.jpg"/>
          <p:cNvPicPr>
            <a:picLocks noGrp="1" noChangeAspect="1"/>
          </p:cNvPicPr>
          <p:nvPr>
            <p:ph sz="quarter" idx="13"/>
          </p:nvPr>
        </p:nvPicPr>
        <p:blipFill>
          <a:blip r:embed="rId4"/>
          <a:srcRect l="19490" r="9046"/>
          <a:stretch>
            <a:fillRect/>
          </a:stretch>
        </p:blipFill>
        <p:spPr>
          <a:xfrm>
            <a:off x="3851920" y="2132856"/>
            <a:ext cx="4902267" cy="4075112"/>
          </a:xfrm>
          <a:prstGeom prst="rect">
            <a:avLst/>
          </a:prstGeom>
        </p:spPr>
      </p:pic>
      <p:sp>
        <p:nvSpPr>
          <p:cNvPr id="5" name="Rectangle 4"/>
          <p:cNvSpPr/>
          <p:nvPr/>
        </p:nvSpPr>
        <p:spPr>
          <a:xfrm>
            <a:off x="179512" y="3170052"/>
            <a:ext cx="3243196" cy="1031051"/>
          </a:xfrm>
          <a:prstGeom prst="rect">
            <a:avLst/>
          </a:prstGeom>
        </p:spPr>
        <p:txBody>
          <a:bodyPr wrap="none">
            <a:spAutoFit/>
          </a:bodyPr>
          <a:lstStyle/>
          <a:p>
            <a:pPr marL="342900" lvl="0" indent="-342900" algn="l" rtl="0">
              <a:spcBef>
                <a:spcPts val="600"/>
              </a:spcBef>
              <a:buClr>
                <a:srgbClr val="4F81BD"/>
              </a:buClr>
              <a:buFont typeface="Arial" pitchFamily="34" charset="0"/>
              <a:buChar char="•"/>
            </a:pPr>
            <a:r>
              <a:rPr lang="en-US" sz="2800" b="1" spc="30" dirty="0">
                <a:solidFill>
                  <a:prstClr val="black"/>
                </a:solidFill>
                <a:cs typeface="Tahoma" pitchFamily="34" charset="0"/>
              </a:rPr>
              <a:t>Stoma </a:t>
            </a:r>
            <a:r>
              <a:rPr lang="en-US" sz="2800" b="1" spc="30" dirty="0" smtClean="0">
                <a:solidFill>
                  <a:prstClr val="black"/>
                </a:solidFill>
                <a:cs typeface="Tahoma" pitchFamily="34" charset="0"/>
              </a:rPr>
              <a:t>measuring</a:t>
            </a:r>
          </a:p>
          <a:p>
            <a:pPr lvl="0" algn="ctr" rtl="0">
              <a:spcBef>
                <a:spcPts val="600"/>
              </a:spcBef>
              <a:buClr>
                <a:srgbClr val="4F81BD"/>
              </a:buClr>
            </a:pPr>
            <a:r>
              <a:rPr lang="en-US" sz="2800" b="1" spc="30" dirty="0" smtClean="0">
                <a:solidFill>
                  <a:prstClr val="black"/>
                </a:solidFill>
                <a:cs typeface="Tahoma" pitchFamily="34" charset="0"/>
              </a:rPr>
              <a:t> </a:t>
            </a:r>
            <a:r>
              <a:rPr lang="en-US" sz="2800" b="1" spc="30" dirty="0">
                <a:solidFill>
                  <a:prstClr val="black"/>
                </a:solidFill>
                <a:cs typeface="Tahoma" pitchFamily="34" charset="0"/>
              </a:rPr>
              <a:t>guide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5363983"/>
      </p:ext>
    </p:extLst>
  </p:cSld>
  <p:clrMapOvr>
    <a:masterClrMapping/>
  </p:clrMapOvr>
  <mc:AlternateContent xmlns:mc="http://schemas.openxmlformats.org/markup-compatibility/2006">
    <mc:Choice xmlns:p14="http://schemas.microsoft.com/office/powerpoint/2010/main" Requires="p14">
      <p:transition spd="slow" p14:dur="2000" advTm="13811"/>
    </mc:Choice>
    <mc:Fallback>
      <p:transition spd="slow" advTm="1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342900" lvl="0" indent="-342900" algn="l" rtl="0">
              <a:buClr>
                <a:srgbClr val="4F81BD"/>
              </a:buClr>
              <a:buFont typeface="Arial" pitchFamily="34" charset="0"/>
              <a:buChar char="•"/>
            </a:pPr>
            <a:r>
              <a:rPr lang="en-US" sz="2400" b="1" dirty="0">
                <a:solidFill>
                  <a:prstClr val="black"/>
                </a:solidFill>
              </a:rPr>
              <a:t>Ostomy belt (optional)</a:t>
            </a:r>
          </a:p>
          <a:p>
            <a:endParaRPr lang="ar-EG" dirty="0"/>
          </a:p>
        </p:txBody>
      </p:sp>
      <p:sp>
        <p:nvSpPr>
          <p:cNvPr id="3" name="Title 2"/>
          <p:cNvSpPr>
            <a:spLocks noGrp="1"/>
          </p:cNvSpPr>
          <p:nvPr>
            <p:ph type="title"/>
          </p:nvPr>
        </p:nvSpPr>
        <p:spPr/>
        <p:txBody>
          <a:bodyPr/>
          <a:lstStyle/>
          <a:p>
            <a:endParaRPr lang="ar-EG"/>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2492896"/>
            <a:ext cx="4752528" cy="40140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8494959"/>
      </p:ext>
    </p:extLst>
  </p:cSld>
  <p:clrMapOvr>
    <a:masterClrMapping/>
  </p:clrMapOvr>
  <mc:AlternateContent xmlns:mc="http://schemas.openxmlformats.org/markup-compatibility/2006">
    <mc:Choice xmlns:p14="http://schemas.microsoft.com/office/powerpoint/2010/main" Requires="p14">
      <p:transition spd="slow" p14:dur="2000" advTm="15582"/>
    </mc:Choice>
    <mc:Fallback>
      <p:transition spd="slow" advTm="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203</TotalTime>
  <Words>841</Words>
  <Application>Microsoft Office PowerPoint</Application>
  <PresentationFormat>On-screen Show (4:3)</PresentationFormat>
  <Paragraphs>77</Paragraphs>
  <Slides>32</Slides>
  <Notes>0</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BlackTie</vt:lpstr>
      <vt:lpstr>Performing a urinary  ostomy care</vt:lpstr>
      <vt:lpstr>Performance objectives:</vt:lpstr>
      <vt:lpstr>Definition</vt:lpstr>
      <vt:lpstr>PowerPoint Presentation</vt:lpstr>
      <vt:lpstr>Equipment</vt:lpstr>
      <vt:lpstr>PowerPoint Presentation</vt:lpstr>
      <vt:lpstr>PowerPoint Presentation</vt:lpstr>
      <vt:lpstr>PowerPoint Presentation</vt:lpstr>
      <vt:lpstr>PowerPoint Presentation</vt:lpstr>
      <vt:lpstr>PowerPoint Presentation</vt:lpstr>
      <vt:lpstr>Procedure</vt:lpstr>
      <vt:lpstr>PowerPoint Presentation</vt:lpstr>
      <vt:lpstr>Emptying the appliance</vt:lpstr>
      <vt:lpstr>PowerPoint Presentation</vt:lpstr>
      <vt:lpstr>PowerPoint Presentation</vt:lpstr>
      <vt:lpstr>Changing the appliance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Performing a urinary  ostomy care</dc:title>
  <dc:creator>Eman</dc:creator>
  <cp:lastModifiedBy>Eman</cp:lastModifiedBy>
  <cp:revision>17</cp:revision>
  <dcterms:created xsi:type="dcterms:W3CDTF">2020-03-25T19:05:57Z</dcterms:created>
  <dcterms:modified xsi:type="dcterms:W3CDTF">2020-03-26T07:52:31Z</dcterms:modified>
</cp:coreProperties>
</file>