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0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3/19/2020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3/19/2020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3/19/2020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3/19/2020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5.wav"/></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6.wav"/></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7.wav"/></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8.wav"/></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9.wav"/></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0.wav"/></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1.wav"/></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2.wav"/></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3.wav"/></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4.wav"/></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5.wav"/></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7.wav"/></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8.wav"/></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9.wav"/></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0.wav"/></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1.wav"/></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2.wav"/></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3.wav"/></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4.wav"/></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5.wav"/></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6.wav"/></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7.wav"/></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8.wav"/></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9.wav"/></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50.wav"/></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51.wav"/></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52.wav"/></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53.wav"/></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ctrTitle"/>
          </p:nvPr>
        </p:nvSpPr>
        <p:spPr/>
        <p:txBody>
          <a:bodyPr/>
          <a:lstStyle/>
          <a:p>
            <a:pPr eaLnBrk="1" hangingPunct="1">
              <a:defRPr/>
            </a:pPr>
            <a:r>
              <a:rPr lang="en-US" sz="8000" b="1" i="1" smtClean="0"/>
              <a:t>Normal Labor</a:t>
            </a:r>
            <a:r>
              <a:rPr lang="en-US" smtClean="0"/>
              <a:t> </a:t>
            </a:r>
            <a:endParaRPr lang="en-GB" smtClean="0"/>
          </a:p>
        </p:txBody>
      </p:sp>
      <p:sp>
        <p:nvSpPr>
          <p:cNvPr id="3075" name="Rectangle 4"/>
          <p:cNvSpPr>
            <a:spLocks noChangeArrowheads="1"/>
          </p:cNvSpPr>
          <p:nvPr/>
        </p:nvSpPr>
        <p:spPr bwMode="auto">
          <a:xfrm>
            <a:off x="7451725" y="53006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5" name="A1461555.wav">
            <a:hlinkClick r:id="" action="ppaction://media"/>
          </p:cNvPr>
          <p:cNvPicPr>
            <a:picLocks noChangeAspect="1"/>
          </p:cNvPicPr>
          <p:nvPr>
            <a:wavAudioFile r:embed="rId1" name="A1468EC9.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106352"/>
      </p:ext>
    </p:extLst>
  </p:cSld>
  <p:clrMapOvr>
    <a:masterClrMapping/>
  </p:clrMapOvr>
  <p:transition spd="slow" advTm="434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idx="1"/>
          </p:nvPr>
        </p:nvSpPr>
        <p:spPr/>
        <p:txBody>
          <a:bodyPr/>
          <a:lstStyle/>
          <a:p>
            <a:pPr eaLnBrk="1" hangingPunct="1">
              <a:buFontTx/>
              <a:buNone/>
            </a:pPr>
            <a:r>
              <a:rPr lang="en-US" b="1" smtClean="0">
                <a:latin typeface="Times New Roman" pitchFamily="18" charset="0"/>
                <a:cs typeface="Times New Roman" pitchFamily="18" charset="0"/>
              </a:rPr>
              <a:t>1- </a:t>
            </a:r>
            <a:r>
              <a:rPr lang="en-US" b="1" u="sng" smtClean="0">
                <a:latin typeface="Times New Roman" pitchFamily="18" charset="0"/>
                <a:cs typeface="Times New Roman" pitchFamily="18" charset="0"/>
              </a:rPr>
              <a:t>Uterine Distension Theory :-</a:t>
            </a:r>
          </a:p>
          <a:p>
            <a:pPr eaLnBrk="1" hangingPunct="1">
              <a:buFontTx/>
              <a:buNone/>
            </a:pPr>
            <a:endParaRPr lang="en-US" smtClean="0">
              <a:latin typeface="Times New Roman" pitchFamily="18" charset="0"/>
              <a:cs typeface="Times New Roman" pitchFamily="18" charset="0"/>
            </a:endParaRPr>
          </a:p>
          <a:p>
            <a:pPr eaLnBrk="1" hangingPunct="1">
              <a:buFontTx/>
              <a:buNone/>
            </a:pPr>
            <a:r>
              <a:rPr lang="en-US" smtClean="0">
                <a:latin typeface="Times New Roman" pitchFamily="18" charset="0"/>
                <a:cs typeface="Times New Roman" pitchFamily="18" charset="0"/>
              </a:rPr>
              <a:t>    </a:t>
            </a:r>
            <a:r>
              <a:rPr lang="en-US" sz="3600" smtClean="0">
                <a:latin typeface="Times New Roman" pitchFamily="18" charset="0"/>
                <a:cs typeface="Times New Roman" pitchFamily="18" charset="0"/>
              </a:rPr>
              <a:t>Near term the fetus continues to grow while the uterine growth stops. This leads to increased intrauterine pressure that initiates the onset of labor.</a:t>
            </a:r>
            <a:r>
              <a:rPr lang="en-GB" sz="4000" smtClean="0"/>
              <a:t> </a:t>
            </a:r>
          </a:p>
        </p:txBody>
      </p:sp>
      <p:sp>
        <p:nvSpPr>
          <p:cNvPr id="12291" name="Rectangle 4"/>
          <p:cNvSpPr>
            <a:spLocks noChangeArrowheads="1"/>
          </p:cNvSpPr>
          <p:nvPr/>
        </p:nvSpPr>
        <p:spPr bwMode="auto">
          <a:xfrm>
            <a:off x="8101013" y="5734050"/>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36B51586.wav">
            <a:hlinkClick r:id="" action="ppaction://media"/>
          </p:cNvPr>
          <p:cNvPicPr>
            <a:picLocks noChangeAspect="1"/>
          </p:cNvPicPr>
          <p:nvPr>
            <a:wavAudioFile r:embed="rId1" name="36B59A25.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492740"/>
      </p:ext>
    </p:extLst>
  </p:cSld>
  <p:clrMapOvr>
    <a:masterClrMapping/>
  </p:clrMapOvr>
  <p:transition spd="slow" advTm="200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lstStyle/>
          <a:p>
            <a:pPr eaLnBrk="1" hangingPunct="1">
              <a:defRPr/>
            </a:pPr>
            <a:r>
              <a:rPr lang="en-US" sz="4000" b="1" i="1" smtClean="0"/>
              <a:t>2-Oestrogen- Oxytocine Theory </a:t>
            </a:r>
            <a:r>
              <a:rPr lang="ar-EG" sz="4000" b="1" i="1" smtClean="0"/>
              <a:t/>
            </a:r>
            <a:br>
              <a:rPr lang="ar-EG" sz="4000" b="1" i="1" smtClean="0"/>
            </a:br>
            <a:endParaRPr lang="en-GB" sz="4000" b="1" i="1" smtClean="0"/>
          </a:p>
        </p:txBody>
      </p:sp>
      <p:sp>
        <p:nvSpPr>
          <p:cNvPr id="13315" name="Rectangle 3"/>
          <p:cNvSpPr>
            <a:spLocks noGrp="1" noChangeArrowheads="1"/>
          </p:cNvSpPr>
          <p:nvPr>
            <p:ph idx="1"/>
          </p:nvPr>
        </p:nvSpPr>
        <p:spPr/>
        <p:txBody>
          <a:bodyPr/>
          <a:lstStyle/>
          <a:p>
            <a:pPr eaLnBrk="1" hangingPunct="1">
              <a:lnSpc>
                <a:spcPct val="90000"/>
              </a:lnSpc>
            </a:pPr>
            <a:r>
              <a:rPr lang="en-US" sz="4000" smtClean="0"/>
              <a:t>During pregnancy , estrogen  is  found  in a combined  form  with  sex  hormone    binding globulin .near term estrogen liberated and the free estrogen will sensitize the uterine muscles to the circulating oxytocin secreted from the posterior pituitary.</a:t>
            </a:r>
            <a:endParaRPr lang="en-GB" sz="4000" smtClean="0"/>
          </a:p>
        </p:txBody>
      </p:sp>
      <p:sp>
        <p:nvSpPr>
          <p:cNvPr id="13316" name="Rectangle 4"/>
          <p:cNvSpPr>
            <a:spLocks noChangeArrowheads="1"/>
          </p:cNvSpPr>
          <p:nvPr/>
        </p:nvSpPr>
        <p:spPr bwMode="auto">
          <a:xfrm>
            <a:off x="7812088" y="5876925"/>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A9171602.wav">
            <a:hlinkClick r:id="" action="ppaction://media"/>
          </p:cNvPr>
          <p:cNvPicPr>
            <a:picLocks noChangeAspect="1"/>
          </p:cNvPicPr>
          <p:nvPr>
            <a:wavAudioFile r:embed="rId1" name="A9175F58.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157728"/>
      </p:ext>
    </p:extLst>
  </p:cSld>
  <p:clrMapOvr>
    <a:masterClrMapping/>
  </p:clrMapOvr>
  <p:transition spd="slow" advTm="25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lstStyle/>
          <a:p>
            <a:pPr eaLnBrk="1" hangingPunct="1">
              <a:defRPr/>
            </a:pPr>
            <a:r>
              <a:rPr lang="en-US" sz="4000" b="1" i="1" smtClean="0">
                <a:latin typeface="Times New Roman" pitchFamily="18" charset="0"/>
                <a:cs typeface="Times New Roman" pitchFamily="18" charset="0"/>
              </a:rPr>
              <a:t>3-Progestrone Withdrawal Theory:-</a:t>
            </a:r>
            <a:endParaRPr lang="en-GB" sz="4000" b="1" i="1" smtClean="0">
              <a:latin typeface="Times New Roman" pitchFamily="18" charset="0"/>
              <a:cs typeface="Times New Roman" pitchFamily="18" charset="0"/>
            </a:endParaRPr>
          </a:p>
        </p:txBody>
      </p:sp>
      <p:sp>
        <p:nvSpPr>
          <p:cNvPr id="14339" name="Rectangle 3"/>
          <p:cNvSpPr>
            <a:spLocks noGrp="1" noChangeArrowheads="1"/>
          </p:cNvSpPr>
          <p:nvPr>
            <p:ph idx="1"/>
          </p:nvPr>
        </p:nvSpPr>
        <p:spPr>
          <a:xfrm>
            <a:off x="457200" y="1600200"/>
            <a:ext cx="8686800" cy="4637088"/>
          </a:xfrm>
        </p:spPr>
        <p:txBody>
          <a:bodyPr/>
          <a:lstStyle/>
          <a:p>
            <a:pPr eaLnBrk="1" hangingPunct="1">
              <a:lnSpc>
                <a:spcPct val="90000"/>
              </a:lnSpc>
            </a:pPr>
            <a:endParaRPr lang="en-US" sz="2800" smtClean="0"/>
          </a:p>
          <a:p>
            <a:pPr eaLnBrk="1" hangingPunct="1">
              <a:lnSpc>
                <a:spcPct val="90000"/>
              </a:lnSpc>
            </a:pPr>
            <a:r>
              <a:rPr lang="en-US" sz="2800" smtClean="0"/>
              <a:t>   </a:t>
            </a:r>
            <a:r>
              <a:rPr lang="en-US" smtClean="0">
                <a:latin typeface="Times New Roman" pitchFamily="18" charset="0"/>
                <a:cs typeface="Times New Roman" pitchFamily="18" charset="0"/>
              </a:rPr>
              <a:t>During pregnancy progesterone is a uterine relaxant while estrogen is a uterine  stimulant. There are a  balance  between  estrogen  and progesterone  during  pregnancy. before labor, there  is  fall  in  progesterone  secretion  and estrogen predominate. Estrogen causes uterine contraction  due  to  it causes   prostaglandin release  from  the  fetal  membranes  due  to disruption  of  the</a:t>
            </a:r>
            <a:r>
              <a:rPr lang="en-US" smtClean="0"/>
              <a:t> </a:t>
            </a:r>
            <a:endParaRPr lang="en-GB" smtClean="0"/>
          </a:p>
        </p:txBody>
      </p:sp>
      <p:sp>
        <p:nvSpPr>
          <p:cNvPr id="14340" name="Rectangle 4"/>
          <p:cNvSpPr>
            <a:spLocks noChangeArrowheads="1"/>
          </p:cNvSpPr>
          <p:nvPr/>
        </p:nvSpPr>
        <p:spPr bwMode="auto">
          <a:xfrm>
            <a:off x="8101013" y="5661025"/>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17111602.wav">
            <a:hlinkClick r:id="" action="ppaction://media"/>
          </p:cNvPr>
          <p:cNvPicPr>
            <a:picLocks noChangeAspect="1"/>
          </p:cNvPicPr>
          <p:nvPr>
            <a:wavAudioFile r:embed="rId1" name="17113590.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265749"/>
      </p:ext>
    </p:extLst>
  </p:cSld>
  <p:clrMapOvr>
    <a:masterClrMapping/>
  </p:clrMapOvr>
  <p:transition spd="slow" advTm="37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pPr eaLnBrk="1" hangingPunct="1">
              <a:defRPr/>
            </a:pPr>
            <a:r>
              <a:rPr lang="en-US" sz="4000" b="1" i="1" smtClean="0"/>
              <a:t>4-Placenta is Ischemia Theory</a:t>
            </a:r>
            <a:r>
              <a:rPr lang="en-US" sz="4000" b="1" u="sng" smtClean="0"/>
              <a:t>:-</a:t>
            </a:r>
            <a:r>
              <a:rPr lang="en-US" sz="4000" smtClean="0"/>
              <a:t/>
            </a:r>
            <a:br>
              <a:rPr lang="en-US" sz="4000" smtClean="0"/>
            </a:br>
            <a:endParaRPr lang="en-GB" sz="4000" smtClean="0"/>
          </a:p>
        </p:txBody>
      </p:sp>
      <p:sp>
        <p:nvSpPr>
          <p:cNvPr id="15363" name="Rectangle 3"/>
          <p:cNvSpPr>
            <a:spLocks noGrp="1" noChangeArrowheads="1"/>
          </p:cNvSpPr>
          <p:nvPr>
            <p:ph idx="1"/>
          </p:nvPr>
        </p:nvSpPr>
        <p:spPr/>
        <p:txBody>
          <a:bodyPr/>
          <a:lstStyle/>
          <a:p>
            <a:pPr eaLnBrk="1" hangingPunct="1"/>
            <a:r>
              <a:rPr lang="en-US" sz="3600" smtClean="0">
                <a:latin typeface="Times New Roman" pitchFamily="18" charset="0"/>
                <a:cs typeface="Times New Roman" pitchFamily="18" charset="0"/>
              </a:rPr>
              <a:t>As term approaches there is decreased in the flow of blood through the placenta .it has been suggested that this leads to the production of oxytocic agent by the ischemic degeneration placenta which may be a factor in the onset of labor</a:t>
            </a:r>
            <a:r>
              <a:rPr lang="en-US" sz="3600" smtClean="0"/>
              <a:t>.</a:t>
            </a:r>
            <a:endParaRPr lang="en-GB" sz="3600" smtClean="0"/>
          </a:p>
        </p:txBody>
      </p:sp>
      <p:sp>
        <p:nvSpPr>
          <p:cNvPr id="15364" name="Rectangle 4"/>
          <p:cNvSpPr>
            <a:spLocks noChangeArrowheads="1"/>
          </p:cNvSpPr>
          <p:nvPr/>
        </p:nvSpPr>
        <p:spPr bwMode="auto">
          <a:xfrm>
            <a:off x="7667625" y="5661025"/>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AF281602.wav">
            <a:hlinkClick r:id="" action="ppaction://media"/>
          </p:cNvPr>
          <p:cNvPicPr>
            <a:picLocks noChangeAspect="1"/>
          </p:cNvPicPr>
          <p:nvPr>
            <a:wavAudioFile r:embed="rId1" name="AF28786A.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239022"/>
      </p:ext>
    </p:extLst>
  </p:cSld>
  <p:clrMapOvr>
    <a:masterClrMapping/>
  </p:clrMapOvr>
  <p:transition spd="slow" advTm="463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p:txBody>
          <a:bodyPr/>
          <a:lstStyle/>
          <a:p>
            <a:pPr eaLnBrk="1" hangingPunct="1">
              <a:buFontTx/>
              <a:buNone/>
            </a:pPr>
            <a:r>
              <a:rPr lang="en-US" b="1" i="1" smtClean="0"/>
              <a:t>   Premonitory Symptoms and Signs of Labor:</a:t>
            </a:r>
          </a:p>
          <a:p>
            <a:pPr eaLnBrk="1" hangingPunct="1"/>
            <a:endParaRPr lang="en-US" b="1" i="1" smtClean="0"/>
          </a:p>
          <a:p>
            <a:pPr eaLnBrk="1" hangingPunct="1">
              <a:buFontTx/>
              <a:buNone/>
            </a:pPr>
            <a:r>
              <a:rPr lang="en-US" b="1" u="sng" smtClean="0"/>
              <a:t>1- Lightening</a:t>
            </a:r>
            <a:r>
              <a:rPr lang="en-US" smtClean="0"/>
              <a:t> :-It is means settling of the fetal head into the true pelvis , most occur in primigravidas usually 2-3 week before labor </a:t>
            </a:r>
            <a:endParaRPr lang="en-GB" smtClean="0"/>
          </a:p>
        </p:txBody>
      </p:sp>
      <p:sp>
        <p:nvSpPr>
          <p:cNvPr id="16387" name="Rectangle 4"/>
          <p:cNvSpPr>
            <a:spLocks noChangeArrowheads="1"/>
          </p:cNvSpPr>
          <p:nvPr/>
        </p:nvSpPr>
        <p:spPr bwMode="auto">
          <a:xfrm>
            <a:off x="7596188" y="50847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28A71602.wav">
            <a:hlinkClick r:id="" action="ppaction://media"/>
          </p:cNvPr>
          <p:cNvPicPr>
            <a:picLocks noChangeAspect="1"/>
          </p:cNvPicPr>
          <p:nvPr>
            <a:wavAudioFile r:embed="rId1" name="28A7BD6E.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278164"/>
      </p:ext>
    </p:extLst>
  </p:cSld>
  <p:clrMapOvr>
    <a:masterClrMapping/>
  </p:clrMapOvr>
  <p:transition spd="slow" advTm="590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p:txBody>
          <a:bodyPr/>
          <a:lstStyle/>
          <a:p>
            <a:pPr eaLnBrk="1" hangingPunct="1">
              <a:defRPr/>
            </a:pPr>
            <a:r>
              <a:rPr lang="en-US" b="1" i="1" smtClean="0"/>
              <a:t>2-False Labor Pain :-</a:t>
            </a:r>
            <a:endParaRPr lang="en-GB" b="1" i="1" smtClean="0"/>
          </a:p>
        </p:txBody>
      </p:sp>
      <p:sp>
        <p:nvSpPr>
          <p:cNvPr id="17411" name="Rectangle 3"/>
          <p:cNvSpPr>
            <a:spLocks noGrp="1" noChangeArrowheads="1"/>
          </p:cNvSpPr>
          <p:nvPr>
            <p:ph idx="1"/>
          </p:nvPr>
        </p:nvSpPr>
        <p:spPr/>
        <p:txBody>
          <a:bodyPr/>
          <a:lstStyle/>
          <a:p>
            <a:pPr eaLnBrk="1" hangingPunct="1">
              <a:lnSpc>
                <a:spcPct val="90000"/>
              </a:lnSpc>
            </a:pPr>
            <a:endParaRPr lang="en-US" smtClean="0"/>
          </a:p>
          <a:p>
            <a:pPr eaLnBrk="1" hangingPunct="1">
              <a:lnSpc>
                <a:spcPct val="90000"/>
              </a:lnSpc>
            </a:pPr>
            <a:r>
              <a:rPr lang="en-US" smtClean="0"/>
              <a:t>     </a:t>
            </a:r>
            <a:r>
              <a:rPr lang="en-US" sz="3600" smtClean="0"/>
              <a:t>Occasionally the intermittent uterine contractions are a accompanied by a variable degree of pain for several days before the actual onset of true pain .these false pain are usually be relieved by sedative.</a:t>
            </a:r>
            <a:r>
              <a:rPr lang="en-GB" sz="3600" smtClean="0"/>
              <a:t> </a:t>
            </a:r>
          </a:p>
        </p:txBody>
      </p:sp>
      <p:sp>
        <p:nvSpPr>
          <p:cNvPr id="17412" name="Rectangle 4"/>
          <p:cNvSpPr>
            <a:spLocks noChangeArrowheads="1"/>
          </p:cNvSpPr>
          <p:nvPr/>
        </p:nvSpPr>
        <p:spPr bwMode="auto">
          <a:xfrm>
            <a:off x="7451725" y="53006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2CCF1602.wav">
            <a:hlinkClick r:id="" action="ppaction://media"/>
          </p:cNvPr>
          <p:cNvPicPr>
            <a:picLocks noChangeAspect="1"/>
          </p:cNvPicPr>
          <p:nvPr>
            <a:wavAudioFile r:embed="rId1" name="2CCFBEB6.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809261"/>
      </p:ext>
    </p:extLst>
  </p:cSld>
  <p:clrMapOvr>
    <a:masterClrMapping/>
  </p:clrMapOvr>
  <p:transition spd="slow" advTm="978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323850" y="549275"/>
            <a:ext cx="8291513" cy="4535488"/>
          </a:xfrm>
        </p:spPr>
        <p:txBody>
          <a:bodyPr anchorCtr="1"/>
          <a:lstStyle/>
          <a:p>
            <a:pPr algn="l" eaLnBrk="1" hangingPunct="1">
              <a:defRPr/>
            </a:pPr>
            <a:r>
              <a:rPr lang="en-US" sz="4000" b="1" smtClean="0"/>
              <a:t/>
            </a:r>
            <a:br>
              <a:rPr lang="en-US" sz="4000" b="1" smtClean="0"/>
            </a:br>
            <a:r>
              <a:rPr lang="en-US" sz="4000" b="1" smtClean="0"/>
              <a:t/>
            </a:r>
            <a:br>
              <a:rPr lang="en-US" sz="4000" b="1" smtClean="0"/>
            </a:br>
            <a:r>
              <a:rPr lang="en-US" sz="4000" b="1" smtClean="0"/>
              <a:t/>
            </a:r>
            <a:br>
              <a:rPr lang="en-US" sz="4000" b="1" smtClean="0"/>
            </a:br>
            <a:r>
              <a:rPr lang="en-US" sz="4000" b="1" i="1" smtClean="0">
                <a:latin typeface="Times New Roman" pitchFamily="18" charset="0"/>
                <a:cs typeface="Times New Roman" pitchFamily="18" charset="0"/>
              </a:rPr>
              <a:t>Signs of True Labor:</a:t>
            </a:r>
            <a:br>
              <a:rPr lang="en-US" sz="4000" b="1" i="1" smtClean="0">
                <a:latin typeface="Times New Roman" pitchFamily="18" charset="0"/>
                <a:cs typeface="Times New Roman" pitchFamily="18" charset="0"/>
              </a:rPr>
            </a:br>
            <a:r>
              <a:rPr lang="en-US" sz="4000" b="1" smtClean="0">
                <a:latin typeface="Times New Roman" pitchFamily="18" charset="0"/>
                <a:cs typeface="Times New Roman" pitchFamily="18" charset="0"/>
              </a:rPr>
              <a:t>1- </a:t>
            </a:r>
            <a:r>
              <a:rPr lang="en-US" sz="4000" b="1" u="sng" smtClean="0">
                <a:latin typeface="Times New Roman" pitchFamily="18" charset="0"/>
                <a:cs typeface="Times New Roman" pitchFamily="18" charset="0"/>
              </a:rPr>
              <a:t>True Uterine Contractions</a:t>
            </a:r>
            <a:r>
              <a:rPr lang="en-US" sz="4000" b="1" smtClean="0">
                <a:latin typeface="Times New Roman" pitchFamily="18" charset="0"/>
                <a:cs typeface="Times New Roman" pitchFamily="18" charset="0"/>
              </a:rPr>
              <a:t> ar</a:t>
            </a:r>
            <a:r>
              <a:rPr lang="en-GB" sz="4000" smtClean="0">
                <a:latin typeface="Times New Roman" pitchFamily="18" charset="0"/>
                <a:cs typeface="Times New Roman" pitchFamily="18" charset="0"/>
              </a:rPr>
              <a:t> :</a:t>
            </a:r>
            <a:r>
              <a:rPr lang="en-US" sz="4000" b="1" smtClean="0">
                <a:latin typeface="Times New Roman" pitchFamily="18" charset="0"/>
                <a:cs typeface="Times New Roman" pitchFamily="18" charset="0"/>
              </a:rPr>
              <a:t/>
            </a:r>
            <a:br>
              <a:rPr lang="en-US" sz="4000" b="1" smtClean="0">
                <a:latin typeface="Times New Roman" pitchFamily="18" charset="0"/>
                <a:cs typeface="Times New Roman" pitchFamily="18" charset="0"/>
              </a:rPr>
            </a:br>
            <a:r>
              <a:rPr lang="en-US" sz="4000" b="1" smtClean="0">
                <a:latin typeface="Times New Roman" pitchFamily="18" charset="0"/>
                <a:cs typeface="Times New Roman" pitchFamily="18" charset="0"/>
              </a:rPr>
              <a:t>2-  </a:t>
            </a:r>
            <a:r>
              <a:rPr lang="en-US" sz="4000" b="1" u="sng" smtClean="0">
                <a:latin typeface="Times New Roman" pitchFamily="18" charset="0"/>
                <a:cs typeface="Times New Roman" pitchFamily="18" charset="0"/>
              </a:rPr>
              <a:t>Dilatation of the Cervical os </a:t>
            </a:r>
            <a:r>
              <a:rPr lang="en-US" sz="4000" smtClean="0">
                <a:latin typeface="Times New Roman" pitchFamily="18" charset="0"/>
                <a:cs typeface="Times New Roman" pitchFamily="18" charset="0"/>
              </a:rPr>
              <a:t>:</a:t>
            </a:r>
            <a:r>
              <a:rPr lang="en-GB" sz="4000" smtClean="0">
                <a:latin typeface="Times New Roman" pitchFamily="18" charset="0"/>
                <a:cs typeface="Times New Roman" pitchFamily="18" charset="0"/>
              </a:rPr>
              <a:t> </a:t>
            </a:r>
            <a:br>
              <a:rPr lang="en-GB" sz="4000" smtClean="0">
                <a:latin typeface="Times New Roman" pitchFamily="18" charset="0"/>
                <a:cs typeface="Times New Roman" pitchFamily="18" charset="0"/>
              </a:rPr>
            </a:br>
            <a:r>
              <a:rPr lang="en-US" sz="4000" b="1" smtClean="0">
                <a:latin typeface="Times New Roman" pitchFamily="18" charset="0"/>
                <a:cs typeface="Times New Roman" pitchFamily="18" charset="0"/>
              </a:rPr>
              <a:t>3-  </a:t>
            </a:r>
            <a:r>
              <a:rPr lang="en-US" sz="4000" b="1" u="sng" smtClean="0">
                <a:latin typeface="Times New Roman" pitchFamily="18" charset="0"/>
                <a:cs typeface="Times New Roman" pitchFamily="18" charset="0"/>
              </a:rPr>
              <a:t>Show:</a:t>
            </a:r>
            <a:r>
              <a:rPr lang="en-GB" sz="4000" smtClean="0">
                <a:latin typeface="Times New Roman" pitchFamily="18" charset="0"/>
                <a:cs typeface="Times New Roman" pitchFamily="18" charset="0"/>
              </a:rPr>
              <a:t> </a:t>
            </a:r>
            <a:br>
              <a:rPr lang="en-GB" sz="4000" smtClean="0">
                <a:latin typeface="Times New Roman" pitchFamily="18" charset="0"/>
                <a:cs typeface="Times New Roman" pitchFamily="18" charset="0"/>
              </a:rPr>
            </a:br>
            <a:r>
              <a:rPr lang="en-GB" sz="4000" smtClean="0">
                <a:latin typeface="Times New Roman" pitchFamily="18" charset="0"/>
                <a:cs typeface="Times New Roman" pitchFamily="18" charset="0"/>
              </a:rPr>
              <a:t>4- </a:t>
            </a:r>
            <a:r>
              <a:rPr lang="en-GB" sz="4000" b="1" u="sng" smtClean="0">
                <a:latin typeface="Times New Roman" pitchFamily="18" charset="0"/>
                <a:cs typeface="Times New Roman" pitchFamily="18" charset="0"/>
              </a:rPr>
              <a:t>Formation of bag water</a:t>
            </a:r>
            <a:r>
              <a:rPr lang="en-GB" sz="4000" smtClean="0">
                <a:latin typeface="Times New Roman" pitchFamily="18" charset="0"/>
                <a:cs typeface="Times New Roman" pitchFamily="18" charset="0"/>
              </a:rPr>
              <a:t> </a:t>
            </a:r>
            <a:br>
              <a:rPr lang="en-GB" sz="4000" smtClean="0">
                <a:latin typeface="Times New Roman" pitchFamily="18" charset="0"/>
                <a:cs typeface="Times New Roman" pitchFamily="18" charset="0"/>
              </a:rPr>
            </a:br>
            <a:endParaRPr lang="en-GB" sz="4000" smtClean="0">
              <a:latin typeface="Times New Roman" pitchFamily="18" charset="0"/>
              <a:cs typeface="Times New Roman" pitchFamily="18" charset="0"/>
            </a:endParaRPr>
          </a:p>
        </p:txBody>
      </p:sp>
      <p:sp>
        <p:nvSpPr>
          <p:cNvPr id="18435" name="Rectangle 5"/>
          <p:cNvSpPr>
            <a:spLocks noChangeArrowheads="1"/>
          </p:cNvSpPr>
          <p:nvPr/>
        </p:nvSpPr>
        <p:spPr bwMode="auto">
          <a:xfrm>
            <a:off x="7451725" y="53006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9F591602.wav">
            <a:hlinkClick r:id="" action="ppaction://media"/>
          </p:cNvPr>
          <p:cNvPicPr>
            <a:picLocks noChangeAspect="1"/>
          </p:cNvPicPr>
          <p:nvPr>
            <a:wavAudioFile r:embed="rId1" name="9F59E1FC.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026452"/>
      </p:ext>
    </p:extLst>
  </p:cSld>
  <p:clrMapOvr>
    <a:masterClrMapping/>
  </p:clrMapOvr>
  <p:transition spd="slow" advTm="183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p:txBody>
          <a:bodyPr/>
          <a:lstStyle/>
          <a:p>
            <a:pPr eaLnBrk="1" hangingPunct="1">
              <a:defRPr/>
            </a:pPr>
            <a:r>
              <a:rPr lang="en-US" b="1" i="1" smtClean="0"/>
              <a:t>Stages of Labor</a:t>
            </a:r>
            <a:r>
              <a:rPr lang="en-US" smtClean="0"/>
              <a:t> </a:t>
            </a:r>
            <a:endParaRPr lang="en-GB" smtClean="0"/>
          </a:p>
        </p:txBody>
      </p:sp>
      <p:sp>
        <p:nvSpPr>
          <p:cNvPr id="19459" name="Rectangle 3"/>
          <p:cNvSpPr>
            <a:spLocks noGrp="1" noChangeArrowheads="1"/>
          </p:cNvSpPr>
          <p:nvPr>
            <p:ph idx="1"/>
          </p:nvPr>
        </p:nvSpPr>
        <p:spPr/>
        <p:txBody>
          <a:bodyPr/>
          <a:lstStyle/>
          <a:p>
            <a:pPr eaLnBrk="1" hangingPunct="1"/>
            <a:r>
              <a:rPr lang="en-US" sz="3600" smtClean="0"/>
              <a:t>The process of labor is divided into four stage</a:t>
            </a:r>
          </a:p>
          <a:p>
            <a:pPr eaLnBrk="1" hangingPunct="1"/>
            <a:r>
              <a:rPr lang="en-US" sz="4000" b="1" i="1" smtClean="0"/>
              <a:t>1- First Stage (dilating stage )</a:t>
            </a:r>
            <a:r>
              <a:rPr lang="en-US" sz="3600" smtClean="0"/>
              <a:t> . Begings withe first true uterinecontrtions and ends with complete dilatation of cervix.  </a:t>
            </a:r>
            <a:endParaRPr lang="en-GB" sz="3600" smtClean="0"/>
          </a:p>
        </p:txBody>
      </p:sp>
      <p:sp>
        <p:nvSpPr>
          <p:cNvPr id="19460" name="Rectangle 6"/>
          <p:cNvSpPr>
            <a:spLocks noChangeArrowheads="1"/>
          </p:cNvSpPr>
          <p:nvPr/>
        </p:nvSpPr>
        <p:spPr bwMode="auto">
          <a:xfrm>
            <a:off x="7524750" y="5157788"/>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F2CC1602.wav">
            <a:hlinkClick r:id="" action="ppaction://media"/>
          </p:cNvPr>
          <p:cNvPicPr>
            <a:picLocks noChangeAspect="1"/>
          </p:cNvPicPr>
          <p:nvPr>
            <a:wavAudioFile r:embed="rId1" name="F2CC56E8.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03687"/>
      </p:ext>
    </p:extLst>
  </p:cSld>
  <p:clrMapOvr>
    <a:masterClrMapping/>
  </p:clrMapOvr>
  <p:transition spd="slow" advTm="2876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p:txBody>
          <a:bodyPr/>
          <a:lstStyle/>
          <a:p>
            <a:pPr eaLnBrk="1" hangingPunct="1">
              <a:defRPr/>
            </a:pPr>
            <a:r>
              <a:rPr lang="en-US" sz="4000" b="1" i="1" smtClean="0"/>
              <a:t>2- </a:t>
            </a:r>
            <a:r>
              <a:rPr lang="en-US" sz="4000" b="1" i="1" smtClean="0">
                <a:latin typeface="Times New Roman" pitchFamily="18" charset="0"/>
                <a:cs typeface="Times New Roman" pitchFamily="18" charset="0"/>
              </a:rPr>
              <a:t>Second Stage (expulsive stage)</a:t>
            </a:r>
            <a:r>
              <a:rPr lang="en-US" sz="4000" i="1" smtClean="0">
                <a:latin typeface="Times New Roman" pitchFamily="18" charset="0"/>
                <a:cs typeface="Times New Roman" pitchFamily="18" charset="0"/>
              </a:rPr>
              <a:t>:</a:t>
            </a:r>
            <a:endParaRPr lang="en-GB" sz="4000" i="1" smtClean="0">
              <a:latin typeface="Times New Roman" pitchFamily="18" charset="0"/>
              <a:cs typeface="Times New Roman" pitchFamily="18" charset="0"/>
            </a:endParaRPr>
          </a:p>
        </p:txBody>
      </p:sp>
      <p:sp>
        <p:nvSpPr>
          <p:cNvPr id="20483" name="Rectangle 3"/>
          <p:cNvSpPr>
            <a:spLocks noGrp="1" noChangeArrowheads="1"/>
          </p:cNvSpPr>
          <p:nvPr>
            <p:ph idx="1"/>
          </p:nvPr>
        </p:nvSpPr>
        <p:spPr/>
        <p:txBody>
          <a:bodyPr/>
          <a:lstStyle/>
          <a:p>
            <a:pPr eaLnBrk="1" hangingPunct="1"/>
            <a:r>
              <a:rPr lang="en-US" sz="4000" smtClean="0"/>
              <a:t>Begins with complete dilatation of cervix and ends with delivery of the infant.</a:t>
            </a:r>
            <a:endParaRPr lang="en-GB" sz="4000" smtClean="0"/>
          </a:p>
        </p:txBody>
      </p:sp>
      <p:sp>
        <p:nvSpPr>
          <p:cNvPr id="20484" name="Rectangle 4"/>
          <p:cNvSpPr>
            <a:spLocks noChangeArrowheads="1"/>
          </p:cNvSpPr>
          <p:nvPr/>
        </p:nvSpPr>
        <p:spPr bwMode="auto">
          <a:xfrm>
            <a:off x="7451725" y="4508500"/>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tx2"/>
              </a:buClr>
            </a:pPr>
            <a:r>
              <a:rPr lang="en-GB" i="0"/>
              <a:t>Nadia abdall</a:t>
            </a:r>
            <a:r>
              <a:rPr lang="en-GB"/>
              <a:t> </a:t>
            </a:r>
          </a:p>
        </p:txBody>
      </p:sp>
      <p:pic>
        <p:nvPicPr>
          <p:cNvPr id="2" name="371E1618.wav">
            <a:hlinkClick r:id="" action="ppaction://media"/>
          </p:cNvPr>
          <p:cNvPicPr>
            <a:picLocks noChangeAspect="1"/>
          </p:cNvPicPr>
          <p:nvPr>
            <a:wavAudioFile r:embed="rId1" name="371E3F87.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17472"/>
      </p:ext>
    </p:extLst>
  </p:cSld>
  <p:clrMapOvr>
    <a:masterClrMapping/>
  </p:clrMapOvr>
  <p:transition spd="slow" advTm="994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p:txBody>
          <a:bodyPr/>
          <a:lstStyle/>
          <a:p>
            <a:pPr eaLnBrk="1" hangingPunct="1">
              <a:defRPr/>
            </a:pPr>
            <a:r>
              <a:rPr lang="en-US" sz="4000" b="1" i="1" smtClean="0"/>
              <a:t>3- Third Stage (placenta stage</a:t>
            </a:r>
            <a:r>
              <a:rPr lang="en-US" sz="3600" b="1" u="sng" smtClean="0"/>
              <a:t>)</a:t>
            </a:r>
            <a:endParaRPr lang="en-GB" sz="3600" b="1" u="sng" smtClean="0"/>
          </a:p>
        </p:txBody>
      </p:sp>
      <p:sp>
        <p:nvSpPr>
          <p:cNvPr id="21507" name="Rectangle 3"/>
          <p:cNvSpPr>
            <a:spLocks noGrp="1" noChangeArrowheads="1"/>
          </p:cNvSpPr>
          <p:nvPr>
            <p:ph idx="1"/>
          </p:nvPr>
        </p:nvSpPr>
        <p:spPr/>
        <p:txBody>
          <a:bodyPr/>
          <a:lstStyle/>
          <a:p>
            <a:pPr eaLnBrk="1" hangingPunct="1">
              <a:buFontTx/>
              <a:buNone/>
            </a:pPr>
            <a:r>
              <a:rPr lang="en-US" sz="6000" smtClean="0"/>
              <a:t> </a:t>
            </a:r>
            <a:r>
              <a:rPr lang="en-US" sz="4000" smtClean="0">
                <a:latin typeface="Times New Roman" pitchFamily="18" charset="0"/>
                <a:cs typeface="Times New Roman" pitchFamily="18" charset="0"/>
              </a:rPr>
              <a:t>Begins with delivery of the infants and end with delivery of placenta</a:t>
            </a:r>
            <a:r>
              <a:rPr lang="en-US" sz="6000" smtClean="0"/>
              <a:t>.</a:t>
            </a:r>
            <a:endParaRPr lang="en-GB" sz="6000" smtClean="0"/>
          </a:p>
        </p:txBody>
      </p:sp>
      <p:sp>
        <p:nvSpPr>
          <p:cNvPr id="21508" name="Rectangle 4"/>
          <p:cNvSpPr>
            <a:spLocks noChangeArrowheads="1"/>
          </p:cNvSpPr>
          <p:nvPr/>
        </p:nvSpPr>
        <p:spPr bwMode="auto">
          <a:xfrm>
            <a:off x="7380288" y="4508500"/>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59C21618.wav">
            <a:hlinkClick r:id="" action="ppaction://media"/>
          </p:cNvPr>
          <p:cNvPicPr>
            <a:picLocks noChangeAspect="1"/>
          </p:cNvPicPr>
          <p:nvPr>
            <a:wavAudioFile r:embed="rId1" name="59C2E056.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643436"/>
      </p:ext>
    </p:extLst>
  </p:cSld>
  <p:clrMapOvr>
    <a:masterClrMapping/>
  </p:clrMapOvr>
  <p:transition spd="slow" advTm="1216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extLst>
            <a:ext uri="{909E8E84-426E-40DD-AFC4-6F175D3DCCD1}">
              <a14:hiddenFill xmlns:a14="http://schemas.microsoft.com/office/drawing/2010/main">
                <a:solidFill>
                  <a:schemeClr val="hlink"/>
                </a:solidFill>
              </a14:hiddenFill>
            </a:ext>
          </a:extLst>
        </p:spPr>
        <p:txBody>
          <a:bodyPr/>
          <a:lstStyle/>
          <a:p>
            <a:pPr eaLnBrk="1" hangingPunct="1">
              <a:defRPr/>
            </a:pPr>
            <a:r>
              <a:rPr lang="en-US" sz="6000" b="1" i="1" smtClean="0"/>
              <a:t>Definition of labor</a:t>
            </a:r>
            <a:r>
              <a:rPr lang="en-US" smtClean="0"/>
              <a:t> </a:t>
            </a:r>
            <a:endParaRPr lang="en-GB" smtClean="0"/>
          </a:p>
        </p:txBody>
      </p:sp>
      <p:sp>
        <p:nvSpPr>
          <p:cNvPr id="4099" name="Rectangle 3"/>
          <p:cNvSpPr>
            <a:spLocks noGrp="1" noChangeArrowheads="1"/>
          </p:cNvSpPr>
          <p:nvPr>
            <p:ph idx="1"/>
          </p:nvPr>
        </p:nvSpPr>
        <p:spPr/>
        <p:txBody>
          <a:bodyPr/>
          <a:lstStyle/>
          <a:p>
            <a:pPr eaLnBrk="1" hangingPunct="1"/>
            <a:endParaRPr lang="en-US" smtClean="0"/>
          </a:p>
          <a:p>
            <a:pPr eaLnBrk="1" hangingPunct="1">
              <a:buFontTx/>
              <a:buNone/>
            </a:pPr>
            <a:r>
              <a:rPr lang="en-US" smtClean="0"/>
              <a:t>       </a:t>
            </a:r>
            <a:r>
              <a:rPr lang="en-US" sz="4000" smtClean="0"/>
              <a:t>Labor is process  by  which  the  pregnant woman expels the products of conception after viability of the fetus from the uterus</a:t>
            </a:r>
            <a:r>
              <a:rPr lang="en-US" sz="4000" b="1" smtClean="0"/>
              <a:t> </a:t>
            </a:r>
            <a:r>
              <a:rPr lang="en-US" sz="4000" smtClean="0"/>
              <a:t>.</a:t>
            </a:r>
            <a:r>
              <a:rPr lang="en-GB" sz="4000" smtClean="0"/>
              <a:t> </a:t>
            </a:r>
          </a:p>
        </p:txBody>
      </p:sp>
      <p:sp>
        <p:nvSpPr>
          <p:cNvPr id="4100" name="Rectangle 6"/>
          <p:cNvSpPr>
            <a:spLocks noChangeArrowheads="1"/>
          </p:cNvSpPr>
          <p:nvPr/>
        </p:nvSpPr>
        <p:spPr bwMode="auto">
          <a:xfrm>
            <a:off x="7451725" y="53006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3" name="B9EA1555.wav">
            <a:hlinkClick r:id="" action="ppaction://media"/>
          </p:cNvPr>
          <p:cNvPicPr>
            <a:picLocks noChangeAspect="1"/>
          </p:cNvPicPr>
          <p:nvPr>
            <a:wavAudioFile r:embed="rId1" name="B9EA415A.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760716"/>
      </p:ext>
    </p:extLst>
  </p:cSld>
  <p:clrMapOvr>
    <a:masterClrMapping/>
  </p:clrMapOvr>
  <p:transition spd="slow" advTm="1626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pPr eaLnBrk="1" hangingPunct="1">
              <a:defRPr/>
            </a:pPr>
            <a:r>
              <a:rPr lang="en-US" b="1" i="1" smtClean="0"/>
              <a:t>4- Fourth Stage:</a:t>
            </a:r>
            <a:endParaRPr lang="en-GB" b="1" i="1" smtClean="0"/>
          </a:p>
        </p:txBody>
      </p:sp>
      <p:sp>
        <p:nvSpPr>
          <p:cNvPr id="22531" name="Rectangle 3"/>
          <p:cNvSpPr>
            <a:spLocks noGrp="1" noChangeArrowheads="1"/>
          </p:cNvSpPr>
          <p:nvPr>
            <p:ph idx="1"/>
          </p:nvPr>
        </p:nvSpPr>
        <p:spPr/>
        <p:txBody>
          <a:bodyPr/>
          <a:lstStyle/>
          <a:p>
            <a:pPr eaLnBrk="1" hangingPunct="1"/>
            <a:r>
              <a:rPr lang="en-US" smtClean="0"/>
              <a:t>Is the first 2 hours following delivery.</a:t>
            </a:r>
            <a:r>
              <a:rPr lang="en-US" b="1" smtClean="0"/>
              <a:t/>
            </a:r>
            <a:br>
              <a:rPr lang="en-US" b="1" smtClean="0"/>
            </a:br>
            <a:endParaRPr lang="en-GB" b="1" smtClean="0"/>
          </a:p>
        </p:txBody>
      </p:sp>
      <p:sp>
        <p:nvSpPr>
          <p:cNvPr id="22532" name="Rectangle 4"/>
          <p:cNvSpPr>
            <a:spLocks noChangeArrowheads="1"/>
          </p:cNvSpPr>
          <p:nvPr/>
        </p:nvSpPr>
        <p:spPr bwMode="auto">
          <a:xfrm>
            <a:off x="7524750" y="4581525"/>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28E51618.wav">
            <a:hlinkClick r:id="" action="ppaction://media"/>
          </p:cNvPr>
          <p:cNvPicPr>
            <a:picLocks noChangeAspect="1"/>
          </p:cNvPicPr>
          <p:nvPr>
            <a:wavAudioFile r:embed="rId1" name="28E55461.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056684"/>
      </p:ext>
    </p:extLst>
  </p:cSld>
  <p:clrMapOvr>
    <a:masterClrMapping/>
  </p:clrMapOvr>
  <p:transition spd="slow" advTm="401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p:txBody>
          <a:bodyPr/>
          <a:lstStyle/>
          <a:p>
            <a:pPr eaLnBrk="1" hangingPunct="1">
              <a:defRPr/>
            </a:pPr>
            <a:r>
              <a:rPr lang="en-US" b="1" i="1" smtClean="0"/>
              <a:t>1- </a:t>
            </a:r>
            <a:r>
              <a:rPr lang="en-US" sz="3600" b="1" i="1" smtClean="0"/>
              <a:t>First Stage of Labor</a:t>
            </a:r>
            <a:endParaRPr lang="en-GB" sz="3600" b="1" i="1" smtClean="0"/>
          </a:p>
        </p:txBody>
      </p:sp>
      <p:sp>
        <p:nvSpPr>
          <p:cNvPr id="23555" name="Rectangle 3"/>
          <p:cNvSpPr>
            <a:spLocks noGrp="1" noChangeArrowheads="1"/>
          </p:cNvSpPr>
          <p:nvPr>
            <p:ph idx="1"/>
          </p:nvPr>
        </p:nvSpPr>
        <p:spPr/>
        <p:txBody>
          <a:bodyPr/>
          <a:lstStyle/>
          <a:p>
            <a:pPr eaLnBrk="1" hangingPunct="1">
              <a:buFontTx/>
              <a:buNone/>
            </a:pPr>
            <a:r>
              <a:rPr lang="en-US" b="1" u="sng" smtClean="0"/>
              <a:t>Definition: </a:t>
            </a:r>
            <a:r>
              <a:rPr lang="en-US" smtClean="0"/>
              <a:t/>
            </a:r>
            <a:br>
              <a:rPr lang="en-US" smtClean="0"/>
            </a:br>
            <a:r>
              <a:rPr lang="en-US" smtClean="0"/>
              <a:t>  The first stage of labor entails effacement and dilatation of the cervix. It begins when uterine contractions become sufficiently frequent, intense , long, to initiate obvious effacement and dilatation of cervix.</a:t>
            </a:r>
            <a:endParaRPr lang="en-GB" smtClean="0"/>
          </a:p>
        </p:txBody>
      </p:sp>
      <p:sp>
        <p:nvSpPr>
          <p:cNvPr id="23556" name="Rectangle 4"/>
          <p:cNvSpPr>
            <a:spLocks noChangeArrowheads="1"/>
          </p:cNvSpPr>
          <p:nvPr/>
        </p:nvSpPr>
        <p:spPr bwMode="auto">
          <a:xfrm>
            <a:off x="7524750" y="5013325"/>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8E5C1618.wav">
            <a:hlinkClick r:id="" action="ppaction://media"/>
          </p:cNvPr>
          <p:cNvPicPr>
            <a:picLocks noChangeAspect="1"/>
          </p:cNvPicPr>
          <p:nvPr>
            <a:wavAudioFile r:embed="rId1" name="8E5C7317.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897632"/>
      </p:ext>
    </p:extLst>
  </p:cSld>
  <p:clrMapOvr>
    <a:masterClrMapping/>
  </p:clrMapOvr>
  <p:transition spd="slow" advTm="7452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idx="1"/>
          </p:nvPr>
        </p:nvSpPr>
        <p:spPr/>
        <p:txBody>
          <a:bodyPr/>
          <a:lstStyle/>
          <a:p>
            <a:pPr eaLnBrk="1" hangingPunct="1"/>
            <a:r>
              <a:rPr lang="en-US" b="1" u="sng" smtClean="0"/>
              <a:t>Symptoms and Signs of the Onset of Labor :</a:t>
            </a:r>
            <a:endParaRPr lang="en-US" smtClean="0"/>
          </a:p>
          <a:p>
            <a:pPr eaLnBrk="1" hangingPunct="1"/>
            <a:r>
              <a:rPr lang="en-US" smtClean="0"/>
              <a:t>1- Painful uterine contraction. </a:t>
            </a:r>
          </a:p>
          <a:p>
            <a:pPr eaLnBrk="1" hangingPunct="1"/>
            <a:r>
              <a:rPr lang="en-US" smtClean="0"/>
              <a:t>2- Show.</a:t>
            </a:r>
          </a:p>
          <a:p>
            <a:pPr eaLnBrk="1" hangingPunct="1"/>
            <a:r>
              <a:rPr lang="en-US" smtClean="0"/>
              <a:t>3- Shortening and dilatation of the cervix .        </a:t>
            </a:r>
          </a:p>
          <a:p>
            <a:pPr eaLnBrk="1" hangingPunct="1"/>
            <a:r>
              <a:rPr lang="en-US" smtClean="0"/>
              <a:t>4- Formation of the bag of waters.</a:t>
            </a:r>
            <a:r>
              <a:rPr lang="en-GB" smtClean="0"/>
              <a:t> </a:t>
            </a:r>
          </a:p>
        </p:txBody>
      </p:sp>
      <p:sp>
        <p:nvSpPr>
          <p:cNvPr id="24579" name="Rectangle 4"/>
          <p:cNvSpPr>
            <a:spLocks noChangeArrowheads="1"/>
          </p:cNvSpPr>
          <p:nvPr/>
        </p:nvSpPr>
        <p:spPr bwMode="auto">
          <a:xfrm>
            <a:off x="7524750" y="5157788"/>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A0ED1618.wav">
            <a:hlinkClick r:id="" action="ppaction://media"/>
          </p:cNvPr>
          <p:cNvPicPr>
            <a:picLocks noChangeAspect="1"/>
          </p:cNvPicPr>
          <p:nvPr>
            <a:wavAudioFile r:embed="rId1" name="A0ED169F.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58084"/>
      </p:ext>
    </p:extLst>
  </p:cSld>
  <p:clrMapOvr>
    <a:masterClrMapping/>
  </p:clrMapOvr>
  <p:transition spd="slow" advTm="186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p:txBody>
          <a:bodyPr/>
          <a:lstStyle/>
          <a:p>
            <a:pPr eaLnBrk="1" hangingPunct="1">
              <a:defRPr/>
            </a:pPr>
            <a:r>
              <a:rPr lang="en-US" b="1" i="1" smtClean="0"/>
              <a:t>Phases of first stage</a:t>
            </a:r>
            <a:r>
              <a:rPr lang="en-US" smtClean="0"/>
              <a:t> </a:t>
            </a:r>
            <a:endParaRPr lang="en-GB" smtClean="0"/>
          </a:p>
        </p:txBody>
      </p:sp>
      <p:sp>
        <p:nvSpPr>
          <p:cNvPr id="25603" name="Rectangle 3"/>
          <p:cNvSpPr>
            <a:spLocks noGrp="1" noChangeArrowheads="1"/>
          </p:cNvSpPr>
          <p:nvPr>
            <p:ph idx="1"/>
          </p:nvPr>
        </p:nvSpPr>
        <p:spPr/>
        <p:txBody>
          <a:bodyPr/>
          <a:lstStyle/>
          <a:p>
            <a:pPr eaLnBrk="1" hangingPunct="1">
              <a:spcBef>
                <a:spcPct val="0"/>
              </a:spcBef>
              <a:buClrTx/>
              <a:buFontTx/>
              <a:buNone/>
            </a:pPr>
            <a:r>
              <a:rPr lang="en-US" sz="4000" b="1" i="1" smtClean="0"/>
              <a:t>1 – Latent phase</a:t>
            </a:r>
            <a:r>
              <a:rPr lang="en-US" smtClean="0"/>
              <a:t> </a:t>
            </a:r>
          </a:p>
          <a:p>
            <a:pPr eaLnBrk="1" hangingPunct="1">
              <a:spcBef>
                <a:spcPct val="0"/>
              </a:spcBef>
              <a:buClrTx/>
              <a:buFontTx/>
              <a:buNone/>
            </a:pPr>
            <a:r>
              <a:rPr lang="en-US" smtClean="0"/>
              <a:t>    The cervix dilates from 3-10cm ,character by progressive cervical dilatation.</a:t>
            </a:r>
            <a:r>
              <a:rPr lang="en-GB" smtClean="0"/>
              <a:t> </a:t>
            </a:r>
          </a:p>
          <a:p>
            <a:pPr eaLnBrk="1" hangingPunct="1"/>
            <a:r>
              <a:rPr lang="en-US" sz="4000" b="1" i="1" smtClean="0"/>
              <a:t>2-Active phase </a:t>
            </a:r>
            <a:r>
              <a:rPr lang="en-US" b="1" i="1" smtClean="0"/>
              <a:t>the cervical dilates from 3-10 cm, character</a:t>
            </a:r>
            <a:r>
              <a:rPr lang="en-US" sz="4000" b="1" i="1" smtClean="0"/>
              <a:t> </a:t>
            </a:r>
            <a:r>
              <a:rPr lang="en-US" b="1" i="1" smtClean="0"/>
              <a:t>by progressive cervical dilatation .</a:t>
            </a:r>
            <a:endParaRPr lang="en-GB" b="1" i="1" smtClean="0"/>
          </a:p>
        </p:txBody>
      </p:sp>
      <p:sp>
        <p:nvSpPr>
          <p:cNvPr id="25604" name="Rectangle 4"/>
          <p:cNvSpPr>
            <a:spLocks noChangeArrowheads="1"/>
          </p:cNvSpPr>
          <p:nvPr/>
        </p:nvSpPr>
        <p:spPr bwMode="auto">
          <a:xfrm>
            <a:off x="7524750" y="50847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BB5E1633.wav">
            <a:hlinkClick r:id="" action="ppaction://media"/>
          </p:cNvPr>
          <p:cNvPicPr>
            <a:picLocks noChangeAspect="1"/>
          </p:cNvPicPr>
          <p:nvPr>
            <a:wavAudioFile r:embed="rId1" name="BB5E4253.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600186"/>
      </p:ext>
    </p:extLst>
  </p:cSld>
  <p:clrMapOvr>
    <a:masterClrMapping/>
  </p:clrMapOvr>
  <p:transition spd="slow" advTm="11256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p:txBody>
          <a:bodyPr/>
          <a:lstStyle/>
          <a:p>
            <a:pPr eaLnBrk="1" hangingPunct="1">
              <a:defRPr/>
            </a:pPr>
            <a:r>
              <a:rPr lang="en-US" b="1" u="sng" smtClean="0"/>
              <a:t>Physiology of the First Stage</a:t>
            </a:r>
            <a:r>
              <a:rPr lang="en-US" smtClean="0"/>
              <a:t> </a:t>
            </a:r>
            <a:endParaRPr lang="en-GB" smtClean="0"/>
          </a:p>
        </p:txBody>
      </p:sp>
      <p:sp>
        <p:nvSpPr>
          <p:cNvPr id="26627" name="Rectangle 3"/>
          <p:cNvSpPr>
            <a:spLocks noGrp="1" noChangeArrowheads="1"/>
          </p:cNvSpPr>
          <p:nvPr>
            <p:ph idx="1"/>
          </p:nvPr>
        </p:nvSpPr>
        <p:spPr/>
        <p:txBody>
          <a:bodyPr/>
          <a:lstStyle/>
          <a:p>
            <a:pPr eaLnBrk="1" hangingPunct="1"/>
            <a:r>
              <a:rPr lang="en-US" b="1" u="sng" smtClean="0"/>
              <a:t>1- Causes of Cervical Dilatation:</a:t>
            </a:r>
            <a:endParaRPr lang="en-US" smtClean="0"/>
          </a:p>
          <a:p>
            <a:pPr eaLnBrk="1" hangingPunct="1"/>
            <a:r>
              <a:rPr lang="en-US" smtClean="0"/>
              <a:t>♦</a:t>
            </a:r>
            <a:r>
              <a:rPr lang="en-US" b="1" smtClean="0"/>
              <a:t>  Uterine Contractions  and Retraction </a:t>
            </a:r>
            <a:r>
              <a:rPr lang="en-GB" smtClean="0"/>
              <a:t> </a:t>
            </a:r>
            <a:r>
              <a:rPr lang="en-US" smtClean="0"/>
              <a:t>♦  </a:t>
            </a:r>
            <a:r>
              <a:rPr lang="en-US" b="1" smtClean="0"/>
              <a:t>Change in Cervix</a:t>
            </a:r>
            <a:r>
              <a:rPr lang="en-US" smtClean="0"/>
              <a:t> (softening and ripening). </a:t>
            </a:r>
          </a:p>
          <a:p>
            <a:pPr eaLnBrk="1" hangingPunct="1"/>
            <a:r>
              <a:rPr lang="en-US" smtClean="0"/>
              <a:t>♦  </a:t>
            </a:r>
            <a:r>
              <a:rPr lang="en-US" b="1" smtClean="0"/>
              <a:t>Prostaglandin Release</a:t>
            </a:r>
            <a:r>
              <a:rPr lang="en-US" smtClean="0"/>
              <a:t>.</a:t>
            </a:r>
            <a:r>
              <a:rPr lang="en-GB" smtClean="0"/>
              <a:t> </a:t>
            </a:r>
          </a:p>
        </p:txBody>
      </p:sp>
      <p:sp>
        <p:nvSpPr>
          <p:cNvPr id="26628" name="Rectangle 4"/>
          <p:cNvSpPr>
            <a:spLocks noChangeArrowheads="1"/>
          </p:cNvSpPr>
          <p:nvPr/>
        </p:nvSpPr>
        <p:spPr bwMode="auto">
          <a:xfrm>
            <a:off x="2727325" y="3246438"/>
            <a:ext cx="3690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800" i="0"/>
              <a:t>♦  </a:t>
            </a:r>
            <a:r>
              <a:rPr lang="en-US" sz="1800" b="1" i="0"/>
              <a:t>Action of Bag of Water</a:t>
            </a:r>
            <a:r>
              <a:rPr lang="en-US" sz="1800" i="0"/>
              <a:t> :-As re</a:t>
            </a:r>
            <a:r>
              <a:rPr lang="en-GB" sz="1800" i="0"/>
              <a:t> </a:t>
            </a:r>
          </a:p>
        </p:txBody>
      </p:sp>
      <p:sp>
        <p:nvSpPr>
          <p:cNvPr id="26629" name="Rectangle 5"/>
          <p:cNvSpPr>
            <a:spLocks noChangeArrowheads="1"/>
          </p:cNvSpPr>
          <p:nvPr/>
        </p:nvSpPr>
        <p:spPr bwMode="auto">
          <a:xfrm>
            <a:off x="2727325" y="3246438"/>
            <a:ext cx="3690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800" i="0"/>
              <a:t>♦  </a:t>
            </a:r>
            <a:r>
              <a:rPr lang="en-US" sz="1800" b="1" i="0"/>
              <a:t>Action of Bag of Water</a:t>
            </a:r>
            <a:r>
              <a:rPr lang="en-US" sz="1800" i="0"/>
              <a:t> :-As re</a:t>
            </a:r>
            <a:r>
              <a:rPr lang="en-GB" sz="1800" i="0"/>
              <a:t> </a:t>
            </a:r>
          </a:p>
        </p:txBody>
      </p:sp>
      <p:sp>
        <p:nvSpPr>
          <p:cNvPr id="26630" name="Rectangle 10"/>
          <p:cNvSpPr>
            <a:spLocks noChangeArrowheads="1"/>
          </p:cNvSpPr>
          <p:nvPr/>
        </p:nvSpPr>
        <p:spPr bwMode="auto">
          <a:xfrm>
            <a:off x="7164388" y="46529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952D1633.wav">
            <a:hlinkClick r:id="" action="ppaction://media"/>
          </p:cNvPr>
          <p:cNvPicPr>
            <a:picLocks noChangeAspect="1"/>
          </p:cNvPicPr>
          <p:nvPr>
            <a:wavAudioFile r:embed="rId1" name="952DBE86.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273458"/>
      </p:ext>
    </p:extLst>
  </p:cSld>
  <p:clrMapOvr>
    <a:masterClrMapping/>
  </p:clrMapOvr>
  <p:transition spd="slow" advTm="263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pPr eaLnBrk="1" hangingPunct="1">
              <a:defRPr/>
            </a:pPr>
            <a:r>
              <a:rPr lang="en-US" sz="6000" b="1" i="1" smtClean="0"/>
              <a:t>Palority</a:t>
            </a:r>
            <a:r>
              <a:rPr lang="en-US" sz="6000" i="1" smtClean="0"/>
              <a:t> :-</a:t>
            </a:r>
            <a:endParaRPr lang="en-GB" sz="6000" i="1" smtClean="0"/>
          </a:p>
        </p:txBody>
      </p:sp>
      <p:sp>
        <p:nvSpPr>
          <p:cNvPr id="27651" name="Rectangle 3"/>
          <p:cNvSpPr>
            <a:spLocks noGrp="1" noChangeArrowheads="1"/>
          </p:cNvSpPr>
          <p:nvPr>
            <p:ph idx="1"/>
          </p:nvPr>
        </p:nvSpPr>
        <p:spPr/>
        <p:txBody>
          <a:bodyPr/>
          <a:lstStyle/>
          <a:p>
            <a:pPr eaLnBrk="1" hangingPunct="1"/>
            <a:r>
              <a:rPr lang="en-US" smtClean="0"/>
              <a:t>♦♦ </a:t>
            </a:r>
            <a:r>
              <a:rPr lang="en-US" b="1" u="sng" smtClean="0"/>
              <a:t>Palority</a:t>
            </a:r>
            <a:r>
              <a:rPr lang="en-US" smtClean="0"/>
              <a:t> :-Neuromuscular harmony between two segment of uterus.</a:t>
            </a:r>
            <a:endParaRPr lang="en-US" b="1" smtClean="0"/>
          </a:p>
          <a:p>
            <a:pPr eaLnBrk="1" hangingPunct="1"/>
            <a:r>
              <a:rPr lang="en-US" b="1" smtClean="0"/>
              <a:t>Active part</a:t>
            </a:r>
            <a:r>
              <a:rPr lang="en-US" smtClean="0"/>
              <a:t> upper part</a:t>
            </a:r>
            <a:r>
              <a:rPr lang="en-US" b="1" smtClean="0"/>
              <a:t> →</a:t>
            </a:r>
            <a:r>
              <a:rPr lang="en-US" smtClean="0"/>
              <a:t> contract strongly and retract to expel fetus.</a:t>
            </a:r>
            <a:endParaRPr lang="en-US" b="1" smtClean="0"/>
          </a:p>
          <a:p>
            <a:pPr eaLnBrk="1" hangingPunct="1"/>
            <a:r>
              <a:rPr lang="en-US" b="1" smtClean="0"/>
              <a:t>Passive part</a:t>
            </a:r>
            <a:r>
              <a:rPr lang="en-US" smtClean="0"/>
              <a:t> lower</a:t>
            </a:r>
            <a:r>
              <a:rPr lang="en-US" b="1" smtClean="0"/>
              <a:t> </a:t>
            </a:r>
            <a:r>
              <a:rPr lang="en-US" smtClean="0"/>
              <a:t>part</a:t>
            </a:r>
            <a:r>
              <a:rPr lang="en-US" b="1" smtClean="0"/>
              <a:t> →</a:t>
            </a:r>
            <a:r>
              <a:rPr lang="en-US" smtClean="0"/>
              <a:t> contract slightly ,dilate to allow expulsion to take place.</a:t>
            </a:r>
            <a:endParaRPr lang="en-GB" smtClean="0"/>
          </a:p>
        </p:txBody>
      </p:sp>
      <p:sp>
        <p:nvSpPr>
          <p:cNvPr id="27652" name="Rectangle 4"/>
          <p:cNvSpPr>
            <a:spLocks noChangeArrowheads="1"/>
          </p:cNvSpPr>
          <p:nvPr/>
        </p:nvSpPr>
        <p:spPr bwMode="auto">
          <a:xfrm>
            <a:off x="7524750" y="4941888"/>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EAFC1633.wav">
            <a:hlinkClick r:id="" action="ppaction://media"/>
          </p:cNvPr>
          <p:cNvPicPr>
            <a:picLocks noChangeAspect="1"/>
          </p:cNvPicPr>
          <p:nvPr>
            <a:wavAudioFile r:embed="rId1" name="EAFC2B5B.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546182"/>
      </p:ext>
    </p:extLst>
  </p:cSld>
  <p:clrMapOvr>
    <a:masterClrMapping/>
  </p:clrMapOvr>
  <p:transition spd="slow" advTm="127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pPr eaLnBrk="1" hangingPunct="1">
              <a:defRPr/>
            </a:pPr>
            <a:r>
              <a:rPr lang="en-US" sz="6000" b="1" i="1" smtClean="0"/>
              <a:t>Palority</a:t>
            </a:r>
            <a:endParaRPr lang="en-GB" sz="6000" b="1" i="1" smtClean="0"/>
          </a:p>
        </p:txBody>
      </p:sp>
      <p:sp>
        <p:nvSpPr>
          <p:cNvPr id="28675" name="Rectangle 3"/>
          <p:cNvSpPr>
            <a:spLocks noGrp="1" noChangeArrowheads="1"/>
          </p:cNvSpPr>
          <p:nvPr>
            <p:ph idx="1"/>
          </p:nvPr>
        </p:nvSpPr>
        <p:spPr/>
        <p:txBody>
          <a:bodyPr/>
          <a:lstStyle/>
          <a:p>
            <a:pPr eaLnBrk="1" hangingPunct="1"/>
            <a:r>
              <a:rPr lang="en-US" b="1" smtClean="0"/>
              <a:t>Lower segment Upper segment </a:t>
            </a:r>
            <a:r>
              <a:rPr lang="en-US" smtClean="0"/>
              <a:t>1- Passive 2- Dilate &amp;stretches 3-Become thinner &amp;longer4- 2 muscle layers1-Active2-Contract &amp;retract3-Become thicker &amp;shorter 4- 3 muscle layers </a:t>
            </a:r>
            <a:endParaRPr lang="en-GB" smtClean="0"/>
          </a:p>
        </p:txBody>
      </p:sp>
      <p:sp>
        <p:nvSpPr>
          <p:cNvPr id="28676" name="Rectangle 4"/>
          <p:cNvSpPr>
            <a:spLocks noChangeArrowheads="1"/>
          </p:cNvSpPr>
          <p:nvPr/>
        </p:nvSpPr>
        <p:spPr bwMode="auto">
          <a:xfrm>
            <a:off x="7308850" y="4508500"/>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E7541633.wav">
            <a:hlinkClick r:id="" action="ppaction://media"/>
          </p:cNvPr>
          <p:cNvPicPr>
            <a:picLocks noChangeAspect="1"/>
          </p:cNvPicPr>
          <p:nvPr>
            <a:wavAudioFile r:embed="rId1" name="E754BBED.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465394"/>
      </p:ext>
    </p:extLst>
  </p:cSld>
  <p:clrMapOvr>
    <a:masterClrMapping/>
  </p:clrMapOvr>
  <p:transition spd="slow" advTm="45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p:txBody>
          <a:bodyPr/>
          <a:lstStyle/>
          <a:p>
            <a:pPr eaLnBrk="1" hangingPunct="1">
              <a:defRPr/>
            </a:pPr>
            <a:r>
              <a:rPr lang="en-US" sz="6000" b="1" i="1" smtClean="0"/>
              <a:t>Palority</a:t>
            </a:r>
            <a:endParaRPr lang="en-GB" sz="6000" b="1" i="1" smtClean="0"/>
          </a:p>
        </p:txBody>
      </p:sp>
      <p:sp>
        <p:nvSpPr>
          <p:cNvPr id="29699" name="Rectangle 3"/>
          <p:cNvSpPr>
            <a:spLocks noGrp="1" noChangeArrowheads="1"/>
          </p:cNvSpPr>
          <p:nvPr>
            <p:ph idx="1"/>
          </p:nvPr>
        </p:nvSpPr>
        <p:spPr/>
        <p:txBody>
          <a:bodyPr/>
          <a:lstStyle/>
          <a:p>
            <a:pPr eaLnBrk="1" hangingPunct="1"/>
            <a:r>
              <a:rPr lang="en-US" b="1" smtClean="0"/>
              <a:t>This Palority lead to :</a:t>
            </a:r>
            <a:endParaRPr lang="en-US" smtClean="0"/>
          </a:p>
          <a:p>
            <a:pPr eaLnBrk="1" hangingPunct="1"/>
            <a:r>
              <a:rPr lang="en-US" smtClean="0"/>
              <a:t>  1- Control bleeding. </a:t>
            </a:r>
          </a:p>
          <a:p>
            <a:pPr eaLnBrk="1" hangingPunct="1"/>
            <a:r>
              <a:rPr lang="en-US" smtClean="0"/>
              <a:t>  2- Expulsion of fetus. </a:t>
            </a:r>
          </a:p>
          <a:p>
            <a:pPr eaLnBrk="1" hangingPunct="1"/>
            <a:r>
              <a:rPr lang="en-US" smtClean="0"/>
              <a:t>  3- Separation of placenta .  </a:t>
            </a:r>
          </a:p>
          <a:p>
            <a:pPr eaLnBrk="1" hangingPunct="1"/>
            <a:r>
              <a:rPr lang="en-US" smtClean="0"/>
              <a:t>  4- Dilatation effacement of cervix.</a:t>
            </a:r>
            <a:endParaRPr lang="en-GB" smtClean="0"/>
          </a:p>
        </p:txBody>
      </p:sp>
      <p:sp>
        <p:nvSpPr>
          <p:cNvPr id="29700" name="Rectangle 4"/>
          <p:cNvSpPr>
            <a:spLocks noChangeArrowheads="1"/>
          </p:cNvSpPr>
          <p:nvPr/>
        </p:nvSpPr>
        <p:spPr bwMode="auto">
          <a:xfrm>
            <a:off x="7380288" y="48688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E60A1633.wav">
            <a:hlinkClick r:id="" action="ppaction://media"/>
          </p:cNvPr>
          <p:cNvPicPr>
            <a:picLocks noChangeAspect="1"/>
          </p:cNvPicPr>
          <p:nvPr>
            <a:wavAudioFile r:embed="rId1" name="E60A6690.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310848"/>
      </p:ext>
    </p:extLst>
  </p:cSld>
  <p:clrMapOvr>
    <a:masterClrMapping/>
  </p:clrMapOvr>
  <p:transition spd="slow" advTm="44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eaLnBrk="1" hangingPunct="1">
              <a:defRPr/>
            </a:pPr>
            <a:r>
              <a:rPr lang="en-US" b="1" i="1" smtClean="0"/>
              <a:t>The Second Stage of Labor</a:t>
            </a:r>
            <a:endParaRPr lang="en-GB" b="1" i="1" smtClean="0"/>
          </a:p>
        </p:txBody>
      </p:sp>
      <p:sp>
        <p:nvSpPr>
          <p:cNvPr id="30723" name="Rectangle 3"/>
          <p:cNvSpPr>
            <a:spLocks noGrp="1" noChangeArrowheads="1"/>
          </p:cNvSpPr>
          <p:nvPr>
            <p:ph idx="1"/>
          </p:nvPr>
        </p:nvSpPr>
        <p:spPr/>
        <p:txBody>
          <a:bodyPr/>
          <a:lstStyle/>
          <a:p>
            <a:pPr eaLnBrk="1" hangingPunct="1"/>
            <a:endParaRPr lang="en-US" b="1" u="sng" smtClean="0"/>
          </a:p>
          <a:p>
            <a:pPr eaLnBrk="1" hangingPunct="1">
              <a:buFontTx/>
              <a:buNone/>
            </a:pPr>
            <a:r>
              <a:rPr lang="en-US" b="1" i="1" smtClean="0"/>
              <a:t>Definition:</a:t>
            </a:r>
            <a:r>
              <a:rPr lang="en-US" b="1" u="sng" smtClean="0"/>
              <a:t> </a:t>
            </a:r>
            <a:endParaRPr lang="en-US" smtClean="0"/>
          </a:p>
          <a:p>
            <a:pPr eaLnBrk="1" hangingPunct="1">
              <a:buFontTx/>
              <a:buNone/>
            </a:pPr>
            <a:r>
              <a:rPr lang="en-US" smtClean="0"/>
              <a:t> The second stage of labor involves the expulsion of the fetus .it begins with the complete dilation of cervix and ends when the infant is delivered.</a:t>
            </a:r>
            <a:r>
              <a:rPr lang="en-GB" smtClean="0"/>
              <a:t> </a:t>
            </a:r>
          </a:p>
        </p:txBody>
      </p:sp>
      <p:sp>
        <p:nvSpPr>
          <p:cNvPr id="30724" name="Rectangle 4"/>
          <p:cNvSpPr>
            <a:spLocks noChangeArrowheads="1"/>
          </p:cNvSpPr>
          <p:nvPr/>
        </p:nvSpPr>
        <p:spPr bwMode="auto">
          <a:xfrm>
            <a:off x="7380288" y="48688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tx2"/>
              </a:buClr>
            </a:pPr>
            <a:r>
              <a:rPr lang="en-GB" i="0"/>
              <a:t>Nadia abdall</a:t>
            </a:r>
            <a:r>
              <a:rPr lang="en-GB"/>
              <a:t> </a:t>
            </a:r>
          </a:p>
        </p:txBody>
      </p:sp>
      <p:pic>
        <p:nvPicPr>
          <p:cNvPr id="2" name="61531649.wav">
            <a:hlinkClick r:id="" action="ppaction://media"/>
          </p:cNvPr>
          <p:cNvPicPr>
            <a:picLocks noChangeAspect="1"/>
          </p:cNvPicPr>
          <p:nvPr>
            <a:wavAudioFile r:embed="rId1" name="61530022.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752401"/>
      </p:ext>
    </p:extLst>
  </p:cSld>
  <p:clrMapOvr>
    <a:masterClrMapping/>
  </p:clrMapOvr>
  <p:transition spd="slow" advTm="1537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pPr eaLnBrk="1" hangingPunct="1">
              <a:defRPr/>
            </a:pPr>
            <a:r>
              <a:rPr lang="en-US" sz="5400" i="1" smtClean="0"/>
              <a:t>Duration:</a:t>
            </a:r>
            <a:r>
              <a:rPr lang="en-US" sz="4000" smtClean="0"/>
              <a:t/>
            </a:r>
            <a:br>
              <a:rPr lang="en-US" sz="4000" smtClean="0"/>
            </a:br>
            <a:endParaRPr lang="en-GB" sz="4000" smtClean="0"/>
          </a:p>
        </p:txBody>
      </p:sp>
      <p:sp>
        <p:nvSpPr>
          <p:cNvPr id="31747" name="Rectangle 3"/>
          <p:cNvSpPr>
            <a:spLocks noGrp="1" noChangeArrowheads="1"/>
          </p:cNvSpPr>
          <p:nvPr>
            <p:ph idx="1"/>
          </p:nvPr>
        </p:nvSpPr>
        <p:spPr/>
        <p:txBody>
          <a:bodyPr/>
          <a:lstStyle/>
          <a:p>
            <a:pPr eaLnBrk="1" hangingPunct="1">
              <a:buFontTx/>
              <a:buNone/>
            </a:pPr>
            <a:r>
              <a:rPr lang="en-US" smtClean="0"/>
              <a:t>On the average ,the second stage lasts for about 50 minutes in the primigravida and about 20 minutes in the multigravida.</a:t>
            </a:r>
            <a:r>
              <a:rPr lang="en-GB" smtClean="0"/>
              <a:t> </a:t>
            </a:r>
          </a:p>
        </p:txBody>
      </p:sp>
      <p:sp>
        <p:nvSpPr>
          <p:cNvPr id="31748" name="Rectangle 4"/>
          <p:cNvSpPr>
            <a:spLocks noChangeArrowheads="1"/>
          </p:cNvSpPr>
          <p:nvPr/>
        </p:nvSpPr>
        <p:spPr bwMode="auto">
          <a:xfrm>
            <a:off x="7451725" y="3933825"/>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6C7D1649.wav">
            <a:hlinkClick r:id="" action="ppaction://media"/>
          </p:cNvPr>
          <p:cNvPicPr>
            <a:picLocks noChangeAspect="1"/>
          </p:cNvPicPr>
          <p:nvPr>
            <a:wavAudioFile r:embed="rId1" name="6C7D2A09.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591654"/>
      </p:ext>
    </p:extLst>
  </p:cSld>
  <p:clrMapOvr>
    <a:masterClrMapping/>
  </p:clrMapOvr>
  <p:transition spd="slow" advTm="227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pPr eaLnBrk="1" hangingPunct="1">
              <a:defRPr/>
            </a:pPr>
            <a:r>
              <a:rPr lang="en-US" b="1" i="1" u="sng" smtClean="0"/>
              <a:t>Normal labor</a:t>
            </a:r>
            <a:endParaRPr lang="en-GB" b="1" i="1" u="sng" smtClean="0"/>
          </a:p>
        </p:txBody>
      </p:sp>
      <p:sp>
        <p:nvSpPr>
          <p:cNvPr id="5123" name="Rectangle 3"/>
          <p:cNvSpPr>
            <a:spLocks noGrp="1" noChangeArrowheads="1"/>
          </p:cNvSpPr>
          <p:nvPr>
            <p:ph idx="1"/>
          </p:nvPr>
        </p:nvSpPr>
        <p:spPr/>
        <p:txBody>
          <a:bodyPr/>
          <a:lstStyle/>
          <a:p>
            <a:pPr eaLnBrk="1" hangingPunct="1">
              <a:buFontTx/>
              <a:buNone/>
            </a:pPr>
            <a:endParaRPr lang="en-US" smtClean="0"/>
          </a:p>
          <a:p>
            <a:pPr eaLnBrk="1" hangingPunct="1"/>
            <a:r>
              <a:rPr lang="en-US" smtClean="0"/>
              <a:t>It  is the spontaneous expulsion of a single mature living fetus , presenting by the vertex , through the nature birth canal within a reasonable time  without assistance (expect episiotomy )and without complications to mother or the fetus.</a:t>
            </a:r>
            <a:endParaRPr lang="en-GB" smtClean="0"/>
          </a:p>
        </p:txBody>
      </p:sp>
      <p:sp>
        <p:nvSpPr>
          <p:cNvPr id="5124" name="Rectangle 5"/>
          <p:cNvSpPr>
            <a:spLocks noChangeArrowheads="1"/>
          </p:cNvSpPr>
          <p:nvPr/>
        </p:nvSpPr>
        <p:spPr bwMode="auto">
          <a:xfrm>
            <a:off x="7451725" y="53006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3" name="701D1555.wav">
            <a:hlinkClick r:id="" action="ppaction://media"/>
          </p:cNvPr>
          <p:cNvPicPr>
            <a:picLocks noChangeAspect="1"/>
          </p:cNvPicPr>
          <p:nvPr>
            <a:wavAudioFile r:embed="rId1" name="701D5D1B.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781211"/>
      </p:ext>
    </p:extLst>
  </p:cSld>
  <p:clrMapOvr>
    <a:masterClrMapping/>
  </p:clrMapOvr>
  <p:transition spd="slow" advTm="3859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p:txBody>
          <a:bodyPr/>
          <a:lstStyle/>
          <a:p>
            <a:pPr eaLnBrk="1" hangingPunct="1">
              <a:defRPr/>
            </a:pPr>
            <a:r>
              <a:rPr lang="en-US" sz="4000" b="1" i="1" smtClean="0"/>
              <a:t>Signs of the Second Stage of Labor:</a:t>
            </a:r>
            <a:r>
              <a:rPr lang="en-US" sz="4000" smtClean="0"/>
              <a:t> </a:t>
            </a:r>
            <a:endParaRPr lang="en-GB" sz="4000" smtClean="0"/>
          </a:p>
        </p:txBody>
      </p:sp>
      <p:sp>
        <p:nvSpPr>
          <p:cNvPr id="32771" name="Rectangle 3"/>
          <p:cNvSpPr>
            <a:spLocks noGrp="1" noChangeArrowheads="1"/>
          </p:cNvSpPr>
          <p:nvPr>
            <p:ph idx="1"/>
          </p:nvPr>
        </p:nvSpPr>
        <p:spPr/>
        <p:txBody>
          <a:bodyPr/>
          <a:lstStyle/>
          <a:p>
            <a:pPr eaLnBrk="1" hangingPunct="1">
              <a:buFontTx/>
              <a:buNone/>
            </a:pPr>
            <a:r>
              <a:rPr lang="en-US" smtClean="0"/>
              <a:t> </a:t>
            </a:r>
            <a:r>
              <a:rPr lang="en-US" b="1" i="1" smtClean="0"/>
              <a:t>1- Uterine Contraction: </a:t>
            </a:r>
            <a:endParaRPr lang="en-US" i="1" smtClean="0"/>
          </a:p>
          <a:p>
            <a:pPr eaLnBrk="1" hangingPunct="1">
              <a:buFontTx/>
              <a:buNone/>
            </a:pPr>
            <a:r>
              <a:rPr lang="en-US" smtClean="0"/>
              <a:t>    Become stronger , last longer , and more frequent , together with full cervical dilatation and effacement.</a:t>
            </a:r>
            <a:endParaRPr lang="en-GB" smtClean="0"/>
          </a:p>
        </p:txBody>
      </p:sp>
      <p:sp>
        <p:nvSpPr>
          <p:cNvPr id="32772" name="Rectangle 4"/>
          <p:cNvSpPr>
            <a:spLocks noChangeArrowheads="1"/>
          </p:cNvSpPr>
          <p:nvPr/>
        </p:nvSpPr>
        <p:spPr bwMode="auto">
          <a:xfrm>
            <a:off x="7380288" y="44370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28431649.wav">
            <a:hlinkClick r:id="" action="ppaction://media"/>
          </p:cNvPr>
          <p:cNvPicPr>
            <a:picLocks noChangeAspect="1"/>
          </p:cNvPicPr>
          <p:nvPr>
            <a:wavAudioFile r:embed="rId1" name="28432A49.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954064"/>
      </p:ext>
    </p:extLst>
  </p:cSld>
  <p:clrMapOvr>
    <a:masterClrMapping/>
  </p:clrMapOvr>
  <p:transition spd="slow" advTm="6250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idx="1"/>
          </p:nvPr>
        </p:nvSpPr>
        <p:spPr/>
        <p:txBody>
          <a:bodyPr/>
          <a:lstStyle/>
          <a:p>
            <a:pPr eaLnBrk="1" hangingPunct="1">
              <a:buFontTx/>
              <a:buNone/>
            </a:pPr>
            <a:r>
              <a:rPr lang="en-US" smtClean="0"/>
              <a:t> </a:t>
            </a:r>
            <a:r>
              <a:rPr lang="en-US" b="1" i="1" smtClean="0"/>
              <a:t>2- Bearing Down or Pushing</a:t>
            </a:r>
            <a:r>
              <a:rPr lang="en-US" i="1" smtClean="0"/>
              <a:t>The</a:t>
            </a:r>
            <a:r>
              <a:rPr lang="en-US" smtClean="0"/>
              <a:t> woman start to push ,this will result in contractions of the abdominal muscles and diaphragm .</a:t>
            </a:r>
          </a:p>
          <a:p>
            <a:pPr eaLnBrk="1" hangingPunct="1"/>
            <a:endParaRPr lang="en-US" b="1" smtClean="0"/>
          </a:p>
          <a:p>
            <a:pPr eaLnBrk="1" hangingPunct="1">
              <a:buFontTx/>
              <a:buNone/>
            </a:pPr>
            <a:r>
              <a:rPr lang="en-US" b="1" i="1" smtClean="0"/>
              <a:t>3- Rupture of Bag Waters:</a:t>
            </a:r>
            <a:r>
              <a:rPr lang="en-US" b="1" smtClean="0"/>
              <a:t> </a:t>
            </a:r>
            <a:endParaRPr lang="en-US" smtClean="0"/>
          </a:p>
          <a:p>
            <a:pPr eaLnBrk="1" hangingPunct="1">
              <a:buFontTx/>
              <a:buNone/>
            </a:pPr>
            <a:r>
              <a:rPr lang="en-US" smtClean="0"/>
              <a:t>The membranes should have ruptured by the end of the first stage .</a:t>
            </a:r>
            <a:r>
              <a:rPr lang="en-GB" smtClean="0"/>
              <a:t> </a:t>
            </a:r>
          </a:p>
        </p:txBody>
      </p:sp>
      <p:sp>
        <p:nvSpPr>
          <p:cNvPr id="33795" name="Rectangle 4"/>
          <p:cNvSpPr>
            <a:spLocks noChangeArrowheads="1"/>
          </p:cNvSpPr>
          <p:nvPr/>
        </p:nvSpPr>
        <p:spPr bwMode="auto">
          <a:xfrm>
            <a:off x="7451725" y="53006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09901649.wav">
            <a:hlinkClick r:id="" action="ppaction://media"/>
          </p:cNvPr>
          <p:cNvPicPr>
            <a:picLocks noChangeAspect="1"/>
          </p:cNvPicPr>
          <p:nvPr>
            <a:wavAudioFile r:embed="rId1" name="0990F9C7.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825787"/>
      </p:ext>
    </p:extLst>
  </p:cSld>
  <p:clrMapOvr>
    <a:masterClrMapping/>
  </p:clrMapOvr>
  <p:transition spd="slow" advTm="6131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idx="1"/>
          </p:nvPr>
        </p:nvSpPr>
        <p:spPr/>
        <p:txBody>
          <a:bodyPr/>
          <a:lstStyle/>
          <a:p>
            <a:pPr eaLnBrk="1" hangingPunct="1">
              <a:buFontTx/>
              <a:buNone/>
            </a:pPr>
            <a:r>
              <a:rPr lang="en-US" b="1" i="1" u="sng" smtClean="0"/>
              <a:t>4- Displacement of the pelvic floor:</a:t>
            </a:r>
            <a:r>
              <a:rPr lang="en-US" b="1" smtClean="0"/>
              <a:t> </a:t>
            </a:r>
          </a:p>
          <a:p>
            <a:pPr eaLnBrk="1" hangingPunct="1">
              <a:buFontTx/>
              <a:buNone/>
            </a:pPr>
            <a:endParaRPr lang="en-US" smtClean="0"/>
          </a:p>
          <a:p>
            <a:pPr eaLnBrk="1" hangingPunct="1">
              <a:buFontTx/>
              <a:buNone/>
            </a:pPr>
            <a:r>
              <a:rPr lang="en-US" smtClean="0"/>
              <a:t>The bladder is down up into the abdomen where is less risk of its being injured by the descending head , and more space is available in the pelvis for passage of the fetus </a:t>
            </a:r>
            <a:endParaRPr lang="en-GB" smtClean="0"/>
          </a:p>
        </p:txBody>
      </p:sp>
      <p:sp>
        <p:nvSpPr>
          <p:cNvPr id="34819" name="Rectangle 5"/>
          <p:cNvSpPr>
            <a:spLocks noChangeArrowheads="1"/>
          </p:cNvSpPr>
          <p:nvPr/>
        </p:nvSpPr>
        <p:spPr bwMode="auto">
          <a:xfrm>
            <a:off x="7451725" y="50847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CEBD1649.wav">
            <a:hlinkClick r:id="" action="ppaction://media"/>
          </p:cNvPr>
          <p:cNvPicPr>
            <a:picLocks noChangeAspect="1"/>
          </p:cNvPicPr>
          <p:nvPr>
            <a:wavAudioFile r:embed="rId1" name="CEBDC59F.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933156"/>
      </p:ext>
    </p:extLst>
  </p:cSld>
  <p:clrMapOvr>
    <a:masterClrMapping/>
  </p:clrMapOvr>
  <p:transition spd="slow" advTm="1119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idx="1"/>
          </p:nvPr>
        </p:nvSpPr>
        <p:spPr>
          <a:xfrm>
            <a:off x="468313" y="1628775"/>
            <a:ext cx="8229600" cy="4495800"/>
          </a:xfrm>
        </p:spPr>
        <p:txBody>
          <a:bodyPr/>
          <a:lstStyle/>
          <a:p>
            <a:pPr eaLnBrk="1" hangingPunct="1">
              <a:buFontTx/>
              <a:buNone/>
            </a:pPr>
            <a:r>
              <a:rPr lang="en-US" b="1" i="1" smtClean="0"/>
              <a:t>5- Cramps in the Legs</a:t>
            </a:r>
            <a:r>
              <a:rPr lang="en-US" b="1" u="sng" smtClean="0"/>
              <a:t> </a:t>
            </a:r>
          </a:p>
          <a:p>
            <a:pPr eaLnBrk="1" hangingPunct="1">
              <a:buFontTx/>
              <a:buNone/>
            </a:pPr>
            <a:endParaRPr lang="en-US" b="1" u="sng" smtClean="0"/>
          </a:p>
          <a:p>
            <a:pPr eaLnBrk="1" hangingPunct="1">
              <a:buFontTx/>
              <a:buNone/>
            </a:pPr>
            <a:r>
              <a:rPr lang="en-US" sz="3600" smtClean="0"/>
              <a:t>        </a:t>
            </a:r>
            <a:r>
              <a:rPr lang="en-US" sz="3600" smtClean="0">
                <a:latin typeface="Times New Roman" pitchFamily="18" charset="0"/>
                <a:cs typeface="Times New Roman" pitchFamily="18" charset="0"/>
              </a:rPr>
              <a:t>Due to pressure on the descended presenting part on the sacral nerves .</a:t>
            </a:r>
            <a:endParaRPr lang="en-GB" sz="3600" smtClean="0">
              <a:latin typeface="Times New Roman" pitchFamily="18" charset="0"/>
              <a:cs typeface="Times New Roman" pitchFamily="18" charset="0"/>
            </a:endParaRPr>
          </a:p>
        </p:txBody>
      </p:sp>
      <p:sp>
        <p:nvSpPr>
          <p:cNvPr id="35843" name="Rectangle 4"/>
          <p:cNvSpPr>
            <a:spLocks noChangeArrowheads="1"/>
          </p:cNvSpPr>
          <p:nvPr/>
        </p:nvSpPr>
        <p:spPr bwMode="auto">
          <a:xfrm>
            <a:off x="7451725" y="4508500"/>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EF5E1649.wav">
            <a:hlinkClick r:id="" action="ppaction://media"/>
          </p:cNvPr>
          <p:cNvPicPr>
            <a:picLocks noChangeAspect="1"/>
          </p:cNvPicPr>
          <p:nvPr>
            <a:wavAudioFile r:embed="rId1" name="EF5E2928.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590586"/>
      </p:ext>
    </p:extLst>
  </p:cSld>
  <p:clrMapOvr>
    <a:masterClrMapping/>
  </p:clrMapOvr>
  <p:transition spd="slow" advTm="84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pPr eaLnBrk="1" hangingPunct="1">
              <a:defRPr/>
            </a:pPr>
            <a:r>
              <a:rPr lang="en-US" b="1" i="1" smtClean="0"/>
              <a:t>Mechanism of Normal Labor</a:t>
            </a:r>
            <a:r>
              <a:rPr lang="en-US" smtClean="0"/>
              <a:t> </a:t>
            </a:r>
            <a:endParaRPr lang="en-GB" smtClean="0"/>
          </a:p>
        </p:txBody>
      </p:sp>
      <p:sp>
        <p:nvSpPr>
          <p:cNvPr id="36867" name="Rectangle 3"/>
          <p:cNvSpPr>
            <a:spLocks noGrp="1" noChangeArrowheads="1"/>
          </p:cNvSpPr>
          <p:nvPr>
            <p:ph idx="1"/>
          </p:nvPr>
        </p:nvSpPr>
        <p:spPr/>
        <p:txBody>
          <a:bodyPr/>
          <a:lstStyle/>
          <a:p>
            <a:pPr eaLnBrk="1" hangingPunct="1">
              <a:buFontTx/>
              <a:buNone/>
            </a:pPr>
            <a:r>
              <a:rPr lang="en-US" sz="2800" b="1" smtClean="0"/>
              <a:t>Means a series of adaptive changes involving both position and movement of the fetus </a:t>
            </a:r>
          </a:p>
          <a:p>
            <a:pPr eaLnBrk="1" hangingPunct="1">
              <a:buFontTx/>
              <a:buNone/>
            </a:pPr>
            <a:r>
              <a:rPr lang="en-US" sz="2800" b="1" i="1" u="sng" smtClean="0"/>
              <a:t>A)Delivery of the Shoulder :</a:t>
            </a:r>
          </a:p>
          <a:p>
            <a:pPr eaLnBrk="1" hangingPunct="1">
              <a:buFontTx/>
              <a:buNone/>
            </a:pPr>
            <a:r>
              <a:rPr lang="en-US" sz="2800" b="1" smtClean="0"/>
              <a:t>1-</a:t>
            </a:r>
            <a:r>
              <a:rPr lang="en-US" sz="2800" b="1" u="sng" smtClean="0"/>
              <a:t> Descent :</a:t>
            </a:r>
            <a:endParaRPr lang="en-US" sz="2800" b="1" smtClean="0"/>
          </a:p>
          <a:p>
            <a:pPr eaLnBrk="1" hangingPunct="1">
              <a:buFontTx/>
              <a:buNone/>
            </a:pPr>
            <a:r>
              <a:rPr lang="en-US" sz="2800" b="1" smtClean="0"/>
              <a:t>It is a continuous movement throughout the mechanism and is caused by :</a:t>
            </a:r>
          </a:p>
          <a:p>
            <a:pPr eaLnBrk="1" hangingPunct="1">
              <a:buFontTx/>
              <a:buNone/>
            </a:pPr>
            <a:r>
              <a:rPr lang="en-US" sz="2800" b="1" smtClean="0"/>
              <a:t>    1) Uterine contraction and retraction. </a:t>
            </a:r>
          </a:p>
          <a:p>
            <a:pPr eaLnBrk="1" hangingPunct="1">
              <a:buFontTx/>
              <a:buNone/>
            </a:pPr>
            <a:r>
              <a:rPr lang="en-US" sz="2800" b="1" smtClean="0"/>
              <a:t>    2) The auxiliary forces. </a:t>
            </a:r>
            <a:endParaRPr lang="en-GB" sz="2800" b="1" smtClean="0"/>
          </a:p>
        </p:txBody>
      </p:sp>
      <p:sp>
        <p:nvSpPr>
          <p:cNvPr id="36868" name="Rectangle 4"/>
          <p:cNvSpPr>
            <a:spLocks noChangeArrowheads="1"/>
          </p:cNvSpPr>
          <p:nvPr/>
        </p:nvSpPr>
        <p:spPr bwMode="auto">
          <a:xfrm>
            <a:off x="7235825" y="5157788"/>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72401664.wav">
            <a:hlinkClick r:id="" action="ppaction://media"/>
          </p:cNvPr>
          <p:cNvPicPr>
            <a:picLocks noChangeAspect="1"/>
          </p:cNvPicPr>
          <p:nvPr>
            <a:wavAudioFile r:embed="rId1" name="7240D87C.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89497"/>
      </p:ext>
    </p:extLst>
  </p:cSld>
  <p:clrMapOvr>
    <a:masterClrMapping/>
  </p:clrMapOvr>
  <p:transition spd="slow" advTm="219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idx="1"/>
          </p:nvPr>
        </p:nvSpPr>
        <p:spPr/>
        <p:txBody>
          <a:bodyPr/>
          <a:lstStyle/>
          <a:p>
            <a:pPr eaLnBrk="1" hangingPunct="1"/>
            <a:r>
              <a:rPr lang="en-US" b="1" smtClean="0"/>
              <a:t>2- </a:t>
            </a:r>
            <a:r>
              <a:rPr lang="en-US" b="1" u="sng" smtClean="0"/>
              <a:t>Engagement: </a:t>
            </a:r>
            <a:endParaRPr lang="en-US" smtClean="0"/>
          </a:p>
          <a:p>
            <a:pPr eaLnBrk="1" hangingPunct="1"/>
            <a:r>
              <a:rPr lang="en-US" smtClean="0"/>
              <a:t>The is normally engages in the oblique or transverse diameter of inlet in anthropoid, Engage occur in A.P. diameter the head is said to be engaged when its widest transverse diameter, the biparietal has passed the plane of the pelvic inlet.</a:t>
            </a:r>
            <a:r>
              <a:rPr lang="en-GB" smtClean="0"/>
              <a:t> </a:t>
            </a:r>
          </a:p>
        </p:txBody>
      </p:sp>
      <p:sp>
        <p:nvSpPr>
          <p:cNvPr id="37891" name="Rectangle 4"/>
          <p:cNvSpPr>
            <a:spLocks noChangeArrowheads="1"/>
          </p:cNvSpPr>
          <p:nvPr/>
        </p:nvSpPr>
        <p:spPr bwMode="auto">
          <a:xfrm>
            <a:off x="7667625" y="5013325"/>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EF491664.wav">
            <a:hlinkClick r:id="" action="ppaction://media"/>
          </p:cNvPr>
          <p:cNvPicPr>
            <a:picLocks noChangeAspect="1"/>
          </p:cNvPicPr>
          <p:nvPr>
            <a:wavAudioFile r:embed="rId1" name="EF49A16C.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528936"/>
      </p:ext>
    </p:extLst>
  </p:cSld>
  <p:clrMapOvr>
    <a:masterClrMapping/>
  </p:clrMapOvr>
  <p:transition spd="slow" advTm="1213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1"/>
          </p:nvPr>
        </p:nvSpPr>
        <p:spPr/>
        <p:txBody>
          <a:bodyPr/>
          <a:lstStyle/>
          <a:p>
            <a:pPr eaLnBrk="1" hangingPunct="1"/>
            <a:r>
              <a:rPr lang="en-US" b="1" smtClean="0"/>
              <a:t>- </a:t>
            </a:r>
            <a:r>
              <a:rPr lang="en-US" b="1" u="sng" smtClean="0"/>
              <a:t>Increased Flexion</a:t>
            </a:r>
            <a:r>
              <a:rPr lang="en-US" b="1" smtClean="0"/>
              <a:t>: </a:t>
            </a:r>
            <a:endParaRPr lang="en-US" smtClean="0"/>
          </a:p>
          <a:p>
            <a:pPr eaLnBrk="1" hangingPunct="1"/>
            <a:r>
              <a:rPr lang="en-US" smtClean="0"/>
              <a:t>This occur when the vertex meets the resistance pelvic floor ,the sinciput ascends and the occiput descends results in increases of flexion .</a:t>
            </a:r>
            <a:endParaRPr lang="en-GB" smtClean="0"/>
          </a:p>
        </p:txBody>
      </p:sp>
      <p:sp>
        <p:nvSpPr>
          <p:cNvPr id="38915" name="Rectangle 4"/>
          <p:cNvSpPr>
            <a:spLocks noChangeArrowheads="1"/>
          </p:cNvSpPr>
          <p:nvPr/>
        </p:nvSpPr>
        <p:spPr bwMode="auto">
          <a:xfrm>
            <a:off x="7308850" y="4292600"/>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77BC1664.wav">
            <a:hlinkClick r:id="" action="ppaction://media"/>
          </p:cNvPr>
          <p:cNvPicPr>
            <a:picLocks noChangeAspect="1"/>
          </p:cNvPicPr>
          <p:nvPr>
            <a:wavAudioFile r:embed="rId1" name="77BC5666.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69863"/>
      </p:ext>
    </p:extLst>
  </p:cSld>
  <p:clrMapOvr>
    <a:masterClrMapping/>
  </p:clrMapOvr>
  <p:transition spd="slow" advTm="83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idx="1"/>
          </p:nvPr>
        </p:nvSpPr>
        <p:spPr/>
        <p:txBody>
          <a:bodyPr/>
          <a:lstStyle/>
          <a:p>
            <a:pPr eaLnBrk="1" hangingPunct="1"/>
            <a:r>
              <a:rPr lang="en-US" smtClean="0"/>
              <a:t>4- </a:t>
            </a:r>
            <a:r>
              <a:rPr lang="en-US" b="1" u="sng" smtClean="0"/>
              <a:t>Internal Rotation :</a:t>
            </a:r>
            <a:endParaRPr lang="en-US" smtClean="0"/>
          </a:p>
          <a:p>
            <a:pPr eaLnBrk="1" hangingPunct="1"/>
            <a:r>
              <a:rPr lang="en-US" smtClean="0"/>
              <a:t>When the occiput meets the pelvic floor first after  increased  the  flexion , it  undergoes internal  rotation  1/8  of  a  circle in  anterior position but it rotates 3/8 of a circle in posterior position which is known as long anterior rotation so that it become opposite the symphysis.</a:t>
            </a:r>
            <a:endParaRPr lang="en-GB" smtClean="0"/>
          </a:p>
        </p:txBody>
      </p:sp>
      <p:sp>
        <p:nvSpPr>
          <p:cNvPr id="39939" name="Rectangle 4"/>
          <p:cNvSpPr>
            <a:spLocks noChangeArrowheads="1"/>
          </p:cNvSpPr>
          <p:nvPr/>
        </p:nvSpPr>
        <p:spPr bwMode="auto">
          <a:xfrm>
            <a:off x="7451725" y="53006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265B1664.wav">
            <a:hlinkClick r:id="" action="ppaction://media"/>
          </p:cNvPr>
          <p:cNvPicPr>
            <a:picLocks noChangeAspect="1"/>
          </p:cNvPicPr>
          <p:nvPr>
            <a:wavAudioFile r:embed="rId1" name="265B5666.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572054"/>
      </p:ext>
    </p:extLst>
  </p:cSld>
  <p:clrMapOvr>
    <a:masterClrMapping/>
  </p:clrMapOvr>
  <p:transition spd="slow" advTm="542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idx="1"/>
          </p:nvPr>
        </p:nvSpPr>
        <p:spPr/>
        <p:txBody>
          <a:bodyPr/>
          <a:lstStyle/>
          <a:p>
            <a:pPr eaLnBrk="1" hangingPunct="1"/>
            <a:r>
              <a:rPr lang="en-US" b="1" smtClean="0"/>
              <a:t>5-</a:t>
            </a:r>
            <a:r>
              <a:rPr lang="en-US" smtClean="0"/>
              <a:t> </a:t>
            </a:r>
            <a:r>
              <a:rPr lang="en-US" b="1" u="sng" smtClean="0"/>
              <a:t>Extension :</a:t>
            </a:r>
            <a:endParaRPr lang="en-US" smtClean="0"/>
          </a:p>
          <a:p>
            <a:pPr eaLnBrk="1" hangingPunct="1"/>
            <a:r>
              <a:rPr lang="en-US" sz="3600" smtClean="0"/>
              <a:t>The suboccipital region pivots beneath the symphysis pubic and then by a movement of extension of the head , the forehead, and face comes out successively.</a:t>
            </a:r>
            <a:endParaRPr lang="en-GB" sz="3600" smtClean="0"/>
          </a:p>
        </p:txBody>
      </p:sp>
      <p:sp>
        <p:nvSpPr>
          <p:cNvPr id="40963" name="Rectangle 4"/>
          <p:cNvSpPr>
            <a:spLocks noChangeArrowheads="1"/>
          </p:cNvSpPr>
          <p:nvPr/>
        </p:nvSpPr>
        <p:spPr bwMode="auto">
          <a:xfrm>
            <a:off x="7596188" y="48688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9FA41664.wav">
            <a:hlinkClick r:id="" action="ppaction://media"/>
          </p:cNvPr>
          <p:cNvPicPr>
            <a:picLocks noChangeAspect="1"/>
          </p:cNvPicPr>
          <p:nvPr>
            <a:wavAudioFile r:embed="rId1" name="9FA4244E.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467651"/>
      </p:ext>
    </p:extLst>
  </p:cSld>
  <p:clrMapOvr>
    <a:masterClrMapping/>
  </p:clrMapOvr>
  <p:transition spd="slow" advTm="56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idx="1"/>
          </p:nvPr>
        </p:nvSpPr>
        <p:spPr/>
        <p:txBody>
          <a:bodyPr/>
          <a:lstStyle/>
          <a:p>
            <a:pPr eaLnBrk="1" hangingPunct="1"/>
            <a:r>
              <a:rPr lang="en-US" b="1" smtClean="0"/>
              <a:t>6-</a:t>
            </a:r>
            <a:r>
              <a:rPr lang="en-US" smtClean="0"/>
              <a:t> </a:t>
            </a:r>
            <a:r>
              <a:rPr lang="en-US" b="1" u="sng" smtClean="0"/>
              <a:t>Restitution :</a:t>
            </a:r>
            <a:endParaRPr lang="en-US" smtClean="0"/>
          </a:p>
          <a:p>
            <a:pPr eaLnBrk="1" hangingPunct="1"/>
            <a:r>
              <a:rPr lang="en-US" sz="3600" smtClean="0"/>
              <a:t>It movement of untwist where the head after delivery move 1/8 of circle in opposite direction of internal rotation</a:t>
            </a:r>
            <a:r>
              <a:rPr lang="en-US" smtClean="0"/>
              <a:t> .</a:t>
            </a:r>
            <a:endParaRPr lang="en-GB" smtClean="0"/>
          </a:p>
        </p:txBody>
      </p:sp>
      <p:sp>
        <p:nvSpPr>
          <p:cNvPr id="41987" name="Rectangle 4"/>
          <p:cNvSpPr>
            <a:spLocks noChangeArrowheads="1"/>
          </p:cNvSpPr>
          <p:nvPr/>
        </p:nvSpPr>
        <p:spPr bwMode="auto">
          <a:xfrm>
            <a:off x="7451725" y="4508500"/>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4FBB1664.wav">
            <a:hlinkClick r:id="" action="ppaction://media"/>
          </p:cNvPr>
          <p:cNvPicPr>
            <a:picLocks noChangeAspect="1"/>
          </p:cNvPicPr>
          <p:nvPr>
            <a:wavAudioFile r:embed="rId1" name="4FBB53A2.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909093"/>
      </p:ext>
    </p:extLst>
  </p:cSld>
  <p:clrMapOvr>
    <a:masterClrMapping/>
  </p:clrMapOvr>
  <p:transition spd="slow" advTm="3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normAutofit fontScale="90000"/>
          </a:bodyPr>
          <a:lstStyle/>
          <a:p>
            <a:pPr eaLnBrk="1" hangingPunct="1">
              <a:defRPr/>
            </a:pPr>
            <a:r>
              <a:rPr lang="en-US" sz="4000" b="1" u="sng" smtClean="0"/>
              <a:t>Prolonged labor</a:t>
            </a:r>
            <a:r>
              <a:rPr lang="en-US" sz="4000" smtClean="0"/>
              <a:t> </a:t>
            </a:r>
            <a:br>
              <a:rPr lang="en-US" sz="4000" smtClean="0"/>
            </a:br>
            <a:r>
              <a:rPr lang="en-US" sz="4000" smtClean="0"/>
              <a:t>Is labor lasting more than 24 hours .</a:t>
            </a:r>
            <a:r>
              <a:rPr lang="en-US" sz="4000" b="1" u="sng" smtClean="0"/>
              <a:t/>
            </a:r>
            <a:br>
              <a:rPr lang="en-US" sz="4000" b="1" u="sng" smtClean="0"/>
            </a:br>
            <a:r>
              <a:rPr lang="en-US" sz="4000" b="1" u="sng" smtClean="0"/>
              <a:t>Precipitate labor </a:t>
            </a:r>
            <a:r>
              <a:rPr lang="en-US" sz="4000" smtClean="0"/>
              <a:t>:</a:t>
            </a:r>
            <a:br>
              <a:rPr lang="en-US" sz="4000" smtClean="0"/>
            </a:br>
            <a:r>
              <a:rPr lang="en-US" sz="4000" smtClean="0"/>
              <a:t/>
            </a:r>
            <a:br>
              <a:rPr lang="en-US" sz="4000" smtClean="0"/>
            </a:br>
            <a:r>
              <a:rPr lang="en-US" sz="4000" smtClean="0"/>
              <a:t/>
            </a:r>
            <a:br>
              <a:rPr lang="en-US" sz="4000" smtClean="0"/>
            </a:br>
            <a:r>
              <a:rPr lang="en-US" sz="4000" smtClean="0"/>
              <a:t/>
            </a:r>
            <a:br>
              <a:rPr lang="en-US" sz="4000" smtClean="0"/>
            </a:br>
            <a:r>
              <a:rPr lang="en-US" sz="4000" smtClean="0"/>
              <a:t/>
            </a:r>
            <a:br>
              <a:rPr lang="en-US" sz="4000" smtClean="0"/>
            </a:br>
            <a:r>
              <a:rPr lang="en-US" sz="4000" smtClean="0"/>
              <a:t/>
            </a:r>
            <a:br>
              <a:rPr lang="en-US" sz="4000" smtClean="0"/>
            </a:br>
            <a:r>
              <a:rPr lang="en-US" sz="4000" smtClean="0"/>
              <a:t/>
            </a:r>
            <a:br>
              <a:rPr lang="en-US" sz="4000" smtClean="0"/>
            </a:br>
            <a:endParaRPr lang="en-GB" sz="4000" smtClean="0"/>
          </a:p>
        </p:txBody>
      </p:sp>
      <p:sp>
        <p:nvSpPr>
          <p:cNvPr id="6147" name="WordArt 4"/>
          <p:cNvSpPr>
            <a:spLocks noChangeArrowheads="1" noChangeShapeType="1" noTextEdit="1"/>
          </p:cNvSpPr>
          <p:nvPr/>
        </p:nvSpPr>
        <p:spPr bwMode="auto">
          <a:xfrm>
            <a:off x="3348038" y="4005263"/>
            <a:ext cx="3333750" cy="2625725"/>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Precipitate labor :</a:t>
            </a:r>
          </a:p>
          <a:p>
            <a:pPr algn="ctr"/>
            <a:endParaRPr lang="ar-EG" sz="3600" kern="10">
              <a:ln w="9525">
                <a:round/>
                <a:headEnd/>
                <a:tailEnd/>
              </a:ln>
              <a:gradFill rotWithShape="1">
                <a:gsLst>
                  <a:gs pos="0">
                    <a:srgbClr val="FFE701"/>
                  </a:gs>
                  <a:gs pos="100000">
                    <a:srgbClr val="FE3E02"/>
                  </a:gs>
                </a:gsLst>
                <a:lin ang="5400000" scaled="1"/>
              </a:gradFill>
              <a:latin typeface="Impact"/>
            </a:endParaRPr>
          </a:p>
        </p:txBody>
      </p:sp>
      <p:sp>
        <p:nvSpPr>
          <p:cNvPr id="6148" name="WordArt 5"/>
          <p:cNvSpPr>
            <a:spLocks noChangeArrowheads="1" noChangeShapeType="1" noTextEdit="1"/>
          </p:cNvSpPr>
          <p:nvPr/>
        </p:nvSpPr>
        <p:spPr bwMode="auto">
          <a:xfrm>
            <a:off x="2771775" y="1700213"/>
            <a:ext cx="2952750" cy="257175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Abnormal labor </a:t>
            </a:r>
            <a:endParaRPr lang="ar-EG"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endParaRPr>
          </a:p>
        </p:txBody>
      </p:sp>
      <p:pic>
        <p:nvPicPr>
          <p:cNvPr id="3" name="65F91571.wav">
            <a:hlinkClick r:id="" action="ppaction://media"/>
          </p:cNvPr>
          <p:cNvPicPr>
            <a:picLocks noChangeAspect="1"/>
          </p:cNvPicPr>
          <p:nvPr>
            <a:wavAudioFile r:embed="rId1" name="65F9C972.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619396"/>
      </p:ext>
    </p:extLst>
  </p:cSld>
  <p:clrMapOvr>
    <a:masterClrMapping/>
  </p:clrMapOvr>
  <p:transition spd="slow" advTm="106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pPr eaLnBrk="1" hangingPunct="1">
              <a:defRPr/>
            </a:pPr>
            <a:r>
              <a:rPr lang="en-US" sz="4000" b="1" i="1" smtClean="0"/>
              <a:t>7</a:t>
            </a:r>
            <a:r>
              <a:rPr lang="en-US" sz="4000" i="1" smtClean="0"/>
              <a:t>- </a:t>
            </a:r>
            <a:r>
              <a:rPr lang="en-US" sz="4000" b="1" i="1" smtClean="0"/>
              <a:t>External Rotation of the Head</a:t>
            </a:r>
            <a:endParaRPr lang="en-GB" sz="4000" b="1" i="1" smtClean="0"/>
          </a:p>
        </p:txBody>
      </p:sp>
      <p:sp>
        <p:nvSpPr>
          <p:cNvPr id="43011" name="Rectangle 3"/>
          <p:cNvSpPr>
            <a:spLocks noGrp="1" noChangeArrowheads="1"/>
          </p:cNvSpPr>
          <p:nvPr>
            <p:ph idx="1"/>
          </p:nvPr>
        </p:nvSpPr>
        <p:spPr/>
        <p:txBody>
          <a:bodyPr/>
          <a:lstStyle/>
          <a:p>
            <a:pPr eaLnBrk="1" hangingPunct="1"/>
            <a:r>
              <a:rPr lang="en-US" smtClean="0"/>
              <a:t>The shoulders enter the pelvis in the opposite oblique to that previously occupied by the head. When  the  anterior shoulder  meets  the  pelvic floor , it  rotates  forward  1/8  of circle   (in  the opposite direction of to the internal rotation and same  direction  of  restitution  )  and   this movement is transmitted passively to the head</a:t>
            </a:r>
            <a:r>
              <a:rPr lang="en-US" sz="2800" smtClean="0"/>
              <a:t>.</a:t>
            </a:r>
            <a:endParaRPr lang="en-GB" sz="2800" smtClean="0"/>
          </a:p>
        </p:txBody>
      </p:sp>
      <p:sp>
        <p:nvSpPr>
          <p:cNvPr id="43012" name="Rectangle 4"/>
          <p:cNvSpPr>
            <a:spLocks noChangeArrowheads="1"/>
          </p:cNvSpPr>
          <p:nvPr/>
        </p:nvSpPr>
        <p:spPr bwMode="auto">
          <a:xfrm>
            <a:off x="7667625" y="5589588"/>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1B561664.wav">
            <a:hlinkClick r:id="" action="ppaction://media"/>
          </p:cNvPr>
          <p:cNvPicPr>
            <a:picLocks noChangeAspect="1"/>
          </p:cNvPicPr>
          <p:nvPr>
            <a:wavAudioFile r:embed="rId1" name="1B562FAB.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923649"/>
      </p:ext>
    </p:extLst>
  </p:cSld>
  <p:clrMapOvr>
    <a:masterClrMapping/>
  </p:clrMapOvr>
  <p:transition spd="slow" advTm="105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pPr eaLnBrk="1" hangingPunct="1">
              <a:defRPr/>
            </a:pPr>
            <a:r>
              <a:rPr lang="en-US" sz="4000" b="1" i="1" smtClean="0"/>
              <a:t>B) Delivery of the Shoulder and Body</a:t>
            </a:r>
            <a:r>
              <a:rPr lang="en-US" sz="4000" smtClean="0"/>
              <a:t> </a:t>
            </a:r>
            <a:endParaRPr lang="en-GB" sz="4000" smtClean="0"/>
          </a:p>
        </p:txBody>
      </p:sp>
      <p:sp>
        <p:nvSpPr>
          <p:cNvPr id="44035" name="Rectangle 3"/>
          <p:cNvSpPr>
            <a:spLocks noGrp="1" noChangeArrowheads="1"/>
          </p:cNvSpPr>
          <p:nvPr>
            <p:ph idx="1"/>
          </p:nvPr>
        </p:nvSpPr>
        <p:spPr/>
        <p:txBody>
          <a:bodyPr/>
          <a:lstStyle/>
          <a:p>
            <a:pPr eaLnBrk="1" hangingPunct="1"/>
            <a:r>
              <a:rPr lang="en-US" sz="3600" smtClean="0"/>
              <a:t>The  anterior  shoulder  hinges  below  the symphysis pubis and  the posterior shoulder is delivered first by lateral flexion of the spine followed by the anterior shoulder then the body is delivered</a:t>
            </a:r>
            <a:r>
              <a:rPr lang="en-US" smtClean="0"/>
              <a:t>.</a:t>
            </a:r>
            <a:r>
              <a:rPr lang="en-GB" smtClean="0"/>
              <a:t> </a:t>
            </a:r>
          </a:p>
        </p:txBody>
      </p:sp>
      <p:sp>
        <p:nvSpPr>
          <p:cNvPr id="44036" name="Rectangle 4"/>
          <p:cNvSpPr>
            <a:spLocks noChangeArrowheads="1"/>
          </p:cNvSpPr>
          <p:nvPr/>
        </p:nvSpPr>
        <p:spPr bwMode="auto">
          <a:xfrm>
            <a:off x="7451725" y="48688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81041664.wav">
            <a:hlinkClick r:id="" action="ppaction://media"/>
          </p:cNvPr>
          <p:cNvPicPr>
            <a:picLocks noChangeAspect="1"/>
          </p:cNvPicPr>
          <p:nvPr>
            <a:wavAudioFile r:embed="rId1" name="810464C7.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931988"/>
      </p:ext>
    </p:extLst>
  </p:cSld>
  <p:clrMapOvr>
    <a:masterClrMapping/>
  </p:clrMapOvr>
  <p:transition spd="slow" advTm="77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idx="1"/>
          </p:nvPr>
        </p:nvSpPr>
        <p:spPr/>
        <p:txBody>
          <a:bodyPr/>
          <a:lstStyle/>
          <a:p>
            <a:pPr eaLnBrk="1" hangingPunct="1"/>
            <a:r>
              <a:rPr lang="en-US" smtClean="0"/>
              <a:t>It is the stage of separation, descent and expulsion of the placenta.</a:t>
            </a:r>
            <a:endParaRPr lang="en-US" b="1" u="sng" smtClean="0"/>
          </a:p>
          <a:p>
            <a:pPr eaLnBrk="1" hangingPunct="1"/>
            <a:r>
              <a:rPr lang="en-US" b="1" u="sng" smtClean="0"/>
              <a:t>Duration</a:t>
            </a:r>
            <a:endParaRPr lang="en-US" smtClean="0"/>
          </a:p>
          <a:p>
            <a:pPr eaLnBrk="1" hangingPunct="1"/>
            <a:r>
              <a:rPr lang="en-US" smtClean="0"/>
              <a:t>From ¼ hour to ½ hour.</a:t>
            </a:r>
            <a:endParaRPr lang="en-GB" smtClean="0"/>
          </a:p>
        </p:txBody>
      </p:sp>
      <p:sp>
        <p:nvSpPr>
          <p:cNvPr id="45059" name="WordArt 4"/>
          <p:cNvSpPr>
            <a:spLocks noChangeArrowheads="1" noChangeShapeType="1"/>
          </p:cNvSpPr>
          <p:nvPr/>
        </p:nvSpPr>
        <p:spPr bwMode="auto">
          <a:xfrm>
            <a:off x="457200" y="228600"/>
            <a:ext cx="8229600" cy="11430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The Third Stage</a:t>
            </a:r>
            <a:endParaRPr lang="ar-EG"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sp>
        <p:nvSpPr>
          <p:cNvPr id="45060" name="Rectangle 5"/>
          <p:cNvSpPr>
            <a:spLocks noChangeArrowheads="1"/>
          </p:cNvSpPr>
          <p:nvPr/>
        </p:nvSpPr>
        <p:spPr bwMode="auto">
          <a:xfrm>
            <a:off x="7380288" y="42211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tx2"/>
              </a:buClr>
            </a:pPr>
            <a:r>
              <a:rPr lang="en-GB" i="0"/>
              <a:t>Nadia abdall</a:t>
            </a:r>
            <a:r>
              <a:rPr lang="en-GB"/>
              <a:t> </a:t>
            </a:r>
          </a:p>
        </p:txBody>
      </p:sp>
      <p:pic>
        <p:nvPicPr>
          <p:cNvPr id="2" name="628C1680.wav">
            <a:hlinkClick r:id="" action="ppaction://media"/>
          </p:cNvPr>
          <p:cNvPicPr>
            <a:picLocks noChangeAspect="1"/>
          </p:cNvPicPr>
          <p:nvPr>
            <a:wavAudioFile r:embed="rId1" name="628CF401.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182340"/>
      </p:ext>
    </p:extLst>
  </p:cSld>
  <p:clrMapOvr>
    <a:masterClrMapping/>
  </p:clrMapOvr>
  <p:transition spd="slow" advTm="1857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idx="1"/>
          </p:nvPr>
        </p:nvSpPr>
        <p:spPr/>
        <p:txBody>
          <a:bodyPr/>
          <a:lstStyle/>
          <a:p>
            <a:pPr eaLnBrk="1" hangingPunct="1">
              <a:lnSpc>
                <a:spcPct val="90000"/>
              </a:lnSpc>
            </a:pPr>
            <a:r>
              <a:rPr lang="en-US" sz="3600" b="1" i="1" smtClean="0"/>
              <a:t>There are three phases in the third stage:-</a:t>
            </a:r>
            <a:endParaRPr lang="en-US" sz="3600" smtClean="0"/>
          </a:p>
          <a:p>
            <a:pPr eaLnBrk="1" hangingPunct="1">
              <a:lnSpc>
                <a:spcPct val="90000"/>
              </a:lnSpc>
              <a:buFontTx/>
              <a:buNone/>
            </a:pPr>
            <a:r>
              <a:rPr lang="en-US" smtClean="0"/>
              <a:t>1 -Separation of the placenta.</a:t>
            </a:r>
          </a:p>
          <a:p>
            <a:pPr eaLnBrk="1" hangingPunct="1">
              <a:lnSpc>
                <a:spcPct val="90000"/>
              </a:lnSpc>
              <a:buFontTx/>
              <a:buNone/>
            </a:pPr>
            <a:r>
              <a:rPr lang="en-US" smtClean="0"/>
              <a:t>2 -Descent of the placenta into the lower uterine segment and upper vagina and the contracted uterus rests above it and the fundal level is elevated.</a:t>
            </a:r>
          </a:p>
          <a:p>
            <a:pPr eaLnBrk="1" hangingPunct="1">
              <a:lnSpc>
                <a:spcPct val="90000"/>
              </a:lnSpc>
              <a:buFontTx/>
              <a:buNone/>
            </a:pPr>
            <a:r>
              <a:rPr lang="en-US" smtClean="0"/>
              <a:t> 3 -Delivery or expulsion of the placenta from the vagina.</a:t>
            </a:r>
            <a:endParaRPr lang="en-GB" smtClean="0"/>
          </a:p>
        </p:txBody>
      </p:sp>
      <p:sp>
        <p:nvSpPr>
          <p:cNvPr id="46083" name="Rectangle 4"/>
          <p:cNvSpPr>
            <a:spLocks noChangeArrowheads="1"/>
          </p:cNvSpPr>
          <p:nvPr/>
        </p:nvSpPr>
        <p:spPr bwMode="auto">
          <a:xfrm>
            <a:off x="7380288" y="5661025"/>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19B71680.wav">
            <a:hlinkClick r:id="" action="ppaction://media"/>
          </p:cNvPr>
          <p:cNvPicPr>
            <a:picLocks noChangeAspect="1"/>
          </p:cNvPicPr>
          <p:nvPr>
            <a:wavAudioFile r:embed="rId1" name="19B7703C.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185713"/>
      </p:ext>
    </p:extLst>
  </p:cSld>
  <p:clrMapOvr>
    <a:masterClrMapping/>
  </p:clrMapOvr>
  <p:transition spd="slow" advTm="105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sz="4000" b="1" i="1" smtClean="0"/>
              <a:t>Signs of placental separation</a:t>
            </a:r>
            <a:r>
              <a:rPr lang="en-US" sz="4000" b="1" u="sng" smtClean="0"/>
              <a:t>:-</a:t>
            </a:r>
            <a:endParaRPr lang="en-GB" sz="4000" b="1" u="sng" smtClean="0"/>
          </a:p>
        </p:txBody>
      </p:sp>
      <p:sp>
        <p:nvSpPr>
          <p:cNvPr id="47107" name="Rectangle 3"/>
          <p:cNvSpPr>
            <a:spLocks noGrp="1" noChangeArrowheads="1"/>
          </p:cNvSpPr>
          <p:nvPr>
            <p:ph idx="1"/>
          </p:nvPr>
        </p:nvSpPr>
        <p:spPr/>
        <p:txBody>
          <a:bodyPr/>
          <a:lstStyle/>
          <a:p>
            <a:pPr marL="609600" indent="-609600" eaLnBrk="1" hangingPunct="1"/>
            <a:r>
              <a:rPr lang="en-US" smtClean="0"/>
              <a:t>Sudden gush of blood.</a:t>
            </a:r>
          </a:p>
          <a:p>
            <a:pPr marL="609600" indent="-609600" eaLnBrk="1" hangingPunct="1"/>
            <a:r>
              <a:rPr lang="en-US" smtClean="0"/>
              <a:t> Extravaginal lengthening of the umbilical cord with fundal pressure.</a:t>
            </a:r>
          </a:p>
          <a:p>
            <a:pPr marL="609600" indent="-609600" eaLnBrk="1" hangingPunct="1"/>
            <a:r>
              <a:rPr lang="en-US" smtClean="0"/>
              <a:t>Uterus becomes globular, hard and mobile</a:t>
            </a:r>
          </a:p>
          <a:p>
            <a:pPr marL="609600" indent="-609600" eaLnBrk="1" hangingPunct="1"/>
            <a:r>
              <a:rPr lang="en-GB" smtClean="0"/>
              <a:t> </a:t>
            </a:r>
            <a:r>
              <a:rPr lang="en-US" smtClean="0"/>
              <a:t>Suprapubic bulge due to separated placenta that occupies the upper vagina and lower uterine segment.</a:t>
            </a:r>
            <a:endParaRPr lang="en-GB" smtClean="0"/>
          </a:p>
        </p:txBody>
      </p:sp>
      <p:sp>
        <p:nvSpPr>
          <p:cNvPr id="47108" name="Rectangle 5"/>
          <p:cNvSpPr>
            <a:spLocks noChangeArrowheads="1"/>
          </p:cNvSpPr>
          <p:nvPr/>
        </p:nvSpPr>
        <p:spPr bwMode="auto">
          <a:xfrm>
            <a:off x="7524750" y="5445125"/>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3FCF1680.wav">
            <a:hlinkClick r:id="" action="ppaction://media"/>
          </p:cNvPr>
          <p:cNvPicPr>
            <a:picLocks noChangeAspect="1"/>
          </p:cNvPicPr>
          <p:nvPr>
            <a:wavAudioFile r:embed="rId1" name="3FCF2B5C.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726027"/>
      </p:ext>
    </p:extLst>
  </p:cSld>
  <p:clrMapOvr>
    <a:masterClrMapping/>
  </p:clrMapOvr>
  <p:transition spd="slow" advTm="5503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p:txBody>
          <a:bodyPr/>
          <a:lstStyle/>
          <a:p>
            <a:pPr eaLnBrk="1" hangingPunct="1"/>
            <a:r>
              <a:rPr lang="en-US" smtClean="0"/>
              <a:t>This is the stage of expulsion of the after birth (secundes) i.e., the placenta, umbilical cord and he fetal membranes. During the third stage separation and expulsion of the placenta and membranes occur as a result of an interplay of mechanical and haemostatic factors.</a:t>
            </a:r>
            <a:endParaRPr lang="en-GB" smtClean="0"/>
          </a:p>
        </p:txBody>
      </p:sp>
      <p:sp>
        <p:nvSpPr>
          <p:cNvPr id="48131" name="WordArt 4"/>
          <p:cNvSpPr>
            <a:spLocks noChangeArrowheads="1" noChangeShapeType="1"/>
          </p:cNvSpPr>
          <p:nvPr/>
        </p:nvSpPr>
        <p:spPr bwMode="auto">
          <a:xfrm>
            <a:off x="457200" y="228600"/>
            <a:ext cx="8229600" cy="1143000"/>
          </a:xfrm>
          <a:prstGeom prst="rect">
            <a:avLst/>
          </a:prstGeom>
        </p:spPr>
        <p:txBody>
          <a:bodyPr wrap="none" fromWordArt="1">
            <a:prstTxWarp prst="textPlain">
              <a:avLst>
                <a:gd name="adj" fmla="val 50000"/>
              </a:avLst>
            </a:prstTxWarp>
          </a:bodyPr>
          <a:lstStyle/>
          <a:p>
            <a:pPr algn="ctr"/>
            <a:r>
              <a:rPr lang="en-US" sz="2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Physiology of the third stage of labor</a:t>
            </a:r>
            <a:endParaRPr lang="ar-EG" sz="2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sp>
        <p:nvSpPr>
          <p:cNvPr id="48132" name="Rectangle 5"/>
          <p:cNvSpPr>
            <a:spLocks noChangeArrowheads="1"/>
          </p:cNvSpPr>
          <p:nvPr/>
        </p:nvSpPr>
        <p:spPr bwMode="auto">
          <a:xfrm>
            <a:off x="7667625" y="5013325"/>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001D1680.wav">
            <a:hlinkClick r:id="" action="ppaction://media"/>
          </p:cNvPr>
          <p:cNvPicPr>
            <a:picLocks noChangeAspect="1"/>
          </p:cNvPicPr>
          <p:nvPr>
            <a:wavAudioFile r:embed="rId1" name="001D24C7.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583674"/>
      </p:ext>
    </p:extLst>
  </p:cSld>
  <p:clrMapOvr>
    <a:masterClrMapping/>
  </p:clrMapOvr>
  <p:transition spd="slow" advTm="131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p:txBody>
          <a:bodyPr/>
          <a:lstStyle/>
          <a:p>
            <a:pPr eaLnBrk="1" hangingPunct="1">
              <a:defRPr/>
            </a:pPr>
            <a:r>
              <a:rPr lang="en-US" sz="4000" b="1" i="1" smtClean="0"/>
              <a:t>Separation and descent of placenta</a:t>
            </a:r>
            <a:r>
              <a:rPr lang="en-GB" sz="4000" smtClean="0"/>
              <a:t> </a:t>
            </a:r>
          </a:p>
        </p:txBody>
      </p:sp>
      <p:sp>
        <p:nvSpPr>
          <p:cNvPr id="49155" name="Rectangle 3"/>
          <p:cNvSpPr>
            <a:spLocks noGrp="1" noChangeArrowheads="1"/>
          </p:cNvSpPr>
          <p:nvPr>
            <p:ph idx="1"/>
          </p:nvPr>
        </p:nvSpPr>
        <p:spPr/>
        <p:txBody>
          <a:bodyPr/>
          <a:lstStyle/>
          <a:p>
            <a:pPr eaLnBrk="1" hangingPunct="1"/>
            <a:r>
              <a:rPr lang="en-US" b="1" i="1" smtClean="0"/>
              <a:t>Mechanical factors:</a:t>
            </a:r>
          </a:p>
          <a:p>
            <a:pPr eaLnBrk="1" hangingPunct="1">
              <a:buFontTx/>
              <a:buNone/>
            </a:pPr>
            <a:r>
              <a:rPr lang="en-US" smtClean="0"/>
              <a:t>   The unique characteristic of the uterine muscle lies in the power of retraction. By the beginning of the third stage the placenta site has already begun to diminish in size. </a:t>
            </a:r>
            <a:endParaRPr lang="en-GB" smtClean="0"/>
          </a:p>
        </p:txBody>
      </p:sp>
      <p:sp>
        <p:nvSpPr>
          <p:cNvPr id="49156" name="Rectangle 4"/>
          <p:cNvSpPr>
            <a:spLocks noChangeArrowheads="1"/>
          </p:cNvSpPr>
          <p:nvPr/>
        </p:nvSpPr>
        <p:spPr bwMode="auto">
          <a:xfrm>
            <a:off x="7451725" y="4724400"/>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tx2"/>
              </a:buClr>
            </a:pPr>
            <a:r>
              <a:rPr lang="en-GB" i="0"/>
              <a:t>Nadia abdall</a:t>
            </a:r>
            <a:r>
              <a:rPr lang="en-GB"/>
              <a:t> </a:t>
            </a:r>
          </a:p>
        </p:txBody>
      </p:sp>
      <p:pic>
        <p:nvPicPr>
          <p:cNvPr id="2" name="669B1680.wav">
            <a:hlinkClick r:id="" action="ppaction://media"/>
          </p:cNvPr>
          <p:cNvPicPr>
            <a:picLocks noChangeAspect="1"/>
          </p:cNvPicPr>
          <p:nvPr>
            <a:wavAudioFile r:embed="rId1" name="669B3898.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113324"/>
      </p:ext>
    </p:extLst>
  </p:cSld>
  <p:clrMapOvr>
    <a:masterClrMapping/>
  </p:clrMapOvr>
  <p:transition spd="slow" advTm="197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lstStyle/>
          <a:p>
            <a:pPr eaLnBrk="1" hangingPunct="1">
              <a:defRPr/>
            </a:pPr>
            <a:r>
              <a:rPr lang="en-US" sz="4000" b="1" i="1" smtClean="0"/>
              <a:t>There are 2 mechanisms of separation:-</a:t>
            </a:r>
            <a:r>
              <a:rPr lang="en-US" sz="4000" smtClean="0"/>
              <a:t> </a:t>
            </a:r>
            <a:endParaRPr lang="en-GB" sz="4000" smtClean="0"/>
          </a:p>
        </p:txBody>
      </p:sp>
      <p:sp>
        <p:nvSpPr>
          <p:cNvPr id="50179" name="Rectangle 3"/>
          <p:cNvSpPr>
            <a:spLocks noGrp="1" noChangeArrowheads="1"/>
          </p:cNvSpPr>
          <p:nvPr>
            <p:ph idx="1"/>
          </p:nvPr>
        </p:nvSpPr>
        <p:spPr/>
        <p:txBody>
          <a:bodyPr/>
          <a:lstStyle/>
          <a:p>
            <a:pPr eaLnBrk="1" hangingPunct="1">
              <a:buFontTx/>
              <a:buNone/>
            </a:pPr>
            <a:r>
              <a:rPr lang="en-US" b="1" smtClean="0"/>
              <a:t>1)</a:t>
            </a:r>
            <a:r>
              <a:rPr lang="en-US" b="1" i="1" smtClean="0"/>
              <a:t> Schultz’s mechanism(80%):-</a:t>
            </a:r>
            <a:r>
              <a:rPr lang="en-US" b="1" u="sng" smtClean="0"/>
              <a:t> </a:t>
            </a:r>
            <a:endParaRPr lang="en-US" smtClean="0"/>
          </a:p>
          <a:p>
            <a:pPr eaLnBrk="1" hangingPunct="1">
              <a:buFontTx/>
              <a:buNone/>
            </a:pPr>
            <a:r>
              <a:rPr lang="en-US" smtClean="0"/>
              <a:t>   The placenta starts separation centrally and is delivered like inverted umbrella with the fetal surface presented followed by the membranes containing small retro-placental clot. There is less blood loss and les liability to retained fragments.</a:t>
            </a:r>
            <a:endParaRPr lang="en-GB" smtClean="0"/>
          </a:p>
        </p:txBody>
      </p:sp>
      <p:sp>
        <p:nvSpPr>
          <p:cNvPr id="50180" name="Rectangle 4"/>
          <p:cNvSpPr>
            <a:spLocks noChangeArrowheads="1"/>
          </p:cNvSpPr>
          <p:nvPr/>
        </p:nvSpPr>
        <p:spPr bwMode="auto">
          <a:xfrm>
            <a:off x="7451725" y="53006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8F7D1680.wav">
            <a:hlinkClick r:id="" action="ppaction://media"/>
          </p:cNvPr>
          <p:cNvPicPr>
            <a:picLocks noChangeAspect="1"/>
          </p:cNvPicPr>
          <p:nvPr>
            <a:wavAudioFile r:embed="rId1" name="8F7D3ED5.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832170"/>
      </p:ext>
    </p:extLst>
  </p:cSld>
  <p:clrMapOvr>
    <a:masterClrMapping/>
  </p:clrMapOvr>
  <p:transition spd="slow" advTm="6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p:txBody>
          <a:bodyPr/>
          <a:lstStyle/>
          <a:p>
            <a:pPr eaLnBrk="1" hangingPunct="1">
              <a:defRPr/>
            </a:pPr>
            <a:r>
              <a:rPr lang="en-US" sz="4000" b="1" i="1" smtClean="0"/>
              <a:t>2) Matthews and Duncan (20%):-</a:t>
            </a:r>
            <a:r>
              <a:rPr lang="en-US" sz="4000" b="1" u="sng" smtClean="0"/>
              <a:t> </a:t>
            </a:r>
            <a:r>
              <a:rPr lang="en-US" sz="4000" smtClean="0"/>
              <a:t/>
            </a:r>
            <a:br>
              <a:rPr lang="en-US" sz="4000" smtClean="0"/>
            </a:br>
            <a:endParaRPr lang="en-GB" sz="4000" smtClean="0"/>
          </a:p>
        </p:txBody>
      </p:sp>
      <p:sp>
        <p:nvSpPr>
          <p:cNvPr id="51203" name="Rectangle 3"/>
          <p:cNvSpPr>
            <a:spLocks noGrp="1" noChangeArrowheads="1"/>
          </p:cNvSpPr>
          <p:nvPr>
            <p:ph idx="1"/>
          </p:nvPr>
        </p:nvSpPr>
        <p:spPr/>
        <p:txBody>
          <a:bodyPr/>
          <a:lstStyle/>
          <a:p>
            <a:pPr eaLnBrk="1" hangingPunct="1">
              <a:buFontTx/>
              <a:buNone/>
            </a:pPr>
            <a:r>
              <a:rPr lang="en-US" smtClean="0"/>
              <a:t>    </a:t>
            </a:r>
            <a:r>
              <a:rPr lang="en-US" sz="3600" smtClean="0"/>
              <a:t>The placenta starts separation at its lateral border and is delivered side ways (maternal surface first) presented by its lower edge. There is more liability to bleeding and retained fragments. There is more liability to bleeding and retained fragments</a:t>
            </a:r>
            <a:r>
              <a:rPr lang="en-GB" sz="3600" smtClean="0"/>
              <a:t> </a:t>
            </a:r>
          </a:p>
        </p:txBody>
      </p:sp>
      <p:sp>
        <p:nvSpPr>
          <p:cNvPr id="51204" name="Rectangle 4"/>
          <p:cNvSpPr>
            <a:spLocks noChangeArrowheads="1"/>
          </p:cNvSpPr>
          <p:nvPr/>
        </p:nvSpPr>
        <p:spPr bwMode="auto">
          <a:xfrm>
            <a:off x="7667625" y="53006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41481696.wav">
            <a:hlinkClick r:id="" action="ppaction://media"/>
          </p:cNvPr>
          <p:cNvPicPr>
            <a:picLocks noChangeAspect="1"/>
          </p:cNvPicPr>
          <p:nvPr>
            <a:wavAudioFile r:embed="rId1" name="4148EE69.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329769"/>
      </p:ext>
    </p:extLst>
  </p:cSld>
  <p:clrMapOvr>
    <a:masterClrMapping/>
  </p:clrMapOvr>
  <p:transition spd="slow" advTm="4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idx="1"/>
          </p:nvPr>
        </p:nvSpPr>
        <p:spPr/>
        <p:txBody>
          <a:bodyPr/>
          <a:lstStyle/>
          <a:p>
            <a:pPr eaLnBrk="1" hangingPunct="1"/>
            <a:r>
              <a:rPr lang="en-US" smtClean="0"/>
              <a:t>Once separation has occurred, the uterus contracts strongly, forcing placenta and membrane to fall into the lower uterine segment and then into the vagina.</a:t>
            </a:r>
            <a:endParaRPr lang="en-GB" smtClean="0"/>
          </a:p>
        </p:txBody>
      </p:sp>
      <p:sp>
        <p:nvSpPr>
          <p:cNvPr id="52227" name="Rectangle 4"/>
          <p:cNvSpPr>
            <a:spLocks noChangeArrowheads="1"/>
          </p:cNvSpPr>
          <p:nvPr/>
        </p:nvSpPr>
        <p:spPr bwMode="auto">
          <a:xfrm>
            <a:off x="7451725" y="523081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58D21696.wav">
            <a:hlinkClick r:id="" action="ppaction://media"/>
          </p:cNvPr>
          <p:cNvPicPr>
            <a:picLocks noChangeAspect="1"/>
          </p:cNvPicPr>
          <p:nvPr>
            <a:wavAudioFile r:embed="rId1" name="58D20641.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885171"/>
      </p:ext>
    </p:extLst>
  </p:cSld>
  <p:clrMapOvr>
    <a:masterClrMapping/>
  </p:clrMapOvr>
  <p:transition spd="slow" advTm="53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p:txBody>
          <a:bodyPr/>
          <a:lstStyle/>
          <a:p>
            <a:pPr eaLnBrk="1" hangingPunct="1">
              <a:defRPr/>
            </a:pPr>
            <a:r>
              <a:rPr lang="en-US" sz="5400" b="1" i="1" smtClean="0"/>
              <a:t>Abnormal Labor</a:t>
            </a:r>
            <a:r>
              <a:rPr lang="en-US" smtClean="0"/>
              <a:t> </a:t>
            </a:r>
            <a:endParaRPr lang="en-GB" smtClean="0"/>
          </a:p>
        </p:txBody>
      </p:sp>
      <p:sp>
        <p:nvSpPr>
          <p:cNvPr id="7171" name="Rectangle 3"/>
          <p:cNvSpPr>
            <a:spLocks noGrp="1" noChangeArrowheads="1"/>
          </p:cNvSpPr>
          <p:nvPr>
            <p:ph idx="1"/>
          </p:nvPr>
        </p:nvSpPr>
        <p:spPr/>
        <p:txBody>
          <a:bodyPr/>
          <a:lstStyle/>
          <a:p>
            <a:pPr eaLnBrk="1" hangingPunct="1"/>
            <a:r>
              <a:rPr lang="en-US" sz="3600" b="1" u="sng" smtClean="0"/>
              <a:t>Prolonged labor</a:t>
            </a:r>
            <a:r>
              <a:rPr lang="en-US" sz="3600" smtClean="0"/>
              <a:t> </a:t>
            </a:r>
          </a:p>
          <a:p>
            <a:pPr eaLnBrk="1" hangingPunct="1"/>
            <a:r>
              <a:rPr lang="en-US" sz="3600" smtClean="0"/>
              <a:t>Is labor lasting more than 24 hours .</a:t>
            </a:r>
            <a:endParaRPr lang="en-US" sz="3600" b="1" u="sng" smtClean="0"/>
          </a:p>
          <a:p>
            <a:pPr eaLnBrk="1" hangingPunct="1"/>
            <a:r>
              <a:rPr lang="en-US" sz="3600" b="1" u="sng" smtClean="0"/>
              <a:t>Precipitate labor </a:t>
            </a:r>
            <a:r>
              <a:rPr lang="en-US" sz="3600" smtClean="0"/>
              <a:t>:</a:t>
            </a:r>
          </a:p>
          <a:p>
            <a:pPr eaLnBrk="1" hangingPunct="1"/>
            <a:r>
              <a:rPr lang="en-US" sz="3600" smtClean="0"/>
              <a:t>Is labor lasting less than 3 hours .</a:t>
            </a:r>
            <a:endParaRPr lang="en-US" sz="3600" b="1" u="sng" smtClean="0"/>
          </a:p>
          <a:p>
            <a:pPr eaLnBrk="1" hangingPunct="1"/>
            <a:r>
              <a:rPr lang="en-US" sz="3600" b="1" u="sng" smtClean="0"/>
              <a:t>Premature labor</a:t>
            </a:r>
            <a:r>
              <a:rPr lang="en-US" sz="3600" smtClean="0"/>
              <a:t> ( or preterm labor ):</a:t>
            </a:r>
          </a:p>
          <a:p>
            <a:pPr eaLnBrk="1" hangingPunct="1"/>
            <a:r>
              <a:rPr lang="en-US" sz="3600" smtClean="0"/>
              <a:t>It is labor between 28 &amp; 36 week.</a:t>
            </a:r>
            <a:r>
              <a:rPr lang="en-GB" sz="3600" smtClean="0"/>
              <a:t> </a:t>
            </a:r>
          </a:p>
        </p:txBody>
      </p:sp>
      <p:sp>
        <p:nvSpPr>
          <p:cNvPr id="7172" name="Rectangle 4"/>
          <p:cNvSpPr>
            <a:spLocks noChangeArrowheads="1"/>
          </p:cNvSpPr>
          <p:nvPr/>
        </p:nvSpPr>
        <p:spPr bwMode="auto">
          <a:xfrm>
            <a:off x="8027988" y="5805488"/>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3" name="52171586.wav">
            <a:hlinkClick r:id="" action="ppaction://media"/>
          </p:cNvPr>
          <p:cNvPicPr>
            <a:picLocks noChangeAspect="1"/>
          </p:cNvPicPr>
          <p:nvPr>
            <a:wavAudioFile r:embed="rId1" name="52170DD7.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010804"/>
      </p:ext>
    </p:extLst>
  </p:cSld>
  <p:clrMapOvr>
    <a:masterClrMapping/>
  </p:clrMapOvr>
  <p:transition spd="slow" advTm="20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idx="1"/>
          </p:nvPr>
        </p:nvSpPr>
        <p:spPr/>
        <p:txBody>
          <a:bodyPr/>
          <a:lstStyle/>
          <a:p>
            <a:pPr eaLnBrk="1" hangingPunct="1"/>
            <a:r>
              <a:rPr lang="en-US" smtClean="0"/>
              <a:t>It is the period of one hour immediately following delivery of the placenta.</a:t>
            </a:r>
            <a:endParaRPr lang="en-US" b="1" u="sng" smtClean="0"/>
          </a:p>
          <a:p>
            <a:pPr eaLnBrk="1" hangingPunct="1"/>
            <a:r>
              <a:rPr lang="en-US" b="1" u="sng" smtClean="0"/>
              <a:t>Aims:-</a:t>
            </a:r>
            <a:endParaRPr lang="en-US" smtClean="0"/>
          </a:p>
          <a:p>
            <a:pPr eaLnBrk="1" hangingPunct="1"/>
            <a:r>
              <a:rPr lang="en-US" smtClean="0"/>
              <a:t>Examine the placenta, membranes and umbilical cord for any anomalies and any lost part.</a:t>
            </a:r>
          </a:p>
          <a:p>
            <a:pPr eaLnBrk="1" hangingPunct="1"/>
            <a:r>
              <a:rPr lang="en-US" smtClean="0"/>
              <a:t>Examine for any amount of postpartum </a:t>
            </a:r>
          </a:p>
          <a:p>
            <a:pPr eaLnBrk="1" hangingPunct="1"/>
            <a:r>
              <a:rPr lang="en-US" smtClean="0"/>
              <a:t>hemorrhage.</a:t>
            </a:r>
          </a:p>
          <a:p>
            <a:pPr eaLnBrk="1" hangingPunct="1"/>
            <a:endParaRPr lang="en-GB" smtClean="0"/>
          </a:p>
        </p:txBody>
      </p:sp>
      <p:sp>
        <p:nvSpPr>
          <p:cNvPr id="53251" name="WordArt 4" descr="عمودي ضيق"/>
          <p:cNvSpPr>
            <a:spLocks noChangeArrowheads="1" noChangeShapeType="1"/>
          </p:cNvSpPr>
          <p:nvPr/>
        </p:nvSpPr>
        <p:spPr bwMode="auto">
          <a:xfrm>
            <a:off x="457200" y="228600"/>
            <a:ext cx="8229600" cy="1143000"/>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The Fourth Stage</a:t>
            </a:r>
            <a:endParaRPr lang="ar-EG"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endParaRPr>
          </a:p>
        </p:txBody>
      </p:sp>
      <p:sp>
        <p:nvSpPr>
          <p:cNvPr id="53252" name="Rectangle 5"/>
          <p:cNvSpPr>
            <a:spLocks noChangeArrowheads="1"/>
          </p:cNvSpPr>
          <p:nvPr/>
        </p:nvSpPr>
        <p:spPr bwMode="auto">
          <a:xfrm>
            <a:off x="8172450" y="5876925"/>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7E981696.wav">
            <a:hlinkClick r:id="" action="ppaction://media"/>
          </p:cNvPr>
          <p:cNvPicPr>
            <a:picLocks noChangeAspect="1"/>
          </p:cNvPicPr>
          <p:nvPr>
            <a:wavAudioFile r:embed="rId1" name="7E98E581.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4761731"/>
      </p:ext>
    </p:extLst>
  </p:cSld>
  <p:clrMapOvr>
    <a:masterClrMapping/>
  </p:clrMapOvr>
  <p:transition spd="slow" advTm="5509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idx="1"/>
          </p:nvPr>
        </p:nvSpPr>
        <p:spPr/>
        <p:txBody>
          <a:bodyPr/>
          <a:lstStyle/>
          <a:p>
            <a:pPr marL="990600" lvl="1" indent="-533400" eaLnBrk="1" hangingPunct="1"/>
            <a:r>
              <a:rPr lang="en-US" sz="4000" smtClean="0"/>
              <a:t>Palpating the level of funds and frequent massage of the uterus at the slightest sign of relaxation.</a:t>
            </a:r>
          </a:p>
          <a:p>
            <a:pPr marL="990600" lvl="1" indent="-533400" eaLnBrk="1" hangingPunct="1"/>
            <a:r>
              <a:rPr lang="en-US" sz="4000" smtClean="0"/>
              <a:t>Inspection of the vulva for any bleeding.</a:t>
            </a:r>
            <a:endParaRPr lang="en-GB" sz="4000" smtClean="0"/>
          </a:p>
        </p:txBody>
      </p:sp>
      <p:sp>
        <p:nvSpPr>
          <p:cNvPr id="54275" name="Rectangle 4"/>
          <p:cNvSpPr>
            <a:spLocks noChangeArrowheads="1"/>
          </p:cNvSpPr>
          <p:nvPr/>
        </p:nvSpPr>
        <p:spPr bwMode="auto">
          <a:xfrm>
            <a:off x="7451725" y="53006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21891696.wav">
            <a:hlinkClick r:id="" action="ppaction://media"/>
          </p:cNvPr>
          <p:cNvPicPr>
            <a:picLocks noChangeAspect="1"/>
          </p:cNvPicPr>
          <p:nvPr>
            <a:wavAudioFile r:embed="rId1" name="2189277F.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964728"/>
      </p:ext>
    </p:extLst>
  </p:cSld>
  <p:clrMapOvr>
    <a:masterClrMapping/>
  </p:clrMapOvr>
  <p:transition spd="slow" advTm="2566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WordArt 4"/>
          <p:cNvSpPr>
            <a:spLocks noChangeArrowheads="1" noChangeShapeType="1" noTextEdit="1"/>
          </p:cNvSpPr>
          <p:nvPr/>
        </p:nvSpPr>
        <p:spPr bwMode="auto">
          <a:xfrm>
            <a:off x="1514475" y="2990850"/>
            <a:ext cx="6115050" cy="874713"/>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Management of the stages labor </a:t>
            </a:r>
            <a:endParaRPr lang="ar-EG" sz="3600" kern="10">
              <a:ln w="9525">
                <a:round/>
                <a:headEnd/>
                <a:tailEnd/>
              </a:ln>
              <a:gradFill rotWithShape="1">
                <a:gsLst>
                  <a:gs pos="0">
                    <a:srgbClr val="FFE701"/>
                  </a:gs>
                  <a:gs pos="100000">
                    <a:srgbClr val="FE3E02"/>
                  </a:gs>
                </a:gsLst>
                <a:lin ang="5400000" scaled="1"/>
              </a:gradFill>
              <a:latin typeface="Impact"/>
            </a:endParaRPr>
          </a:p>
        </p:txBody>
      </p:sp>
      <p:pic>
        <p:nvPicPr>
          <p:cNvPr id="2" name="B05F1696.wav">
            <a:hlinkClick r:id="" action="ppaction://media"/>
          </p:cNvPr>
          <p:cNvPicPr>
            <a:picLocks noChangeAspect="1"/>
          </p:cNvPicPr>
          <p:nvPr>
            <a:wavAudioFile r:embed="rId1" name="B05F96B2.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960042"/>
      </p:ext>
    </p:extLst>
  </p:cSld>
  <p:clrMapOvr>
    <a:masterClrMapping/>
  </p:clrMapOvr>
  <p:transition spd="slow" advTm="1813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WordArt 4"/>
          <p:cNvSpPr>
            <a:spLocks noChangeArrowheads="1" noChangeShapeType="1" noTextEdit="1"/>
          </p:cNvSpPr>
          <p:nvPr/>
        </p:nvSpPr>
        <p:spPr bwMode="auto">
          <a:xfrm>
            <a:off x="1547813" y="3105150"/>
            <a:ext cx="5424487" cy="118745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Thank  you and good luck </a:t>
            </a:r>
            <a:endParaRPr lang="ar-EG"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endParaRPr>
          </a:p>
        </p:txBody>
      </p:sp>
      <p:pic>
        <p:nvPicPr>
          <p:cNvPr id="2" name="1AE61696.wav">
            <a:hlinkClick r:id="" action="ppaction://media"/>
          </p:cNvPr>
          <p:cNvPicPr>
            <a:picLocks noChangeAspect="1"/>
          </p:cNvPicPr>
          <p:nvPr>
            <a:wavAudioFile r:embed="rId1" name="1AE60454.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991482"/>
      </p:ext>
    </p:extLst>
  </p:cSld>
  <p:clrMapOvr>
    <a:masterClrMapping/>
  </p:clrMapOvr>
  <p:transition spd="slow" advTm="10708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pPr eaLnBrk="1" hangingPunct="1">
              <a:defRPr/>
            </a:pPr>
            <a:r>
              <a:rPr lang="en-US" b="1" i="1" smtClean="0"/>
              <a:t>Immature labor</a:t>
            </a:r>
            <a:endParaRPr lang="en-GB" b="1" i="1" smtClean="0"/>
          </a:p>
        </p:txBody>
      </p:sp>
      <p:sp>
        <p:nvSpPr>
          <p:cNvPr id="8195" name="Rectangle 3"/>
          <p:cNvSpPr>
            <a:spLocks noGrp="1" noChangeArrowheads="1"/>
          </p:cNvSpPr>
          <p:nvPr>
            <p:ph idx="1"/>
          </p:nvPr>
        </p:nvSpPr>
        <p:spPr/>
        <p:txBody>
          <a:bodyPr/>
          <a:lstStyle/>
          <a:p>
            <a:pPr eaLnBrk="1" hangingPunct="1">
              <a:buFontTx/>
              <a:buNone/>
            </a:pPr>
            <a:r>
              <a:rPr lang="en-US" smtClean="0"/>
              <a:t>:</a:t>
            </a:r>
          </a:p>
          <a:p>
            <a:pPr eaLnBrk="1" hangingPunct="1">
              <a:buFontTx/>
              <a:buNone/>
            </a:pPr>
            <a:r>
              <a:rPr lang="en-US" smtClean="0"/>
              <a:t>Is interruption or termination of pregnancy between 20 &amp;28 weeks ( fetal weight 500-1000 gm.)</a:t>
            </a:r>
            <a:endParaRPr lang="en-GB" smtClean="0"/>
          </a:p>
        </p:txBody>
      </p:sp>
      <p:sp>
        <p:nvSpPr>
          <p:cNvPr id="8196" name="Rectangle 4"/>
          <p:cNvSpPr>
            <a:spLocks noChangeArrowheads="1"/>
          </p:cNvSpPr>
          <p:nvPr/>
        </p:nvSpPr>
        <p:spPr bwMode="auto">
          <a:xfrm>
            <a:off x="7451725" y="5302250"/>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981F1586.wav">
            <a:hlinkClick r:id="" action="ppaction://media"/>
          </p:cNvPr>
          <p:cNvPicPr>
            <a:picLocks noChangeAspect="1"/>
          </p:cNvPicPr>
          <p:nvPr>
            <a:wavAudioFile r:embed="rId1" name="981FD51E.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648154"/>
      </p:ext>
    </p:extLst>
  </p:cSld>
  <p:clrMapOvr>
    <a:masterClrMapping/>
  </p:clrMapOvr>
  <p:transition spd="slow" advTm="5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normAutofit fontScale="90000"/>
          </a:bodyPr>
          <a:lstStyle/>
          <a:p>
            <a:pPr eaLnBrk="1" hangingPunct="1">
              <a:defRPr/>
            </a:pPr>
            <a:r>
              <a:rPr lang="en-US" sz="4000" b="1" i="1" smtClean="0"/>
              <a:t>Factors Affecting the Progress of Labor:</a:t>
            </a:r>
            <a:endParaRPr lang="en-GB" sz="4000" b="1" i="1" smtClean="0"/>
          </a:p>
        </p:txBody>
      </p:sp>
      <p:sp>
        <p:nvSpPr>
          <p:cNvPr id="9219" name="Rectangle 3"/>
          <p:cNvSpPr>
            <a:spLocks noGrp="1" noChangeArrowheads="1"/>
          </p:cNvSpPr>
          <p:nvPr>
            <p:ph idx="1"/>
          </p:nvPr>
        </p:nvSpPr>
        <p:spPr/>
        <p:txBody>
          <a:bodyPr/>
          <a:lstStyle/>
          <a:p>
            <a:pPr eaLnBrk="1" hangingPunct="1">
              <a:lnSpc>
                <a:spcPct val="90000"/>
              </a:lnSpc>
            </a:pPr>
            <a:endParaRPr lang="en-US" smtClean="0"/>
          </a:p>
          <a:p>
            <a:pPr eaLnBrk="1" hangingPunct="1">
              <a:lnSpc>
                <a:spcPct val="90000"/>
              </a:lnSpc>
              <a:buFontTx/>
              <a:buNone/>
            </a:pPr>
            <a:r>
              <a:rPr lang="en-US" smtClean="0"/>
              <a:t>There are five essential factors that affect the process of labor </a:t>
            </a:r>
            <a:endParaRPr lang="en-US" b="1" smtClean="0"/>
          </a:p>
          <a:p>
            <a:pPr eaLnBrk="1" hangingPunct="1">
              <a:lnSpc>
                <a:spcPct val="90000"/>
              </a:lnSpc>
              <a:buFontTx/>
              <a:buNone/>
            </a:pPr>
            <a:r>
              <a:rPr lang="en-US" b="1" smtClean="0"/>
              <a:t>I- </a:t>
            </a:r>
            <a:r>
              <a:rPr lang="en-US" b="1" u="sng" smtClean="0"/>
              <a:t>Passengers</a:t>
            </a:r>
            <a:r>
              <a:rPr lang="en-US" u="sng" smtClean="0"/>
              <a:t> </a:t>
            </a:r>
            <a:r>
              <a:rPr lang="en-US" smtClean="0"/>
              <a:t>:- Fetus, placenta, membranes ,umbilical cord ,blood and amniotic fluid.</a:t>
            </a:r>
            <a:endParaRPr lang="en-US" b="1" smtClean="0"/>
          </a:p>
          <a:p>
            <a:pPr eaLnBrk="1" hangingPunct="1">
              <a:lnSpc>
                <a:spcPct val="90000"/>
              </a:lnSpc>
              <a:buFontTx/>
              <a:buNone/>
            </a:pPr>
            <a:r>
              <a:rPr lang="en-US" b="1" smtClean="0"/>
              <a:t>II</a:t>
            </a:r>
            <a:r>
              <a:rPr lang="en-US" smtClean="0"/>
              <a:t>-</a:t>
            </a:r>
            <a:r>
              <a:rPr lang="en-US" b="1" u="sng" smtClean="0"/>
              <a:t>Passages </a:t>
            </a:r>
            <a:r>
              <a:rPr lang="en-US" u="sng" smtClean="0"/>
              <a:t>:</a:t>
            </a:r>
            <a:r>
              <a:rPr lang="en-US" smtClean="0"/>
              <a:t>- Pelvis , Pelvic floor , uterus, cervix , vagina and vulva.</a:t>
            </a:r>
            <a:endParaRPr lang="en-US" b="1" smtClean="0"/>
          </a:p>
          <a:p>
            <a:pPr eaLnBrk="1" hangingPunct="1">
              <a:lnSpc>
                <a:spcPct val="90000"/>
              </a:lnSpc>
              <a:buFontTx/>
              <a:buNone/>
            </a:pPr>
            <a:r>
              <a:rPr lang="en-US" b="1" smtClean="0"/>
              <a:t>III</a:t>
            </a:r>
            <a:r>
              <a:rPr lang="en-US" smtClean="0"/>
              <a:t>- </a:t>
            </a:r>
            <a:r>
              <a:rPr lang="en-US" b="1" u="sng" smtClean="0"/>
              <a:t>Powers</a:t>
            </a:r>
            <a:r>
              <a:rPr lang="en-US" u="sng" smtClean="0"/>
              <a:t> :-</a:t>
            </a:r>
            <a:r>
              <a:rPr lang="en-US" smtClean="0"/>
              <a:t> </a:t>
            </a:r>
            <a:endParaRPr lang="en-GB" smtClean="0"/>
          </a:p>
        </p:txBody>
      </p:sp>
      <p:sp>
        <p:nvSpPr>
          <p:cNvPr id="9220" name="Rectangle 4"/>
          <p:cNvSpPr>
            <a:spLocks noChangeArrowheads="1"/>
          </p:cNvSpPr>
          <p:nvPr/>
        </p:nvSpPr>
        <p:spPr bwMode="auto">
          <a:xfrm>
            <a:off x="8027988" y="5734050"/>
            <a:ext cx="781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76871586.wav">
            <a:hlinkClick r:id="" action="ppaction://media"/>
          </p:cNvPr>
          <p:cNvPicPr>
            <a:picLocks noChangeAspect="1"/>
          </p:cNvPicPr>
          <p:nvPr>
            <a:wavAudioFile r:embed="rId1" name="7687DF3F.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9460541"/>
      </p:ext>
    </p:extLst>
  </p:cSld>
  <p:clrMapOvr>
    <a:masterClrMapping/>
  </p:clrMapOvr>
  <p:transition spd="slow" advTm="3568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idx="1"/>
          </p:nvPr>
        </p:nvSpPr>
        <p:spPr/>
        <p:txBody>
          <a:bodyPr/>
          <a:lstStyle/>
          <a:p>
            <a:pPr eaLnBrk="1" hangingPunct="1">
              <a:buFontTx/>
              <a:buNone/>
            </a:pPr>
            <a:r>
              <a:rPr lang="en-US" sz="4000" b="1" smtClean="0"/>
              <a:t>IV</a:t>
            </a:r>
            <a:r>
              <a:rPr lang="en-US" sz="4000" smtClean="0"/>
              <a:t>- </a:t>
            </a:r>
            <a:r>
              <a:rPr lang="en-US" sz="4000" b="1" u="sng" smtClean="0"/>
              <a:t>Position </a:t>
            </a:r>
            <a:r>
              <a:rPr lang="en-US" sz="4000" smtClean="0"/>
              <a:t>: Can impact the course of labor.</a:t>
            </a:r>
            <a:endParaRPr lang="en-US" sz="4000" b="1" smtClean="0"/>
          </a:p>
          <a:p>
            <a:pPr eaLnBrk="1" hangingPunct="1">
              <a:buFontTx/>
              <a:buNone/>
            </a:pPr>
            <a:r>
              <a:rPr lang="en-US" sz="4000" b="1" smtClean="0"/>
              <a:t>V-</a:t>
            </a:r>
            <a:r>
              <a:rPr lang="en-US" sz="4000" smtClean="0"/>
              <a:t> </a:t>
            </a:r>
            <a:r>
              <a:rPr lang="en-US" sz="4000" b="1" u="sng" smtClean="0"/>
              <a:t>Psychological state of the woman &amp;her personality:</a:t>
            </a:r>
            <a:r>
              <a:rPr lang="en-US" sz="4000" smtClean="0"/>
              <a:t> knowledgeable and relaxed </a:t>
            </a:r>
            <a:endParaRPr lang="en-GB" sz="4000" smtClean="0"/>
          </a:p>
        </p:txBody>
      </p:sp>
      <p:sp>
        <p:nvSpPr>
          <p:cNvPr id="10243" name="Rectangle 4"/>
          <p:cNvSpPr>
            <a:spLocks noChangeArrowheads="1"/>
          </p:cNvSpPr>
          <p:nvPr/>
        </p:nvSpPr>
        <p:spPr bwMode="auto">
          <a:xfrm>
            <a:off x="7451725" y="53006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AB2D1586.wav">
            <a:hlinkClick r:id="" action="ppaction://media"/>
          </p:cNvPr>
          <p:cNvPicPr>
            <a:picLocks noChangeAspect="1"/>
          </p:cNvPicPr>
          <p:nvPr>
            <a:wavAudioFile r:embed="rId1" name="AB2DED86.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258879"/>
      </p:ext>
    </p:extLst>
  </p:cSld>
  <p:clrMapOvr>
    <a:masterClrMapping/>
  </p:clrMapOvr>
  <p:transition spd="slow" advTm="1342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pPr eaLnBrk="1" hangingPunct="1">
              <a:defRPr/>
            </a:pPr>
            <a:r>
              <a:rPr lang="en-US" sz="4000" b="1" i="1" smtClean="0"/>
              <a:t>Causes of Onset of labor</a:t>
            </a:r>
            <a:r>
              <a:rPr lang="en-US" sz="4000" b="1" u="sng" smtClean="0"/>
              <a:t>: </a:t>
            </a:r>
            <a:r>
              <a:rPr lang="en-US" sz="4000" smtClean="0"/>
              <a:t/>
            </a:r>
            <a:br>
              <a:rPr lang="en-US" sz="4000" smtClean="0"/>
            </a:br>
            <a:endParaRPr lang="en-GB" sz="4000" smtClean="0"/>
          </a:p>
        </p:txBody>
      </p:sp>
      <p:sp>
        <p:nvSpPr>
          <p:cNvPr id="11267" name="Rectangle 3"/>
          <p:cNvSpPr>
            <a:spLocks noGrp="1" noChangeArrowheads="1"/>
          </p:cNvSpPr>
          <p:nvPr>
            <p:ph idx="1"/>
          </p:nvPr>
        </p:nvSpPr>
        <p:spPr/>
        <p:txBody>
          <a:bodyPr/>
          <a:lstStyle/>
          <a:p>
            <a:pPr eaLnBrk="1" hangingPunct="1">
              <a:buFontTx/>
              <a:buNone/>
            </a:pPr>
            <a:r>
              <a:rPr lang="en-US" sz="4400" smtClean="0"/>
              <a:t>The exact cause of the onset of labor is not definitely known , the following theories have been advanced.</a:t>
            </a:r>
            <a:r>
              <a:rPr lang="en-GB" sz="4400" smtClean="0"/>
              <a:t> </a:t>
            </a:r>
          </a:p>
        </p:txBody>
      </p:sp>
      <p:sp>
        <p:nvSpPr>
          <p:cNvPr id="11268" name="Rectangle 4"/>
          <p:cNvSpPr>
            <a:spLocks noChangeArrowheads="1"/>
          </p:cNvSpPr>
          <p:nvPr/>
        </p:nvSpPr>
        <p:spPr bwMode="auto">
          <a:xfrm>
            <a:off x="7451725" y="5300663"/>
            <a:ext cx="7810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pPr>
            <a:r>
              <a:rPr lang="en-GB" i="0"/>
              <a:t>Nadia abdall</a:t>
            </a:r>
            <a:r>
              <a:rPr lang="en-GB"/>
              <a:t> </a:t>
            </a:r>
          </a:p>
        </p:txBody>
      </p:sp>
      <p:pic>
        <p:nvPicPr>
          <p:cNvPr id="2" name="DF581586.wav">
            <a:hlinkClick r:id="" action="ppaction://media"/>
          </p:cNvPr>
          <p:cNvPicPr>
            <a:picLocks noChangeAspect="1"/>
          </p:cNvPicPr>
          <p:nvPr>
            <a:wavAudioFile r:embed="rId1" name="DF582DEE.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433087"/>
      </p:ext>
    </p:extLst>
  </p:cSld>
  <p:clrMapOvr>
    <a:masterClrMapping/>
  </p:clrMapOvr>
  <p:transition spd="slow" advTm="324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1875</Words>
  <Application>Microsoft Office PowerPoint</Application>
  <PresentationFormat>On-screen Show (4:3)</PresentationFormat>
  <Paragraphs>209</Paragraphs>
  <Slides>53</Slides>
  <Notes>0</Notes>
  <HiddenSlides>0</HiddenSlides>
  <MMClips>53</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Flow</vt:lpstr>
      <vt:lpstr>Normal Labor </vt:lpstr>
      <vt:lpstr>Definition of labor </vt:lpstr>
      <vt:lpstr>Normal labor</vt:lpstr>
      <vt:lpstr>Prolonged labor  Is labor lasting more than 24 hours . Precipitate labor :       </vt:lpstr>
      <vt:lpstr>Abnormal Labor </vt:lpstr>
      <vt:lpstr>Immature labor</vt:lpstr>
      <vt:lpstr>Factors Affecting the Progress of Labor:</vt:lpstr>
      <vt:lpstr>PowerPoint Presentation</vt:lpstr>
      <vt:lpstr>Causes of Onset of labor:  </vt:lpstr>
      <vt:lpstr>PowerPoint Presentation</vt:lpstr>
      <vt:lpstr>2-Oestrogen- Oxytocine Theory  </vt:lpstr>
      <vt:lpstr>3-Progestrone Withdrawal Theory:-</vt:lpstr>
      <vt:lpstr>4-Placenta is Ischemia Theory:- </vt:lpstr>
      <vt:lpstr>PowerPoint Presentation</vt:lpstr>
      <vt:lpstr>2-False Labor Pain :-</vt:lpstr>
      <vt:lpstr>   Signs of True Labor: 1- True Uterine Contractions ar : 2-  Dilatation of the Cervical os :  3-  Show:  4- Formation of bag water  </vt:lpstr>
      <vt:lpstr>Stages of Labor </vt:lpstr>
      <vt:lpstr>2- Second Stage (expulsive stage):</vt:lpstr>
      <vt:lpstr>3- Third Stage (placenta stage)</vt:lpstr>
      <vt:lpstr>4- Fourth Stage:</vt:lpstr>
      <vt:lpstr>1- First Stage of Labor</vt:lpstr>
      <vt:lpstr>PowerPoint Presentation</vt:lpstr>
      <vt:lpstr>Phases of first stage </vt:lpstr>
      <vt:lpstr>Physiology of the First Stage </vt:lpstr>
      <vt:lpstr>Palority :-</vt:lpstr>
      <vt:lpstr>Palority</vt:lpstr>
      <vt:lpstr>Palority</vt:lpstr>
      <vt:lpstr>The Second Stage of Labor</vt:lpstr>
      <vt:lpstr>Duration: </vt:lpstr>
      <vt:lpstr>Signs of the Second Stage of Labor: </vt:lpstr>
      <vt:lpstr>PowerPoint Presentation</vt:lpstr>
      <vt:lpstr>PowerPoint Presentation</vt:lpstr>
      <vt:lpstr>PowerPoint Presentation</vt:lpstr>
      <vt:lpstr>Mechanism of Normal Labor </vt:lpstr>
      <vt:lpstr>PowerPoint Presentation</vt:lpstr>
      <vt:lpstr>PowerPoint Presentation</vt:lpstr>
      <vt:lpstr>PowerPoint Presentation</vt:lpstr>
      <vt:lpstr>PowerPoint Presentation</vt:lpstr>
      <vt:lpstr>PowerPoint Presentation</vt:lpstr>
      <vt:lpstr>7- External Rotation of the Head</vt:lpstr>
      <vt:lpstr>B) Delivery of the Shoulder and Body </vt:lpstr>
      <vt:lpstr>PowerPoint Presentation</vt:lpstr>
      <vt:lpstr>PowerPoint Presentation</vt:lpstr>
      <vt:lpstr>Signs of placental separation:-</vt:lpstr>
      <vt:lpstr>PowerPoint Presentation</vt:lpstr>
      <vt:lpstr>Separation and descent of placenta </vt:lpstr>
      <vt:lpstr>There are 2 mechanisms of separation:- </vt:lpstr>
      <vt:lpstr>2) Matthews and Duncan (20%):-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Normal Labor </dc:title>
  <dc:creator>Ahmed</dc:creator>
  <cp:lastModifiedBy>Windows User</cp:lastModifiedBy>
  <cp:revision>1</cp:revision>
  <dcterms:created xsi:type="dcterms:W3CDTF">2006-08-16T00:00:00Z</dcterms:created>
  <dcterms:modified xsi:type="dcterms:W3CDTF">2020-03-19T06:43:41Z</dcterms:modified>
</cp:coreProperties>
</file>