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3/21/2020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3/21/2020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3/21/2020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3/21/2020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3/21/2020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3/21/2020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403350" y="1196975"/>
            <a:ext cx="6400800" cy="4248150"/>
          </a:xfrm>
          <a:solidFill>
            <a:schemeClr val="bg1"/>
          </a:solidFill>
        </p:spPr>
        <p:txBody>
          <a:bodyPr>
            <a:normAutofit/>
          </a:bodyPr>
          <a:lstStyle/>
          <a:p>
            <a:pPr eaLnBrk="1" hangingPunct="1">
              <a:defRPr/>
            </a:pPr>
            <a:r>
              <a:rPr lang="ar-EG" sz="2800" b="1" dirty="0">
                <a:solidFill>
                  <a:srgbClr val="FF0066"/>
                </a:solidFill>
              </a:rPr>
              <a:t>بسم الله الرحمن الرحيم</a:t>
            </a:r>
          </a:p>
          <a:p>
            <a:pPr eaLnBrk="1" hangingPunct="1">
              <a:defRPr/>
            </a:pPr>
            <a:r>
              <a:rPr lang="ar-EG" sz="5400" b="1" dirty="0">
                <a:effectLst>
                  <a:outerShdw blurRad="38100" dist="38100" dir="2700000" algn="tl">
                    <a:srgbClr val="FFFFFF"/>
                  </a:outerShdw>
                </a:effectLst>
              </a:rPr>
              <a:t>( قالوا سبحانك لا علم لنا إلا ما علمتنا انك أنت العليم الحكيم)</a:t>
            </a:r>
          </a:p>
          <a:p>
            <a:pPr eaLnBrk="1" hangingPunct="1">
              <a:defRPr/>
            </a:pPr>
            <a:r>
              <a:rPr lang="ar-EG" sz="2800" b="1" dirty="0">
                <a:solidFill>
                  <a:srgbClr val="FF0066"/>
                </a:solidFill>
              </a:rPr>
              <a:t>صدق الله العظيم</a:t>
            </a:r>
          </a:p>
          <a:p>
            <a:pPr algn="l" eaLnBrk="1" hangingPunct="1">
              <a:defRPr/>
            </a:pPr>
            <a:r>
              <a:rPr lang="ar-EG" sz="2800" dirty="0">
                <a:solidFill>
                  <a:schemeClr val="tx2"/>
                </a:solidFill>
              </a:rPr>
              <a:t>( سورة البقرة الآية 32 )</a:t>
            </a:r>
            <a:r>
              <a:rPr lang="ar-EG" sz="2800" dirty="0">
                <a:effectLst>
                  <a:outerShdw blurRad="38100" dist="38100" dir="2700000" algn="tl">
                    <a:srgbClr val="FFFFFF"/>
                  </a:outerShdw>
                </a:effectLst>
              </a:rPr>
              <a:t> </a:t>
            </a:r>
            <a:endParaRPr lang="en-US" sz="2800" dirty="0">
              <a:effectLst>
                <a:outerShdw blurRad="38100" dist="38100" dir="2700000" algn="tl">
                  <a:srgbClr val="FFFFFF"/>
                </a:outerShdw>
              </a:effectLst>
            </a:endParaRPr>
          </a:p>
        </p:txBody>
      </p:sp>
    </p:spTree>
    <p:extLst>
      <p:ext uri="{BB962C8B-B14F-4D97-AF65-F5344CB8AC3E}">
        <p14:creationId xmlns:p14="http://schemas.microsoft.com/office/powerpoint/2010/main" val="400813828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fade">
                                      <p:cBhvr>
                                        <p:cTn id="15" dur="1000"/>
                                        <p:tgtEl>
                                          <p:spTgt spid="2051">
                                            <p:txEl>
                                              <p:pRg st="1" end="1"/>
                                            </p:txEl>
                                          </p:spTgt>
                                        </p:tgtEl>
                                      </p:cBhvr>
                                    </p:animEffect>
                                    <p:anim calcmode="lin" valueType="num">
                                      <p:cBhvr>
                                        <p:cTn id="16"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5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51">
                                            <p:txEl>
                                              <p:pRg st="2" end="2"/>
                                            </p:txEl>
                                          </p:spTgt>
                                        </p:tgtEl>
                                        <p:attrNameLst>
                                          <p:attrName>style.visibility</p:attrName>
                                        </p:attrNameLst>
                                      </p:cBhvr>
                                      <p:to>
                                        <p:strVal val="visible"/>
                                      </p:to>
                                    </p:set>
                                    <p:animEffect transition="in" filter="fade">
                                      <p:cBhvr>
                                        <p:cTn id="23" dur="1000"/>
                                        <p:tgtEl>
                                          <p:spTgt spid="2051">
                                            <p:txEl>
                                              <p:pRg st="2" end="2"/>
                                            </p:txEl>
                                          </p:spTgt>
                                        </p:tgtEl>
                                      </p:cBhvr>
                                    </p:animEffect>
                                    <p:anim calcmode="lin" valueType="num">
                                      <p:cBhvr>
                                        <p:cTn id="24"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05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0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051">
                                            <p:txEl>
                                              <p:pRg st="3" end="3"/>
                                            </p:txEl>
                                          </p:spTgt>
                                        </p:tgtEl>
                                        <p:attrNameLst>
                                          <p:attrName>style.visibility</p:attrName>
                                        </p:attrNameLst>
                                      </p:cBhvr>
                                      <p:to>
                                        <p:strVal val="visible"/>
                                      </p:to>
                                    </p:set>
                                    <p:animEffect transition="in" filter="fade">
                                      <p:cBhvr>
                                        <p:cTn id="31" dur="1000"/>
                                        <p:tgtEl>
                                          <p:spTgt spid="2051">
                                            <p:txEl>
                                              <p:pRg st="3" end="3"/>
                                            </p:txEl>
                                          </p:spTgt>
                                        </p:tgtEl>
                                      </p:cBhvr>
                                    </p:animEffect>
                                    <p:anim calcmode="lin" valueType="num">
                                      <p:cBhvr>
                                        <p:cTn id="32"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05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05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0" y="0"/>
            <a:ext cx="9144000" cy="6858000"/>
          </a:xfrm>
        </p:spPr>
        <p:txBody>
          <a:bodyPr>
            <a:normAutofit/>
          </a:bodyPr>
          <a:lstStyle/>
          <a:p>
            <a:pPr algn="l">
              <a:lnSpc>
                <a:spcPct val="150000"/>
              </a:lnSpc>
            </a:pPr>
            <a:r>
              <a:rPr lang="en-US" altLang="ar-EG" sz="2200" smtClean="0">
                <a:solidFill>
                  <a:srgbClr val="00FF00"/>
                </a:solidFill>
                <a:effectLst/>
                <a:latin typeface="Arial" pitchFamily="34" charset="0"/>
              </a:rPr>
              <a:t>Treatment: </a:t>
            </a:r>
            <a:r>
              <a:rPr lang="en-US" altLang="ar-EG" sz="2200" smtClean="0">
                <a:solidFill>
                  <a:schemeClr val="tx1"/>
                </a:solidFill>
                <a:effectLst/>
                <a:latin typeface="Arial" pitchFamily="34" charset="0"/>
              </a:rPr>
              <a:t>(Treatment of all family members)</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Albendazole  400 mg once) or mebendazole (100 mg once) can be used for single dose therapy. It is necessary to repeat the treatment after 2 weeks to take care of autochthonous infections and ensure elimination of all worms. Treat the whole family or group of children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00FF00"/>
                </a:solidFill>
                <a:effectLst/>
                <a:latin typeface="Arial" pitchFamily="34" charset="0"/>
              </a:rPr>
              <a:t>Prevention and control:</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1.Washing of hands before eating and after defecation.</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2.Mass treatment should be for all members of the household.</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3.Cutting nails short.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4.Wearing tight underclothes during sleep.</a:t>
            </a:r>
            <a:br>
              <a:rPr lang="en-US" altLang="ar-EG" sz="2200" smtClean="0">
                <a:solidFill>
                  <a:schemeClr val="tx1"/>
                </a:solidFill>
                <a:effectLst/>
                <a:latin typeface="Arial" pitchFamily="34" charset="0"/>
              </a:rPr>
            </a:br>
            <a:endParaRPr lang="en-US" altLang="ar-EG" sz="2200" smtClean="0">
              <a:solidFill>
                <a:schemeClr val="tx1"/>
              </a:solidFill>
              <a:effectLst/>
              <a:latin typeface="Arial" pitchFamily="34" charset="0"/>
            </a:endParaRPr>
          </a:p>
        </p:txBody>
      </p:sp>
    </p:spTree>
    <p:extLst>
      <p:ext uri="{BB962C8B-B14F-4D97-AF65-F5344CB8AC3E}">
        <p14:creationId xmlns:p14="http://schemas.microsoft.com/office/powerpoint/2010/main" val="1728418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0" y="0"/>
            <a:ext cx="9144000" cy="6958013"/>
          </a:xfrm>
        </p:spPr>
        <p:txBody>
          <a:bodyPr>
            <a:normAutofit fontScale="90000"/>
          </a:bodyPr>
          <a:lstStyle/>
          <a:p>
            <a:pPr algn="l">
              <a:lnSpc>
                <a:spcPct val="150000"/>
              </a:lnSpc>
            </a:pP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t>
            </a:r>
            <a:r>
              <a:rPr lang="en-US" altLang="ar-EG" sz="2200" i="1" smtClean="0">
                <a:solidFill>
                  <a:srgbClr val="00FF00"/>
                </a:solidFill>
                <a:effectLst/>
                <a:latin typeface="Arial" pitchFamily="34" charset="0"/>
              </a:rPr>
              <a:t>Ancylostoma Duodenale</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Disease: </a:t>
            </a:r>
            <a:r>
              <a:rPr lang="en-US" altLang="ar-EG" sz="2200" smtClean="0">
                <a:solidFill>
                  <a:schemeClr val="tx1"/>
                </a:solidFill>
                <a:effectLst/>
                <a:latin typeface="Arial" pitchFamily="34" charset="0"/>
              </a:rPr>
              <a:t>ancylostomiasis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Distribution: </a:t>
            </a:r>
            <a:r>
              <a:rPr lang="en-US" altLang="ar-EG" sz="2200" smtClean="0">
                <a:solidFill>
                  <a:schemeClr val="tx1"/>
                </a:solidFill>
                <a:effectLst/>
                <a:latin typeface="Arial" pitchFamily="34" charset="0"/>
              </a:rPr>
              <a:t>Worldwide especially in tropical and subtropical areas.</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Definitive host: </a:t>
            </a:r>
            <a:r>
              <a:rPr lang="en-US" altLang="ar-EG" sz="2200" smtClean="0">
                <a:solidFill>
                  <a:schemeClr val="tx1"/>
                </a:solidFill>
                <a:effectLst/>
                <a:latin typeface="Arial" pitchFamily="34" charset="0"/>
              </a:rPr>
              <a:t>Man only.</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Habitat: </a:t>
            </a:r>
            <a:r>
              <a:rPr lang="en-US" altLang="ar-EG" sz="2200" smtClean="0">
                <a:solidFill>
                  <a:schemeClr val="tx1"/>
                </a:solidFill>
                <a:effectLst/>
                <a:latin typeface="Arial" pitchFamily="34" charset="0"/>
              </a:rPr>
              <a:t>Small intestine, particularly in the jejunum and less often in the duodenum.</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Infective stage: </a:t>
            </a:r>
            <a:r>
              <a:rPr lang="en-US" altLang="ar-EG" sz="2200" smtClean="0">
                <a:solidFill>
                  <a:schemeClr val="tx1"/>
                </a:solidFill>
                <a:effectLst/>
                <a:latin typeface="Arial" pitchFamily="34" charset="0"/>
              </a:rPr>
              <a:t>Third stage filariform larva.</a:t>
            </a:r>
            <a:br>
              <a:rPr lang="en-US" altLang="ar-EG" sz="2200" smtClean="0">
                <a:solidFill>
                  <a:schemeClr val="tx1"/>
                </a:solidFill>
                <a:effectLst/>
                <a:latin typeface="Arial" pitchFamily="34" charset="0"/>
              </a:rPr>
            </a:br>
            <a:r>
              <a:rPr lang="en-US" altLang="ar-EG" sz="2200" smtClean="0">
                <a:solidFill>
                  <a:srgbClr val="00FF00"/>
                </a:solidFill>
                <a:effectLst/>
                <a:latin typeface="Arial" pitchFamily="34" charset="0"/>
              </a:rPr>
              <a:t>Life cycle: </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•Adult worm inhabiting the small intestine of man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•Female worm lays eggs which are not infective for humans.</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•When deposited in the soil, the embryo develops inside the eggs.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t>
            </a:r>
          </a:p>
        </p:txBody>
      </p:sp>
    </p:spTree>
    <p:extLst>
      <p:ext uri="{BB962C8B-B14F-4D97-AF65-F5344CB8AC3E}">
        <p14:creationId xmlns:p14="http://schemas.microsoft.com/office/powerpoint/2010/main" val="3571135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0" y="0"/>
            <a:ext cx="9144000" cy="6858000"/>
          </a:xfrm>
        </p:spPr>
        <p:txBody>
          <a:bodyPr>
            <a:normAutofit fontScale="90000"/>
          </a:bodyPr>
          <a:lstStyle/>
          <a:p>
            <a:pPr algn="l">
              <a:lnSpc>
                <a:spcPct val="150000"/>
              </a:lnSpc>
            </a:pP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•Rhabditiform larva</a:t>
            </a:r>
            <a:r>
              <a:rPr lang="en-US" altLang="ar-EG" sz="2200" smtClean="0">
                <a:solidFill>
                  <a:schemeClr val="tx1"/>
                </a:solidFill>
                <a:effectLst/>
                <a:latin typeface="Arial" pitchFamily="34" charset="0"/>
              </a:rPr>
              <a:t>, hatches out of the egg, molts twice, to become the third-stage infective filariform larva.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•When a person walks barefooted on soil containing the filariform larva, they penetrate the skin and enter the subcutaneous tissue.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•Larvae </a:t>
            </a:r>
            <a:r>
              <a:rPr lang="en-US" altLang="ar-EG" sz="2200" smtClean="0">
                <a:solidFill>
                  <a:schemeClr val="tx1"/>
                </a:solidFill>
                <a:effectLst/>
                <a:latin typeface="Arial" pitchFamily="34" charset="0"/>
              </a:rPr>
              <a:t>are carried along the venous circulation to the right side of the heart and to the lungs. Here, they escape from the pulmonary capillaries into the alveoli, migrate up the respiratory tract to the pharynx, and are swallowed, reaching the small intestine.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•During migration </a:t>
            </a:r>
            <a:r>
              <a:rPr lang="en-US" altLang="ar-EG" sz="2200" smtClean="0">
                <a:solidFill>
                  <a:schemeClr val="tx1"/>
                </a:solidFill>
                <a:effectLst/>
                <a:latin typeface="Arial" pitchFamily="34" charset="0"/>
              </a:rPr>
              <a:t>or on reaching the esophagus, they  undergo third molting.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•They feed, grow in size, </a:t>
            </a:r>
            <a:r>
              <a:rPr lang="en-US" altLang="ar-EG" sz="2200" smtClean="0">
                <a:solidFill>
                  <a:schemeClr val="tx1"/>
                </a:solidFill>
                <a:effectLst/>
                <a:latin typeface="Arial" pitchFamily="34" charset="0"/>
              </a:rPr>
              <a:t>and undergo a final molting in the small intestine and develop the buccal capsule, by which they attach themselves to the small intestine and grow into adults. </a:t>
            </a:r>
            <a:br>
              <a:rPr lang="en-US" altLang="ar-EG" sz="2200" smtClean="0">
                <a:solidFill>
                  <a:schemeClr val="tx1"/>
                </a:solidFill>
                <a:effectLst/>
                <a:latin typeface="Arial" pitchFamily="34" charset="0"/>
              </a:rPr>
            </a:br>
            <a:endParaRPr lang="en-US" altLang="ar-EG" sz="2200" smtClean="0">
              <a:solidFill>
                <a:schemeClr val="tx1"/>
              </a:solidFill>
              <a:effectLst/>
              <a:latin typeface="Arial" pitchFamily="34" charset="0"/>
            </a:endParaRPr>
          </a:p>
        </p:txBody>
      </p:sp>
    </p:spTree>
    <p:extLst>
      <p:ext uri="{BB962C8B-B14F-4D97-AF65-F5344CB8AC3E}">
        <p14:creationId xmlns:p14="http://schemas.microsoft.com/office/powerpoint/2010/main" val="1567046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8064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817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0" y="0"/>
            <a:ext cx="9144000" cy="6858000"/>
          </a:xfrm>
        </p:spPr>
        <p:txBody>
          <a:bodyPr>
            <a:normAutofit fontScale="90000"/>
          </a:bodyPr>
          <a:lstStyle/>
          <a:p>
            <a:pPr algn="l" rtl="0">
              <a:lnSpc>
                <a:spcPct val="150000"/>
              </a:lnSpc>
            </a:pPr>
            <a:r>
              <a:rPr lang="en-US" altLang="ar-EG" sz="2200" smtClean="0">
                <a:solidFill>
                  <a:srgbClr val="00FF00"/>
                </a:solidFill>
                <a:effectLst/>
                <a:latin typeface="Arial" pitchFamily="34" charset="0"/>
              </a:rPr>
              <a:t>Pathogenesis and clinical picture:</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•Asymptomatic.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•Hookworm may produce a local irritation at the site of infection.</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•As the worms mature in the jejunum, patients may have vague colicky abdominal pain, flatulence, nausea, anorexia, vomiting and diarrhea with red to black stools.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•Each Ancylostoma worm ingests 0.15-0.2 mL of blood daily leading to anemia. </a:t>
            </a:r>
            <a:br>
              <a:rPr lang="en-US" altLang="ar-EG" sz="2200" smtClean="0">
                <a:solidFill>
                  <a:schemeClr val="tx1"/>
                </a:solidFill>
                <a:effectLst/>
                <a:latin typeface="Arial" pitchFamily="34" charset="0"/>
              </a:rPr>
            </a:br>
            <a:r>
              <a:rPr lang="en-US" altLang="ar-EG" sz="2200" smtClean="0">
                <a:solidFill>
                  <a:srgbClr val="00FF00"/>
                </a:solidFill>
                <a:effectLst/>
                <a:latin typeface="Arial" pitchFamily="34" charset="0"/>
              </a:rPr>
              <a:t>Diagnosis:</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1.Clinical picture in an endemic area.</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2.Demonstration of characteristic oval segmented hookworm eggs in feces by direct wet microscopy or by concentration methods is the best method of diagnosis</a:t>
            </a:r>
            <a:br>
              <a:rPr lang="en-US" altLang="ar-EG" sz="2200" smtClean="0">
                <a:solidFill>
                  <a:schemeClr val="tx1"/>
                </a:solidFill>
                <a:effectLst/>
                <a:latin typeface="Arial" pitchFamily="34" charset="0"/>
              </a:rPr>
            </a:br>
            <a:endParaRPr lang="en-US" altLang="ar-EG" sz="2200" smtClean="0">
              <a:solidFill>
                <a:schemeClr val="tx1"/>
              </a:solidFill>
              <a:effectLst/>
              <a:latin typeface="Arial" pitchFamily="34" charset="0"/>
            </a:endParaRPr>
          </a:p>
        </p:txBody>
      </p:sp>
    </p:spTree>
    <p:extLst>
      <p:ext uri="{BB962C8B-B14F-4D97-AF65-F5344CB8AC3E}">
        <p14:creationId xmlns:p14="http://schemas.microsoft.com/office/powerpoint/2010/main" val="854299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0" y="0"/>
            <a:ext cx="9144000" cy="6858000"/>
          </a:xfrm>
        </p:spPr>
        <p:txBody>
          <a:bodyPr>
            <a:normAutofit fontScale="90000"/>
          </a:bodyPr>
          <a:lstStyle/>
          <a:p>
            <a:pPr algn="l" rtl="0">
              <a:lnSpc>
                <a:spcPct val="150000"/>
              </a:lnSpc>
            </a:pP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00FF00"/>
                </a:solidFill>
                <a:effectLst/>
                <a:latin typeface="Arial" pitchFamily="34" charset="0"/>
              </a:rPr>
              <a:t>3.Stool culture: </a:t>
            </a:r>
            <a:r>
              <a:rPr lang="en-US" altLang="ar-EG" sz="2200" smtClean="0">
                <a:solidFill>
                  <a:schemeClr val="tx1"/>
                </a:solidFill>
                <a:effectLst/>
                <a:latin typeface="Arial" pitchFamily="34" charset="0"/>
              </a:rPr>
              <a:t>Harada Mori method of stool culture is carried out to demonstrate third stage filariform larvae</a:t>
            </a:r>
            <a:br>
              <a:rPr lang="en-US" altLang="ar-EG" sz="2200" smtClean="0">
                <a:solidFill>
                  <a:schemeClr val="tx1"/>
                </a:solidFill>
                <a:effectLst/>
                <a:latin typeface="Arial" pitchFamily="34" charset="0"/>
              </a:rPr>
            </a:br>
            <a:r>
              <a:rPr lang="en-US" altLang="ar-EG" sz="2200" smtClean="0">
                <a:solidFill>
                  <a:srgbClr val="00FF00"/>
                </a:solidFill>
                <a:effectLst/>
                <a:latin typeface="Arial" pitchFamily="34" charset="0"/>
              </a:rPr>
              <a:t>4.Blood examination </a:t>
            </a:r>
            <a:r>
              <a:rPr lang="en-US" altLang="ar-EG" sz="2200" smtClean="0">
                <a:solidFill>
                  <a:schemeClr val="tx1"/>
                </a:solidFill>
                <a:effectLst/>
                <a:latin typeface="Arial" pitchFamily="34" charset="0"/>
              </a:rPr>
              <a:t>reveals microcytic, hypochromic anemia and eosinophilia.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Treatment:</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•Albendazole (400 mg single dose) or mebendazole (500 mg once).</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•Treatment of hookworm disease also includes relief of anemia.</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Prevention and control:</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•Prevention of soil pollution with feces and proper disposal of night soil and use of sanitary latrines.</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•Use of footwear to prevents and gloves.</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•Treatment of cases.</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•Health education.</a:t>
            </a:r>
            <a:br>
              <a:rPr lang="en-US" altLang="ar-EG" sz="2200" smtClean="0">
                <a:solidFill>
                  <a:schemeClr val="tx1"/>
                </a:solidFill>
                <a:effectLst/>
                <a:latin typeface="Arial" pitchFamily="34" charset="0"/>
              </a:rPr>
            </a:br>
            <a:endParaRPr lang="en-US" altLang="ar-EG" sz="2200" smtClean="0">
              <a:solidFill>
                <a:schemeClr val="tx1"/>
              </a:solidFill>
              <a:effectLst/>
              <a:latin typeface="Arial" pitchFamily="34" charset="0"/>
            </a:endParaRPr>
          </a:p>
        </p:txBody>
      </p:sp>
    </p:spTree>
    <p:extLst>
      <p:ext uri="{BB962C8B-B14F-4D97-AF65-F5344CB8AC3E}">
        <p14:creationId xmlns:p14="http://schemas.microsoft.com/office/powerpoint/2010/main" val="3076012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0" y="0"/>
            <a:ext cx="9144000" cy="6858000"/>
          </a:xfrm>
        </p:spPr>
        <p:txBody>
          <a:bodyPr>
            <a:normAutofit fontScale="90000"/>
          </a:bodyPr>
          <a:lstStyle/>
          <a:p>
            <a:pPr algn="l">
              <a:lnSpc>
                <a:spcPct val="150000"/>
              </a:lnSpc>
            </a:pPr>
            <a:r>
              <a:rPr lang="en-US" altLang="ar-EG" sz="2200" smtClean="0">
                <a:solidFill>
                  <a:schemeClr val="tx1"/>
                </a:solidFill>
                <a:effectLst/>
                <a:latin typeface="Arial" pitchFamily="34" charset="0"/>
              </a:rPr>
              <a:t>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t>
            </a:r>
            <a:r>
              <a:rPr lang="en-US" altLang="ar-EG" sz="2200" i="1" smtClean="0">
                <a:solidFill>
                  <a:srgbClr val="FFFF00"/>
                </a:solidFill>
                <a:effectLst/>
                <a:latin typeface="Arial" pitchFamily="34" charset="0"/>
              </a:rPr>
              <a:t>Enterobius Vermicularis</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00FF00"/>
                </a:solidFill>
                <a:effectLst/>
                <a:latin typeface="Arial" pitchFamily="34" charset="0"/>
              </a:rPr>
              <a:t>                            (Pinworm Or Oxyuris)          </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Disease: </a:t>
            </a:r>
            <a:r>
              <a:rPr lang="en-US" altLang="ar-EG" sz="2200" smtClean="0">
                <a:solidFill>
                  <a:schemeClr val="tx1"/>
                </a:solidFill>
                <a:effectLst/>
                <a:latin typeface="Arial" pitchFamily="34" charset="0"/>
              </a:rPr>
              <a:t>Entrobiasis, pinworm infection.</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Distribution: </a:t>
            </a:r>
            <a:r>
              <a:rPr lang="en-US" altLang="ar-EG" sz="2200" smtClean="0">
                <a:solidFill>
                  <a:schemeClr val="tx1"/>
                </a:solidFill>
                <a:effectLst/>
                <a:latin typeface="Arial" pitchFamily="34" charset="0"/>
              </a:rPr>
              <a:t>It is cosmopolitan commonly in children.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Host: </a:t>
            </a:r>
            <a:r>
              <a:rPr lang="en-US" altLang="ar-EG" sz="2200" smtClean="0">
                <a:solidFill>
                  <a:schemeClr val="tx1"/>
                </a:solidFill>
                <a:effectLst/>
                <a:latin typeface="Arial" pitchFamily="34" charset="0"/>
              </a:rPr>
              <a:t>Man is the natural host.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Habitat:  </a:t>
            </a:r>
            <a:r>
              <a:rPr lang="en-US" altLang="ar-EG" sz="2200" smtClean="0">
                <a:solidFill>
                  <a:schemeClr val="tx1"/>
                </a:solidFill>
                <a:effectLst/>
                <a:latin typeface="Arial" pitchFamily="34" charset="0"/>
              </a:rPr>
              <a:t>Adult worms are found in the caecum, appendix, and adjacent portion of ascending colon. </a:t>
            </a:r>
            <a:br>
              <a:rPr lang="en-US" altLang="ar-EG" sz="2200" smtClean="0">
                <a:solidFill>
                  <a:schemeClr val="tx1"/>
                </a:solidFill>
                <a:effectLst/>
                <a:latin typeface="Arial" pitchFamily="34" charset="0"/>
              </a:rPr>
            </a:br>
            <a:r>
              <a:rPr lang="en-US" altLang="ar-EG" sz="2200" smtClean="0">
                <a:solidFill>
                  <a:srgbClr val="00FF00"/>
                </a:solidFill>
                <a:effectLst/>
                <a:latin typeface="Arial" pitchFamily="34" charset="0"/>
              </a:rPr>
              <a:t>Infective stage:  </a:t>
            </a:r>
            <a:r>
              <a:rPr lang="en-US" altLang="ar-EG" sz="2200" smtClean="0">
                <a:solidFill>
                  <a:schemeClr val="tx1"/>
                </a:solidFill>
                <a:effectLst/>
                <a:latin typeface="Arial" pitchFamily="34" charset="0"/>
              </a:rPr>
              <a:t>Infective egg.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Mode of infection:</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1-Ingestion of eggs by:</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-Handling contaminated linen, clothing and articles.</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-External autoinfection (hand to mouth)</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-Contaminated foods or drink</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t>
            </a:r>
          </a:p>
        </p:txBody>
      </p:sp>
    </p:spTree>
    <p:extLst>
      <p:ext uri="{BB962C8B-B14F-4D97-AF65-F5344CB8AC3E}">
        <p14:creationId xmlns:p14="http://schemas.microsoft.com/office/powerpoint/2010/main" val="1015210359"/>
      </p:ext>
    </p:extLst>
  </p:cSld>
  <p:clrMapOvr>
    <a:masterClrMapping/>
  </p:clrMapOvr>
  <mc:AlternateContent xmlns:mc="http://schemas.openxmlformats.org/markup-compatibility/2006">
    <mc:Choice xmlns:p14="http://schemas.microsoft.com/office/powerpoint/2010/main" Requires="p14">
      <p:transition spd="slow" p14:dur="2000" advTm="84127"/>
    </mc:Choice>
    <mc:Fallback>
      <p:transition spd="slow" advTm="8412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0" y="0"/>
            <a:ext cx="9144000" cy="6858000"/>
          </a:xfrm>
        </p:spPr>
        <p:txBody>
          <a:bodyPr>
            <a:normAutofit fontScale="90000"/>
          </a:bodyPr>
          <a:lstStyle/>
          <a:p>
            <a:pPr marL="838200" indent="-838200" algn="l">
              <a:lnSpc>
                <a:spcPct val="150000"/>
              </a:lnSpc>
            </a:pP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rgbClr val="92D050"/>
                </a:solidFill>
                <a:effectLst/>
                <a:latin typeface="Arial" pitchFamily="34" charset="0"/>
              </a:rPr>
              <a:t>2-Retro-infection: </a:t>
            </a:r>
            <a:r>
              <a:rPr lang="en-US" altLang="ar-EG" sz="2400" smtClean="0">
                <a:solidFill>
                  <a:schemeClr val="tx1"/>
                </a:solidFill>
                <a:effectLst/>
                <a:latin typeface="Arial" pitchFamily="34" charset="0"/>
              </a:rPr>
              <a:t>In rare instance when the eggs on the perianal skin hatch and the liberated larvae migrate back through the anus</a:t>
            </a:r>
            <a:br>
              <a:rPr lang="en-US" altLang="ar-EG" sz="2400" smtClean="0">
                <a:solidFill>
                  <a:schemeClr val="tx1"/>
                </a:solidFill>
                <a:effectLst/>
                <a:latin typeface="Arial" pitchFamily="34" charset="0"/>
              </a:rPr>
            </a:br>
            <a:r>
              <a:rPr lang="en-US" altLang="ar-EG" sz="2400" smtClean="0">
                <a:solidFill>
                  <a:srgbClr val="92D050"/>
                </a:solidFill>
                <a:effectLst/>
                <a:latin typeface="Arial" pitchFamily="34" charset="0"/>
              </a:rPr>
              <a:t>3-Air-born</a:t>
            </a:r>
            <a:r>
              <a:rPr lang="en-US" altLang="ar-EG" sz="2400" smtClean="0">
                <a:solidFill>
                  <a:schemeClr val="tx1"/>
                </a:solidFill>
                <a:effectLst/>
                <a:latin typeface="Arial" pitchFamily="34" charset="0"/>
              </a:rPr>
              <a:t> by polluted eggs in dust also rarely.</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rgbClr val="FFFF00"/>
                </a:solidFill>
                <a:effectLst/>
                <a:latin typeface="Arial" pitchFamily="34" charset="0"/>
              </a:rPr>
              <a:t>Life cycle:</a:t>
            </a: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•Eggs laid on perianal skin containing infective larvae are swallowed and hatch out in the intestine.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•They moult in the ileum and enter the caecum, where they mature into adults.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•The gravid female migrates down the colon to the rectum. </a:t>
            </a:r>
            <a:br>
              <a:rPr lang="en-US" altLang="ar-EG" sz="2400" smtClean="0">
                <a:solidFill>
                  <a:schemeClr val="tx1"/>
                </a:solidFill>
                <a:effectLst/>
                <a:latin typeface="Arial" pitchFamily="34" charset="0"/>
              </a:rPr>
            </a:br>
            <a:endParaRPr lang="en-US" altLang="ar-EG" sz="2400" smtClean="0">
              <a:solidFill>
                <a:schemeClr val="tx1"/>
              </a:solidFill>
              <a:effectLst/>
              <a:latin typeface="Arial" pitchFamily="34" charset="0"/>
            </a:endParaRPr>
          </a:p>
        </p:txBody>
      </p:sp>
    </p:spTree>
    <p:extLst>
      <p:ext uri="{BB962C8B-B14F-4D97-AF65-F5344CB8AC3E}">
        <p14:creationId xmlns:p14="http://schemas.microsoft.com/office/powerpoint/2010/main" val="785406087"/>
      </p:ext>
    </p:extLst>
  </p:cSld>
  <p:clrMapOvr>
    <a:masterClrMapping/>
  </p:clrMapOvr>
  <mc:AlternateContent xmlns:mc="http://schemas.openxmlformats.org/markup-compatibility/2006">
    <mc:Choice xmlns:p14="http://schemas.microsoft.com/office/powerpoint/2010/main" Requires="p14">
      <p:transition spd="slow" p14:dur="2000" advTm="1206"/>
    </mc:Choice>
    <mc:Fallback>
      <p:transition spd="slow" advTm="120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828198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820392"/>
      </p:ext>
    </p:extLst>
  </p:cSld>
  <p:clrMapOvr>
    <a:masterClrMapping/>
  </p:clrMapOvr>
  <mc:AlternateContent xmlns:mc="http://schemas.openxmlformats.org/markup-compatibility/2006">
    <mc:Choice xmlns:p14="http://schemas.microsoft.com/office/powerpoint/2010/main" Requires="p14">
      <p:transition spd="slow" p14:dur="2000" advTm="801"/>
    </mc:Choice>
    <mc:Fallback>
      <p:transition spd="slow" advTm="80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304800"/>
            <a:ext cx="64135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877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49275"/>
            <a:ext cx="7848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028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0" y="0"/>
            <a:ext cx="9144000" cy="6858000"/>
          </a:xfrm>
        </p:spPr>
        <p:txBody>
          <a:bodyPr>
            <a:normAutofit fontScale="90000"/>
          </a:bodyPr>
          <a:lstStyle/>
          <a:p>
            <a:pPr algn="l">
              <a:lnSpc>
                <a:spcPct val="150000"/>
              </a:lnSpc>
            </a:pP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At night, when the host is in bed, the worm comes out through the anus and crawls about on the perianal and perineal skin to lay its sticky eggs. The worm may retreat into the anal canal and come out again to lay more eggs. The female worm may wander into the vulva, vagina and even into the uterus and fallopian tubes, sometimes reaching the peritoneum.</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FFFF00"/>
                </a:solidFill>
                <a:effectLst/>
                <a:latin typeface="Arial" pitchFamily="34" charset="0"/>
              </a:rPr>
              <a:t>Pathogenesis and clinical picture:</a:t>
            </a: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rgbClr val="92D050"/>
                </a:solidFill>
                <a:effectLst/>
                <a:latin typeface="Arial" pitchFamily="34" charset="0"/>
              </a:rPr>
              <a:t>•Enterobiasis </a:t>
            </a:r>
            <a:r>
              <a:rPr lang="en-US" altLang="ar-EG" sz="2200" smtClean="0">
                <a:solidFill>
                  <a:schemeClr val="tx1"/>
                </a:solidFill>
                <a:effectLst/>
                <a:latin typeface="Arial" pitchFamily="34" charset="0"/>
              </a:rPr>
              <a:t>occurs mostly in children. It is more common in females than in males. About one-third of infections are asymptomatic.</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•Intense irritation and pruritus of the perianal and perineal area (pruritis ani) due to adults.</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r>
            <a:br>
              <a:rPr lang="en-US" altLang="ar-EG" sz="2200" smtClean="0">
                <a:solidFill>
                  <a:schemeClr val="tx1"/>
                </a:solidFill>
                <a:effectLst/>
                <a:latin typeface="Arial" pitchFamily="34" charset="0"/>
              </a:rPr>
            </a:br>
            <a:r>
              <a:rPr lang="en-US" altLang="ar-EG" sz="2200" smtClean="0">
                <a:solidFill>
                  <a:schemeClr val="tx1"/>
                </a:solidFill>
                <a:effectLst/>
                <a:latin typeface="Arial" pitchFamily="34" charset="0"/>
              </a:rPr>
              <a:t> </a:t>
            </a:r>
            <a:br>
              <a:rPr lang="en-US" altLang="ar-EG" sz="2200" smtClean="0">
                <a:solidFill>
                  <a:schemeClr val="tx1"/>
                </a:solidFill>
                <a:effectLst/>
                <a:latin typeface="Arial" pitchFamily="34" charset="0"/>
              </a:rPr>
            </a:br>
            <a:endParaRPr lang="en-US" altLang="ar-EG" sz="2200" smtClean="0">
              <a:solidFill>
                <a:srgbClr val="FFFF00"/>
              </a:solidFill>
              <a:effectLst/>
              <a:latin typeface="Arial" pitchFamily="34" charset="0"/>
            </a:endParaRPr>
          </a:p>
        </p:txBody>
      </p:sp>
    </p:spTree>
    <p:extLst>
      <p:ext uri="{BB962C8B-B14F-4D97-AF65-F5344CB8AC3E}">
        <p14:creationId xmlns:p14="http://schemas.microsoft.com/office/powerpoint/2010/main" val="3894274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0" y="0"/>
            <a:ext cx="9144000" cy="6858000"/>
          </a:xfrm>
        </p:spPr>
        <p:txBody>
          <a:bodyPr>
            <a:normAutofit fontScale="90000"/>
          </a:bodyPr>
          <a:lstStyle/>
          <a:p>
            <a:pPr algn="l">
              <a:lnSpc>
                <a:spcPct val="150000"/>
              </a:lnSpc>
            </a:pP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•The worm crawling into the vulva and vagina causes irritation and a mucoid discharge. It may migrate upto the uterus, fallopian tubes and into the peritoneum. This may cause symptoms of chronic salpingitis, cervicitis, peritiontis, and recurrent urinary tract infections.</a:t>
            </a:r>
            <a:br>
              <a:rPr lang="en-US" altLang="ar-EG" sz="2400" smtClean="0">
                <a:solidFill>
                  <a:schemeClr val="tx1"/>
                </a:solidFill>
                <a:effectLst/>
                <a:latin typeface="Arial" pitchFamily="34" charset="0"/>
              </a:rPr>
            </a:br>
            <a:r>
              <a:rPr lang="en-US" altLang="ar-EG" sz="2400" smtClean="0">
                <a:solidFill>
                  <a:srgbClr val="FFFF00"/>
                </a:solidFill>
                <a:effectLst/>
                <a:latin typeface="Arial" pitchFamily="34" charset="0"/>
              </a:rPr>
              <a:t>Diagnosis:</a:t>
            </a: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rgbClr val="92D050"/>
                </a:solidFill>
                <a:effectLst/>
                <a:latin typeface="Arial" pitchFamily="34" charset="0"/>
              </a:rPr>
              <a:t>•Clinically: </a:t>
            </a:r>
            <a:r>
              <a:rPr lang="en-US" altLang="ar-EG" sz="2400" smtClean="0">
                <a:solidFill>
                  <a:schemeClr val="tx1"/>
                </a:solidFill>
                <a:effectLst/>
                <a:latin typeface="Arial" pitchFamily="34" charset="0"/>
              </a:rPr>
              <a:t>Pruritus ani at night </a:t>
            </a:r>
            <a:br>
              <a:rPr lang="en-US" altLang="ar-EG" sz="2400" smtClean="0">
                <a:solidFill>
                  <a:schemeClr val="tx1"/>
                </a:solidFill>
                <a:effectLst/>
                <a:latin typeface="Arial" pitchFamily="34" charset="0"/>
              </a:rPr>
            </a:br>
            <a:r>
              <a:rPr lang="en-US" altLang="ar-EG" sz="2400" smtClean="0">
                <a:solidFill>
                  <a:srgbClr val="92D050"/>
                </a:solidFill>
                <a:effectLst/>
                <a:latin typeface="Arial" pitchFamily="34" charset="0"/>
              </a:rPr>
              <a:t>•Laboratory:</a:t>
            </a: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Finding Entrobius vermicularis eggs in faeces (in about 5 % of infected cases).</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Adult female worms can be seen in faeces or in anal area at night by parents or during the clinical examination.</a:t>
            </a:r>
            <a:br>
              <a:rPr lang="en-US" altLang="ar-EG" sz="2400" smtClean="0">
                <a:solidFill>
                  <a:schemeClr val="tx1"/>
                </a:solidFill>
                <a:effectLst/>
                <a:latin typeface="Arial" pitchFamily="34" charset="0"/>
              </a:rPr>
            </a:br>
            <a:endParaRPr lang="en-US" altLang="ar-EG" sz="2400" smtClean="0">
              <a:solidFill>
                <a:schemeClr val="tx1"/>
              </a:solidFill>
              <a:effectLst/>
              <a:latin typeface="Arial" pitchFamily="34" charset="0"/>
            </a:endParaRPr>
          </a:p>
        </p:txBody>
      </p:sp>
    </p:spTree>
    <p:extLst>
      <p:ext uri="{BB962C8B-B14F-4D97-AF65-F5344CB8AC3E}">
        <p14:creationId xmlns:p14="http://schemas.microsoft.com/office/powerpoint/2010/main" val="1675682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0" y="0"/>
            <a:ext cx="9144000" cy="6858000"/>
          </a:xfrm>
        </p:spPr>
        <p:txBody>
          <a:bodyPr>
            <a:normAutofit fontScale="90000"/>
          </a:bodyPr>
          <a:lstStyle/>
          <a:p>
            <a:pPr algn="l">
              <a:lnSpc>
                <a:spcPct val="150000"/>
              </a:lnSpc>
            </a:pP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rgbClr val="92D050"/>
                </a:solidFill>
                <a:effectLst/>
                <a:latin typeface="Arial" pitchFamily="34" charset="0"/>
              </a:rPr>
              <a:t>Finding of the eggs </a:t>
            </a:r>
            <a:r>
              <a:rPr lang="en-US" altLang="ar-EG" sz="2400" smtClean="0">
                <a:solidFill>
                  <a:schemeClr val="tx1"/>
                </a:solidFill>
                <a:effectLst/>
                <a:latin typeface="Arial" pitchFamily="34" charset="0"/>
              </a:rPr>
              <a:t>in perianal and perineal skin using clear cellulose adhesive tape (e.g. National Institute of Health (NIH) and Scotch adhesive tape swabs).</a:t>
            </a:r>
            <a:br>
              <a:rPr lang="en-US" altLang="ar-EG" sz="2400" smtClean="0">
                <a:solidFill>
                  <a:schemeClr val="tx1"/>
                </a:solidFill>
                <a:effectLst/>
                <a:latin typeface="Arial" pitchFamily="34" charset="0"/>
              </a:rPr>
            </a:br>
            <a:r>
              <a:rPr lang="en-US" altLang="ar-EG" sz="2400" smtClean="0">
                <a:solidFill>
                  <a:srgbClr val="92D050"/>
                </a:solidFill>
                <a:effectLst/>
                <a:latin typeface="Arial" pitchFamily="34" charset="0"/>
              </a:rPr>
              <a:t>•As regards Scotch adhesive tape </a:t>
            </a:r>
            <a:r>
              <a:rPr lang="en-US" altLang="ar-EG" sz="2400" smtClean="0">
                <a:solidFill>
                  <a:schemeClr val="tx1"/>
                </a:solidFill>
                <a:effectLst/>
                <a:latin typeface="Arial" pitchFamily="34" charset="0"/>
              </a:rPr>
              <a:t>swab the tape is applied with its sticky side down to the skin then transferred to a glass slide with placing a clearing agent (e.g. toluene or cedar oil) between the slide and the tape for staining the clearing the field.</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•The tape is examined for the presence of the eggs.</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•The tape is used in the morning before bathing or defecation.</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•Repeated tapes may be necessary for the diagnosis.</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r>
              <a:rPr lang="en-US" altLang="ar-EG" sz="2400" smtClean="0">
                <a:solidFill>
                  <a:schemeClr val="tx1"/>
                </a:solidFill>
                <a:effectLst/>
                <a:latin typeface="Arial" pitchFamily="34" charset="0"/>
              </a:rPr>
              <a:t/>
            </a:r>
            <a:br>
              <a:rPr lang="en-US" altLang="ar-EG" sz="2400" smtClean="0">
                <a:solidFill>
                  <a:schemeClr val="tx1"/>
                </a:solidFill>
                <a:effectLst/>
                <a:latin typeface="Arial" pitchFamily="34" charset="0"/>
              </a:rPr>
            </a:br>
            <a:endParaRPr lang="en-US" altLang="ar-EG" sz="2400" smtClean="0">
              <a:solidFill>
                <a:schemeClr val="tx1"/>
              </a:solidFill>
              <a:effectLst/>
              <a:latin typeface="Arial" pitchFamily="34" charset="0"/>
            </a:endParaRPr>
          </a:p>
        </p:txBody>
      </p:sp>
    </p:spTree>
    <p:extLst>
      <p:ext uri="{BB962C8B-B14F-4D97-AF65-F5344CB8AC3E}">
        <p14:creationId xmlns:p14="http://schemas.microsoft.com/office/powerpoint/2010/main" val="201983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42</Words>
  <Application>Microsoft Office PowerPoint</Application>
  <PresentationFormat>On-screen Show (4:3)</PresentationFormat>
  <Paragraphs>14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Oriel</vt:lpstr>
      <vt:lpstr>PowerPoint Presentation</vt:lpstr>
      <vt:lpstr>                                    Enterobius Vermicularis                             (Pinworm Or Oxyuris)           Disease: Entrobiasis, pinworm infection. Distribution: It is cosmopolitan commonly in children.  Host: Man is the natural host.  Habitat:  Adult worms are found in the caecum, appendix, and adjacent portion of ascending colon.  Infective stage:  Infective egg.  Mode of infection: 1-Ingestion of eggs by: -Handling contaminated linen, clothing and articles. -External autoinfection (hand to mouth) -Contaminated foods or drink  </vt:lpstr>
      <vt:lpstr> 2-Retro-infection: In rare instance when the eggs on the perianal skin hatch and the liberated larvae migrate back through the anus 3-Air-born by polluted eggs in dust also rarely.  Life cycle: •Eggs laid on perianal skin containing infective larvae are swallowed and hatch out in the intestine.  •They moult in the ileum and enter the caecum, where they mature into adults.  •The gravid female migrates down the colon to the rectum.  </vt:lpstr>
      <vt:lpstr>PowerPoint Presentation</vt:lpstr>
      <vt:lpstr>PowerPoint Presentation</vt:lpstr>
      <vt:lpstr>PowerPoint Presentation</vt:lpstr>
      <vt:lpstr>      At night, when the host is in bed, the worm comes out through the anus and crawls about on the perianal and perineal skin to lay its sticky eggs. The worm may retreat into the anal canal and come out again to lay more eggs. The female worm may wander into the vulva, vagina and even into the uterus and fallopian tubes, sometimes reaching the peritoneum.  Pathogenesis and clinical picture: •Enterobiasis occurs mostly in children. It is more common in females than in males. About one-third of infections are asymptomatic. •Intense irritation and pruritus of the perianal and perineal area (pruritis ani) due to adults.        </vt:lpstr>
      <vt:lpstr> •The worm crawling into the vulva and vagina causes irritation and a mucoid discharge. It may migrate upto the uterus, fallopian tubes and into the peritoneum. This may cause symptoms of chronic salpingitis, cervicitis, peritiontis, and recurrent urinary tract infections. Diagnosis: •Clinically: Pruritus ani at night  •Laboratory: Finding Entrobius vermicularis eggs in faeces (in about 5 % of infected cases). Adult female worms can be seen in faeces or in anal area at night by parents or during the clinical examination. </vt:lpstr>
      <vt:lpstr>    Finding of the eggs in perianal and perineal skin using clear cellulose adhesive tape (e.g. National Institute of Health (NIH) and Scotch adhesive tape swabs). •As regards Scotch adhesive tape swab the tape is applied with its sticky side down to the skin then transferred to a glass slide with placing a clearing agent (e.g. toluene or cedar oil) between the slide and the tape for staining the clearing the field. •The tape is examined for the presence of the eggs. •The tape is used in the morning before bathing or defecation. •Repeated tapes may be necessary for the diagnosis.    </vt:lpstr>
      <vt:lpstr>Treatment: (Treatment of all family members) Albendazole  400 mg once) or mebendazole (100 mg once) can be used for single dose therapy. It is necessary to repeat the treatment after 2 weeks to take care of autochthonous infections and ensure elimination of all worms. Treat the whole family or group of children .  Prevention and control: 1.Washing of hands before eating and after defecation. 2.Mass treatment should be for all members of the household. 3.Cutting nails short.  4.Wearing tight underclothes during sleep. </vt:lpstr>
      <vt:lpstr>                                      Ancylostoma Duodenale Disease: ancylostomiasis . Distribution: Worldwide especially in tropical and subtropical areas. Definitive host: Man only. Habitat: Small intestine, particularly in the jejunum and less often in the duodenum. Infective stage: Third stage filariform larva. Life cycle:  •Adult worm inhabiting the small intestine of man . •Female worm lays eggs which are not infective for humans. •When deposited in the soil, the embryo develops inside the eggs.   </vt:lpstr>
      <vt:lpstr> •Rhabditiform larva, hatches out of the egg, molts twice, to become the third-stage infective filariform larva.  •When a person walks barefooted on soil containing the filariform larva, they penetrate the skin and enter the subcutaneous tissue.  •Larvae are carried along the venous circulation to the right side of the heart and to the lungs. Here, they escape from the pulmonary capillaries into the alveoli, migrate up the respiratory tract to the pharynx, and are swallowed, reaching the small intestine.  •During migration or on reaching the esophagus, they  undergo third molting.  •They feed, grow in size, and undergo a final molting in the small intestine and develop the buccal capsule, by which they attach themselves to the small intestine and grow into adults.  </vt:lpstr>
      <vt:lpstr>PowerPoint Presentation</vt:lpstr>
      <vt:lpstr>Pathogenesis and clinical picture: •Asymptomatic.  •Hookworm may produce a local irritation at the site of infection. •As the worms mature in the jejunum, patients may have vague colicky abdominal pain, flatulence, nausea, anorexia, vomiting and diarrhea with red to black stools.  •Each Ancylostoma worm ingests 0.15-0.2 mL of blood daily leading to anemia.  Diagnosis: 1.Clinical picture in an endemic area. 2.Demonstration of characteristic oval segmented hookworm eggs in feces by direct wet microscopy or by concentration methods is the best method of diagnosis </vt:lpstr>
      <vt:lpstr> 3.Stool culture: Harada Mori method of stool culture is carried out to demonstrate third stage filariform larvae 4.Blood examination reveals microcytic, hypochromic anemia and eosinophilia.  Treatment: •Albendazole (400 mg single dose) or mebendazole (500 mg once). •Treatment of hookworm disease also includes relief of anemia. Prevention and control: •Prevention of soil pollution with feces and proper disposal of night soil and use of sanitary latrines. •Use of footwear to prevents and gloves. •Treatment of cases. •Health education.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Windows User</cp:lastModifiedBy>
  <cp:revision>1</cp:revision>
  <dcterms:created xsi:type="dcterms:W3CDTF">2006-08-16T00:00:00Z</dcterms:created>
  <dcterms:modified xsi:type="dcterms:W3CDTF">2020-03-21T08:03:19Z</dcterms:modified>
</cp:coreProperties>
</file>