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08"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293D8D2-C991-4267-BE20-A376391AFC8D}" type="datetimeFigureOut">
              <a:rPr lang="ar-EG" smtClean="0"/>
              <a:t>25/07/1441</a:t>
            </a:fld>
            <a:endParaRPr lang="ar-EG"/>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42E2E9B-4486-4DBA-B732-B41A67F9BCF1}" type="slidenum">
              <a:rPr lang="ar-EG" smtClean="0"/>
              <a:t>‹#›</a:t>
            </a:fld>
            <a:endParaRPr lang="ar-EG"/>
          </a:p>
        </p:txBody>
      </p:sp>
    </p:spTree>
    <p:extLst>
      <p:ext uri="{BB962C8B-B14F-4D97-AF65-F5344CB8AC3E}">
        <p14:creationId xmlns:p14="http://schemas.microsoft.com/office/powerpoint/2010/main" val="296966485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عنصر نائب لصورة الشريحة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عنصر نائب للملاحظا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EG" smtClean="0"/>
          </a:p>
        </p:txBody>
      </p:sp>
      <p:sp>
        <p:nvSpPr>
          <p:cNvPr id="57348" name="عنصر نائب لرقم الشريحة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Tahoma" pitchFamily="34" charset="0"/>
                <a:cs typeface="Arial" pitchFamily="34" charset="0"/>
              </a:defRPr>
            </a:lvl1pPr>
            <a:lvl2pPr marL="742950" indent="-285750" eaLnBrk="0" hangingPunct="0">
              <a:defRPr>
                <a:solidFill>
                  <a:schemeClr val="tx1"/>
                </a:solidFill>
                <a:latin typeface="Tahoma" pitchFamily="34" charset="0"/>
                <a:cs typeface="Arial" pitchFamily="34" charset="0"/>
              </a:defRPr>
            </a:lvl2pPr>
            <a:lvl3pPr marL="1143000" indent="-228600" eaLnBrk="0" hangingPunct="0">
              <a:defRPr>
                <a:solidFill>
                  <a:schemeClr val="tx1"/>
                </a:solidFill>
                <a:latin typeface="Tahoma" pitchFamily="34" charset="0"/>
                <a:cs typeface="Arial" pitchFamily="34" charset="0"/>
              </a:defRPr>
            </a:lvl3pPr>
            <a:lvl4pPr marL="1600200" indent="-228600" eaLnBrk="0" hangingPunct="0">
              <a:defRPr>
                <a:solidFill>
                  <a:schemeClr val="tx1"/>
                </a:solidFill>
                <a:latin typeface="Tahoma" pitchFamily="34" charset="0"/>
                <a:cs typeface="Arial" pitchFamily="34" charset="0"/>
              </a:defRPr>
            </a:lvl4pPr>
            <a:lvl5pPr marL="2057400" indent="-228600" eaLnBrk="0" hangingPunct="0">
              <a:defRPr>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a:solidFill>
                  <a:schemeClr val="tx1"/>
                </a:solidFill>
                <a:latin typeface="Tahoma" pitchFamily="34" charset="0"/>
                <a:cs typeface="Arial" pitchFamily="34" charset="0"/>
              </a:defRPr>
            </a:lvl9pPr>
          </a:lstStyle>
          <a:p>
            <a:pPr eaLnBrk="1" hangingPunct="1"/>
            <a:fld id="{51D2BB4F-1607-440F-85BB-84B6FF9575F5}" type="slidenum">
              <a:rPr lang="ar-EG" smtClean="0"/>
              <a:pPr eaLnBrk="1" hangingPunct="1"/>
              <a:t>15</a:t>
            </a:fld>
            <a:endParaRPr lang="ar-EG"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3/19/2020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3/19/2020</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6.xml"/><Relationship Id="rId1" Type="http://schemas.openxmlformats.org/officeDocument/2006/relationships/audio" Target="../media/audio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audio" Target="../media/audio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13.wav"/><Relationship Id="rId1" Type="http://schemas.openxmlformats.org/officeDocument/2006/relationships/tags" Target="../tags/tag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4.wav"/></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audio" Target="../media/audio15.wav"/><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6.wav"/></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7.wav"/></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19.wav"/></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audio21.wav"/><Relationship Id="rId1" Type="http://schemas.openxmlformats.org/officeDocument/2006/relationships/tags" Target="../tags/tag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2.wav"/></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audio" Target="../media/audio23.wav"/><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4.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25.wav"/><Relationship Id="rId1" Type="http://schemas.openxmlformats.org/officeDocument/2006/relationships/tags" Target="../tags/tag3.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6.wav"/></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7.wav"/></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8.wav"/></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0.wav"/></Relationships>
</file>

<file path=ppt/slides/_rels/slide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audio" Target="../media/audio31.wav"/><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2.wav"/></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audio" Target="../media/audio33.wav"/><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audio" Target="../media/audio34.wav"/></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5.wav"/></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Search_and_rescue" TargetMode="External"/><Relationship Id="rId2" Type="http://schemas.openxmlformats.org/officeDocument/2006/relationships/slideLayout" Target="../slideLayouts/slideLayout2.xml"/><Relationship Id="rId1" Type="http://schemas.openxmlformats.org/officeDocument/2006/relationships/audio" Target="../media/audio36.wav"/><Relationship Id="rId6" Type="http://schemas.openxmlformats.org/officeDocument/2006/relationships/image" Target="../media/image2.png"/><Relationship Id="rId5" Type="http://schemas.openxmlformats.org/officeDocument/2006/relationships/hyperlink" Target="http://en.wikipedia.org/wiki/Basic_needs" TargetMode="External"/><Relationship Id="rId4" Type="http://schemas.openxmlformats.org/officeDocument/2006/relationships/hyperlink" Target="http://en.wikipedia.org/wiki/Humanitaria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7.wav"/></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8.wav"/></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39.wav"/></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0.wav"/></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1.wav"/></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audio" Target="../media/audio42.wav"/><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3.wav"/></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44.wav"/><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5.wav"/></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6.wav"/></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7.wav"/></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8.wav"/></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49.wav"/></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audio50.wav"/><Relationship Id="rId1" Type="http://schemas.openxmlformats.org/officeDocument/2006/relationships/tags" Target="../tags/tag4.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51.wav"/></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audio" Target="../media/audio52.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WordArt 4"/>
          <p:cNvSpPr>
            <a:spLocks noChangeArrowheads="1" noChangeShapeType="1" noTextEdit="1"/>
          </p:cNvSpPr>
          <p:nvPr/>
        </p:nvSpPr>
        <p:spPr bwMode="auto">
          <a:xfrm rot="355546">
            <a:off x="249238" y="1065213"/>
            <a:ext cx="8642350" cy="3529012"/>
          </a:xfrm>
          <a:prstGeom prst="rect">
            <a:avLst/>
          </a:prstGeom>
        </p:spPr>
        <p:txBody>
          <a:bodyPr wrap="none" fromWordArt="1">
            <a:prstTxWarp prst="textSlantUp">
              <a:avLst>
                <a:gd name="adj" fmla="val 32056"/>
              </a:avLst>
            </a:prstTxWarp>
          </a:bodyPr>
          <a:lstStyle/>
          <a:p>
            <a:pPr algn="ctr"/>
            <a:r>
              <a:rPr lang="ar-EG" sz="4800" kern="10">
                <a:ln w="9525">
                  <a:solidFill>
                    <a:srgbClr val="CC99FF"/>
                  </a:solidFill>
                  <a:round/>
                  <a:headEnd/>
                  <a:tailEnd/>
                </a:ln>
                <a:gradFill rotWithShape="1">
                  <a:gsLst>
                    <a:gs pos="0">
                      <a:srgbClr val="6600CC"/>
                    </a:gs>
                    <a:gs pos="100000">
                      <a:srgbClr val="CC00CC"/>
                    </a:gs>
                  </a:gsLst>
                  <a:lin ang="5040000" scaled="1"/>
                </a:gradFill>
                <a:effectLst>
                  <a:outerShdw dist="53882" dir="2700000" algn="ctr" rotWithShape="0">
                    <a:srgbClr val="9999FF">
                      <a:alpha val="79999"/>
                    </a:srgbClr>
                  </a:outerShdw>
                </a:effectLst>
                <a:latin typeface="Arial"/>
                <a:cs typeface="Arial"/>
              </a:rPr>
              <a:t>بسم الله الرحمن الرحيم</a:t>
            </a:r>
          </a:p>
        </p:txBody>
      </p:sp>
      <p:pic>
        <p:nvPicPr>
          <p:cNvPr id="2" name="76372852.wav">
            <a:hlinkClick r:id="" action="ppaction://media"/>
          </p:cNvPr>
          <p:cNvPicPr>
            <a:picLocks noChangeAspect="1"/>
          </p:cNvPicPr>
          <p:nvPr>
            <a:wavAudioFile r:embed="rId1" name="7637476C.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561160"/>
      </p:ext>
    </p:extLst>
  </p:cSld>
  <p:clrMapOvr>
    <a:masterClrMapping/>
  </p:clrMapOvr>
  <mc:AlternateContent xmlns:mc="http://schemas.openxmlformats.org/markup-compatibility/2006">
    <mc:Choice xmlns:p14="http://schemas.microsoft.com/office/powerpoint/2010/main" Requires="p14">
      <p:transition spd="slow" p14:dur="2000" advTm="5813"/>
    </mc:Choice>
    <mc:Fallback>
      <p:transition spd="slow" advTm="581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1" name="Rectangle 11"/>
          <p:cNvSpPr>
            <a:spLocks noGrp="1" noChangeArrowheads="1"/>
          </p:cNvSpPr>
          <p:nvPr>
            <p:ph type="body" idx="4294967295"/>
          </p:nvPr>
        </p:nvSpPr>
        <p:spPr>
          <a:xfrm>
            <a:off x="0" y="0"/>
            <a:ext cx="9144000" cy="6858000"/>
          </a:xfrm>
        </p:spPr>
        <p:txBody>
          <a:bodyPr>
            <a:normAutofit lnSpcReduction="10000"/>
          </a:bodyPr>
          <a:lstStyle/>
          <a:p>
            <a:pPr algn="just" rtl="0" eaLnBrk="1" hangingPunct="1">
              <a:defRPr/>
            </a:pPr>
            <a:r>
              <a:rPr lang="en-US" sz="4000" b="1" dirty="0" smtClean="0">
                <a:solidFill>
                  <a:schemeClr val="accent2"/>
                </a:solidFill>
                <a:latin typeface="Times New Roman" pitchFamily="18" charset="0"/>
                <a:cs typeface="Times New Roman" pitchFamily="18" charset="0"/>
              </a:rPr>
              <a:t>3-Complex emergencies</a:t>
            </a:r>
            <a:r>
              <a:rPr lang="en-US" sz="4000" b="1" dirty="0" smtClean="0">
                <a:latin typeface="Times New Roman" pitchFamily="18" charset="0"/>
                <a:cs typeface="Times New Roman" pitchFamily="18" charset="0"/>
              </a:rPr>
              <a:t>.</a:t>
            </a:r>
            <a:r>
              <a:rPr lang="en-US" sz="4000" dirty="0" smtClean="0">
                <a:latin typeface="Times New Roman" pitchFamily="18" charset="0"/>
                <a:cs typeface="Times New Roman" pitchFamily="18" charset="0"/>
              </a:rPr>
              <a:t> These emergencies involve a break-down of authority, looting and attacks on strategic installations. Complex emergencies include conflict situations and war.</a:t>
            </a:r>
          </a:p>
          <a:p>
            <a:pPr algn="just" rtl="0" eaLnBrk="1" hangingPunct="1">
              <a:buFontTx/>
              <a:buNone/>
              <a:defRPr/>
            </a:pPr>
            <a:endParaRPr lang="en-US" sz="4000" b="1" dirty="0" smtClean="0">
              <a:latin typeface="Times New Roman" pitchFamily="18" charset="0"/>
              <a:cs typeface="Times New Roman" pitchFamily="18" charset="0"/>
            </a:endParaRPr>
          </a:p>
          <a:p>
            <a:pPr algn="just" rtl="0" eaLnBrk="1" hangingPunct="1">
              <a:defRPr/>
            </a:pPr>
            <a:r>
              <a:rPr lang="en-US" sz="4000" b="1" dirty="0" smtClean="0">
                <a:solidFill>
                  <a:schemeClr val="accent2"/>
                </a:solidFill>
                <a:latin typeface="Times New Roman" pitchFamily="18" charset="0"/>
                <a:cs typeface="Times New Roman" pitchFamily="18" charset="0"/>
              </a:rPr>
              <a:t>4-Pandemic emergencies</a:t>
            </a:r>
            <a:r>
              <a:rPr lang="en-US" sz="4000" b="1" dirty="0" smtClean="0">
                <a:latin typeface="Times New Roman" pitchFamily="18" charset="0"/>
                <a:cs typeface="Times New Roman" pitchFamily="18" charset="0"/>
              </a:rPr>
              <a:t>. </a:t>
            </a:r>
            <a:r>
              <a:rPr lang="en-US" sz="4000" dirty="0" smtClean="0">
                <a:latin typeface="Times New Roman" pitchFamily="18" charset="0"/>
                <a:cs typeface="Times New Roman" pitchFamily="18" charset="0"/>
              </a:rPr>
              <a:t> These emergencies involve a sudden onset of a contagious disease that affects health but also disrupts services and businesses, bringing economic and social costs.</a:t>
            </a:r>
          </a:p>
        </p:txBody>
      </p:sp>
      <p:pic>
        <p:nvPicPr>
          <p:cNvPr id="2" name="B1DE2883.wav">
            <a:hlinkClick r:id="" action="ppaction://media"/>
          </p:cNvPr>
          <p:cNvPicPr>
            <a:picLocks noChangeAspect="1"/>
          </p:cNvPicPr>
          <p:nvPr>
            <a:wavAudioFile r:embed="rId1" name="B1DE84FB.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37315"/>
      </p:ext>
    </p:extLst>
  </p:cSld>
  <p:clrMapOvr>
    <a:masterClrMapping/>
  </p:clrMapOvr>
  <mc:AlternateContent xmlns:mc="http://schemas.openxmlformats.org/markup-compatibility/2006">
    <mc:Choice xmlns:p14="http://schemas.microsoft.com/office/powerpoint/2010/main" Requires="p14">
      <p:transition spd="slow" p14:dur="2000" advTm="69217"/>
    </mc:Choice>
    <mc:Fallback>
      <p:transition spd="slow" advTm="6921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ar-EG" dirty="0" smtClean="0"/>
              <a:t> </a:t>
            </a:r>
            <a:r>
              <a:rPr lang="en-US" dirty="0" smtClean="0"/>
              <a:t> of  disaster</a:t>
            </a:r>
            <a:r>
              <a:rPr lang="ar-EG" dirty="0" smtClean="0"/>
              <a:t> </a:t>
            </a:r>
            <a:r>
              <a:rPr lang="en-US" dirty="0" smtClean="0"/>
              <a:t> Types</a:t>
            </a:r>
            <a:endParaRPr lang="ar-EG" dirty="0"/>
          </a:p>
        </p:txBody>
      </p:sp>
      <p:pic>
        <p:nvPicPr>
          <p:cNvPr id="13315" name="Picture 2" descr="slide-5-7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4325"/>
            <a:ext cx="9144000"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F982883.wav">
            <a:hlinkClick r:id="" action="ppaction://media"/>
          </p:cNvPr>
          <p:cNvPicPr>
            <a:picLocks noChangeAspect="1"/>
          </p:cNvPicPr>
          <p:nvPr>
            <a:wavAudioFile r:embed="rId1" name="CF98ED60.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6996509"/>
      </p:ext>
    </p:extLst>
  </p:cSld>
  <p:clrMapOvr>
    <a:masterClrMapping/>
  </p:clrMapOvr>
  <mc:AlternateContent xmlns:mc="http://schemas.openxmlformats.org/markup-compatibility/2006">
    <mc:Choice xmlns:p14="http://schemas.microsoft.com/office/powerpoint/2010/main" Requires="p14">
      <p:transition spd="slow" p14:dur="2000" advTm="27454"/>
    </mc:Choice>
    <mc:Fallback>
      <p:transition spd="slow" advTm="2745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endParaRPr lang="ar-EG" smtClean="0"/>
          </a:p>
        </p:txBody>
      </p:sp>
      <p:pic>
        <p:nvPicPr>
          <p:cNvPr id="14339" name="Picture 4" descr="C:\Users\sony\Desktop\thumbnail[4].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pic>
        <p:nvPicPr>
          <p:cNvPr id="2" name="9B0E2883.wav">
            <a:hlinkClick r:id="" action="ppaction://media"/>
          </p:cNvPr>
          <p:cNvPicPr>
            <a:picLocks noChangeAspect="1"/>
          </p:cNvPicPr>
          <p:nvPr>
            <a:wavAudioFile r:embed="rId1" name="9B0ED326.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8012289"/>
      </p:ext>
    </p:extLst>
  </p:cSld>
  <p:clrMapOvr>
    <a:masterClrMapping/>
  </p:clrMapOvr>
  <mc:AlternateContent xmlns:mc="http://schemas.openxmlformats.org/markup-compatibility/2006">
    <mc:Choice xmlns:p14="http://schemas.microsoft.com/office/powerpoint/2010/main" Requires="p14">
      <p:transition spd="slow" p14:dur="2000" advTm="829"/>
    </mc:Choice>
    <mc:Fallback>
      <p:transition spd="slow" advTm="82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sz="4000" b="1" dirty="0" smtClean="0">
                <a:solidFill>
                  <a:schemeClr val="accent2"/>
                </a:solidFill>
              </a:rPr>
              <a:t>Elements at risk from disaster:</a:t>
            </a:r>
          </a:p>
        </p:txBody>
      </p:sp>
      <p:sp>
        <p:nvSpPr>
          <p:cNvPr id="46083" name="Rectangle 3"/>
          <p:cNvSpPr>
            <a:spLocks noGrp="1" noChangeArrowheads="1"/>
          </p:cNvSpPr>
          <p:nvPr>
            <p:ph idx="1"/>
          </p:nvPr>
        </p:nvSpPr>
        <p:spPr>
          <a:xfrm>
            <a:off x="457200" y="1905000"/>
            <a:ext cx="8229600" cy="4452938"/>
          </a:xfrm>
        </p:spPr>
        <p:txBody>
          <a:bodyPr/>
          <a:lstStyle/>
          <a:p>
            <a:pPr algn="l" rtl="0" eaLnBrk="1" hangingPunct="1">
              <a:lnSpc>
                <a:spcPct val="80000"/>
              </a:lnSpc>
              <a:defRPr/>
            </a:pPr>
            <a:r>
              <a:rPr lang="en-US" sz="2800" dirty="0" smtClean="0"/>
              <a:t>Peop</a:t>
            </a:r>
            <a:r>
              <a:rPr lang="en-US" dirty="0" smtClean="0"/>
              <a:t>le</a:t>
            </a:r>
          </a:p>
          <a:p>
            <a:pPr algn="l" rtl="0" eaLnBrk="1" hangingPunct="1">
              <a:lnSpc>
                <a:spcPct val="80000"/>
              </a:lnSpc>
              <a:defRPr/>
            </a:pPr>
            <a:r>
              <a:rPr lang="en-US" dirty="0" smtClean="0"/>
              <a:t>Livestock</a:t>
            </a:r>
          </a:p>
          <a:p>
            <a:pPr algn="l" rtl="0" eaLnBrk="1" hangingPunct="1">
              <a:lnSpc>
                <a:spcPct val="80000"/>
              </a:lnSpc>
              <a:defRPr/>
            </a:pPr>
            <a:r>
              <a:rPr lang="en-US" dirty="0" smtClean="0"/>
              <a:t>Rural Housing Stock</a:t>
            </a:r>
          </a:p>
          <a:p>
            <a:pPr algn="l" rtl="0" eaLnBrk="1" hangingPunct="1">
              <a:lnSpc>
                <a:spcPct val="80000"/>
              </a:lnSpc>
              <a:defRPr/>
            </a:pPr>
            <a:r>
              <a:rPr lang="en-US" dirty="0" smtClean="0"/>
              <a:t>Houses Vulnerable</a:t>
            </a:r>
          </a:p>
          <a:p>
            <a:pPr algn="l" rtl="0" eaLnBrk="1" hangingPunct="1">
              <a:lnSpc>
                <a:spcPct val="80000"/>
              </a:lnSpc>
              <a:defRPr/>
            </a:pPr>
            <a:r>
              <a:rPr lang="en-US" dirty="0" smtClean="0"/>
              <a:t>Crops, Trees, Telephone, Electric poles</a:t>
            </a:r>
          </a:p>
          <a:p>
            <a:pPr algn="l" rtl="0" eaLnBrk="1" hangingPunct="1">
              <a:lnSpc>
                <a:spcPct val="80000"/>
              </a:lnSpc>
              <a:defRPr/>
            </a:pPr>
            <a:r>
              <a:rPr lang="en-US" dirty="0" smtClean="0"/>
              <a:t>Boats, Working Implements</a:t>
            </a:r>
          </a:p>
          <a:p>
            <a:pPr algn="l" rtl="0" eaLnBrk="1" hangingPunct="1">
              <a:lnSpc>
                <a:spcPct val="80000"/>
              </a:lnSpc>
              <a:defRPr/>
            </a:pPr>
            <a:r>
              <a:rPr lang="en-US" dirty="0" smtClean="0"/>
              <a:t>Personal Property</a:t>
            </a:r>
          </a:p>
          <a:p>
            <a:pPr algn="l" rtl="0" eaLnBrk="1" hangingPunct="1">
              <a:lnSpc>
                <a:spcPct val="80000"/>
              </a:lnSpc>
              <a:defRPr/>
            </a:pPr>
            <a:r>
              <a:rPr lang="en-US" dirty="0" smtClean="0"/>
              <a:t>Electricity, Water and Food Supplies</a:t>
            </a:r>
          </a:p>
          <a:p>
            <a:pPr algn="l" rtl="0" eaLnBrk="1" hangingPunct="1">
              <a:lnSpc>
                <a:spcPct val="80000"/>
              </a:lnSpc>
              <a:defRPr/>
            </a:pPr>
            <a:r>
              <a:rPr lang="en-US" dirty="0" smtClean="0"/>
              <a:t>Infrastructure Support</a:t>
            </a:r>
          </a:p>
        </p:txBody>
      </p:sp>
      <p:pic>
        <p:nvPicPr>
          <p:cNvPr id="2" name="35E42899.wav">
            <a:hlinkClick r:id="" action="ppaction://media"/>
          </p:cNvPr>
          <p:cNvPicPr>
            <a:picLocks noChangeAspect="1"/>
          </p:cNvPicPr>
          <p:nvPr>
            <a:wavAudioFile r:embed="rId2" name="35E4278A.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1698744"/>
      </p:ext>
    </p:extLst>
  </p:cSld>
  <p:clrMapOvr>
    <a:masterClrMapping/>
  </p:clrMapOvr>
  <p:transition advTm="5455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9" presetClass="entr" presetSubtype="0" fill="hold" grpId="0" nodeType="withEffect">
                                  <p:stCondLst>
                                    <p:cond delay="0"/>
                                  </p:stCondLst>
                                  <p:childTnLst>
                                    <p:set>
                                      <p:cBhvr>
                                        <p:cTn id="8" dur="1" fill="hold">
                                          <p:stCondLst>
                                            <p:cond delay="0"/>
                                          </p:stCondLst>
                                        </p:cTn>
                                        <p:tgtEl>
                                          <p:spTgt spid="46082"/>
                                        </p:tgtEl>
                                        <p:attrNameLst>
                                          <p:attrName>style.visibility</p:attrName>
                                        </p:attrNameLst>
                                      </p:cBhvr>
                                      <p:to>
                                        <p:strVal val="visible"/>
                                      </p:to>
                                    </p:set>
                                    <p:animEffect transition="in" filter="dissolve">
                                      <p:cBhvr>
                                        <p:cTn id="9" dur="500"/>
                                        <p:tgtEl>
                                          <p:spTgt spid="4608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46083">
                                            <p:txEl>
                                              <p:pRg st="0" end="0"/>
                                            </p:txEl>
                                          </p:spTgt>
                                        </p:tgtEl>
                                        <p:attrNameLst>
                                          <p:attrName>style.visibility</p:attrName>
                                        </p:attrNameLst>
                                      </p:cBhvr>
                                      <p:to>
                                        <p:strVal val="visible"/>
                                      </p:to>
                                    </p:set>
                                    <p:animEffect transition="in" filter="dissolve">
                                      <p:cBhvr>
                                        <p:cTn id="14" dur="500"/>
                                        <p:tgtEl>
                                          <p:spTgt spid="46083">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46083">
                                            <p:txEl>
                                              <p:pRg st="1" end="1"/>
                                            </p:txEl>
                                          </p:spTgt>
                                        </p:tgtEl>
                                        <p:attrNameLst>
                                          <p:attrName>style.visibility</p:attrName>
                                        </p:attrNameLst>
                                      </p:cBhvr>
                                      <p:to>
                                        <p:strVal val="visible"/>
                                      </p:to>
                                    </p:set>
                                    <p:animEffect transition="in" filter="dissolve">
                                      <p:cBhvr>
                                        <p:cTn id="19" dur="500"/>
                                        <p:tgtEl>
                                          <p:spTgt spid="46083">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46083">
                                            <p:txEl>
                                              <p:pRg st="2" end="2"/>
                                            </p:txEl>
                                          </p:spTgt>
                                        </p:tgtEl>
                                        <p:attrNameLst>
                                          <p:attrName>style.visibility</p:attrName>
                                        </p:attrNameLst>
                                      </p:cBhvr>
                                      <p:to>
                                        <p:strVal val="visible"/>
                                      </p:to>
                                    </p:set>
                                    <p:animEffect transition="in" filter="dissolve">
                                      <p:cBhvr>
                                        <p:cTn id="24" dur="500"/>
                                        <p:tgtEl>
                                          <p:spTgt spid="46083">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6083">
                                            <p:txEl>
                                              <p:pRg st="3" end="3"/>
                                            </p:txEl>
                                          </p:spTgt>
                                        </p:tgtEl>
                                        <p:attrNameLst>
                                          <p:attrName>style.visibility</p:attrName>
                                        </p:attrNameLst>
                                      </p:cBhvr>
                                      <p:to>
                                        <p:strVal val="visible"/>
                                      </p:to>
                                    </p:set>
                                    <p:animEffect transition="in" filter="dissolve">
                                      <p:cBhvr>
                                        <p:cTn id="29" dur="500"/>
                                        <p:tgtEl>
                                          <p:spTgt spid="46083">
                                            <p:txEl>
                                              <p:pRg st="3" end="3"/>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6083">
                                            <p:txEl>
                                              <p:pRg st="4" end="4"/>
                                            </p:txEl>
                                          </p:spTgt>
                                        </p:tgtEl>
                                        <p:attrNameLst>
                                          <p:attrName>style.visibility</p:attrName>
                                        </p:attrNameLst>
                                      </p:cBhvr>
                                      <p:to>
                                        <p:strVal val="visible"/>
                                      </p:to>
                                    </p:set>
                                    <p:animEffect transition="in" filter="dissolve">
                                      <p:cBhvr>
                                        <p:cTn id="34" dur="500"/>
                                        <p:tgtEl>
                                          <p:spTgt spid="46083">
                                            <p:txEl>
                                              <p:pRg st="4" end="4"/>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6083">
                                            <p:txEl>
                                              <p:pRg st="5" end="5"/>
                                            </p:txEl>
                                          </p:spTgt>
                                        </p:tgtEl>
                                        <p:attrNameLst>
                                          <p:attrName>style.visibility</p:attrName>
                                        </p:attrNameLst>
                                      </p:cBhvr>
                                      <p:to>
                                        <p:strVal val="visible"/>
                                      </p:to>
                                    </p:set>
                                    <p:animEffect transition="in" filter="dissolve">
                                      <p:cBhvr>
                                        <p:cTn id="39" dur="500"/>
                                        <p:tgtEl>
                                          <p:spTgt spid="46083">
                                            <p:txEl>
                                              <p:pRg st="5" end="5"/>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6083">
                                            <p:txEl>
                                              <p:pRg st="6" end="6"/>
                                            </p:txEl>
                                          </p:spTgt>
                                        </p:tgtEl>
                                        <p:attrNameLst>
                                          <p:attrName>style.visibility</p:attrName>
                                        </p:attrNameLst>
                                      </p:cBhvr>
                                      <p:to>
                                        <p:strVal val="visible"/>
                                      </p:to>
                                    </p:set>
                                    <p:animEffect transition="in" filter="dissolve">
                                      <p:cBhvr>
                                        <p:cTn id="44" dur="500"/>
                                        <p:tgtEl>
                                          <p:spTgt spid="46083">
                                            <p:txEl>
                                              <p:pRg st="6" end="6"/>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6083">
                                            <p:txEl>
                                              <p:pRg st="7" end="7"/>
                                            </p:txEl>
                                          </p:spTgt>
                                        </p:tgtEl>
                                        <p:attrNameLst>
                                          <p:attrName>style.visibility</p:attrName>
                                        </p:attrNameLst>
                                      </p:cBhvr>
                                      <p:to>
                                        <p:strVal val="visible"/>
                                      </p:to>
                                    </p:set>
                                    <p:animEffect transition="in" filter="dissolve">
                                      <p:cBhvr>
                                        <p:cTn id="49" dur="500"/>
                                        <p:tgtEl>
                                          <p:spTgt spid="46083">
                                            <p:txEl>
                                              <p:pRg st="7" end="7"/>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46083">
                                            <p:txEl>
                                              <p:pRg st="8" end="8"/>
                                            </p:txEl>
                                          </p:spTgt>
                                        </p:tgtEl>
                                        <p:attrNameLst>
                                          <p:attrName>style.visibility</p:attrName>
                                        </p:attrNameLst>
                                      </p:cBhvr>
                                      <p:to>
                                        <p:strVal val="visible"/>
                                      </p:to>
                                    </p:set>
                                    <p:animEffect transition="in" filter="dissolve">
                                      <p:cBhvr>
                                        <p:cTn id="54" dur="500"/>
                                        <p:tgtEl>
                                          <p:spTgt spid="46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2"/>
                </p:tgtEl>
              </p:cMediaNode>
            </p:audio>
          </p:childTnLst>
        </p:cTn>
      </p:par>
    </p:tnLst>
    <p:bldLst>
      <p:bldP spid="46082" grpId="0"/>
      <p:bldP spid="4608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Impact of disaster on community</a:t>
            </a:r>
            <a:endParaRPr lang="ar-EG" dirty="0"/>
          </a:p>
        </p:txBody>
      </p:sp>
      <p:sp>
        <p:nvSpPr>
          <p:cNvPr id="3" name="Content Placeholder 2"/>
          <p:cNvSpPr>
            <a:spLocks noGrp="1"/>
          </p:cNvSpPr>
          <p:nvPr>
            <p:ph idx="1"/>
          </p:nvPr>
        </p:nvSpPr>
        <p:spPr/>
        <p:txBody>
          <a:bodyPr/>
          <a:lstStyle/>
          <a:p>
            <a:pPr algn="just" rtl="0">
              <a:defRPr/>
            </a:pPr>
            <a:r>
              <a:rPr lang="en-US" sz="4000" b="1" dirty="0" smtClean="0"/>
              <a:t>1-Effects on the social environment</a:t>
            </a:r>
            <a:endParaRPr lang="en-US" sz="4000" dirty="0" smtClean="0"/>
          </a:p>
          <a:p>
            <a:pPr algn="just" rtl="0">
              <a:buFontTx/>
              <a:buNone/>
              <a:defRPr/>
            </a:pPr>
            <a:r>
              <a:rPr lang="en-US" sz="4000" dirty="0" smtClean="0"/>
              <a:t>. </a:t>
            </a:r>
            <a:r>
              <a:rPr lang="en-GB" sz="4000" dirty="0" smtClean="0"/>
              <a:t>social environment impacts in terms of safety, health and wellbeing, and psychosocial components.</a:t>
            </a:r>
          </a:p>
          <a:p>
            <a:pPr algn="l" rtl="0">
              <a:buFontTx/>
              <a:buNone/>
              <a:defRPr/>
            </a:pPr>
            <a:endParaRPr lang="en-GB" dirty="0" smtClean="0"/>
          </a:p>
          <a:p>
            <a:pPr algn="l" rtl="0">
              <a:buFontTx/>
              <a:buNone/>
              <a:defRPr/>
            </a:pPr>
            <a:endParaRPr lang="en-US" dirty="0" smtClean="0"/>
          </a:p>
          <a:p>
            <a:pPr algn="l">
              <a:defRPr/>
            </a:pPr>
            <a:endParaRPr lang="ar-EG" dirty="0"/>
          </a:p>
        </p:txBody>
      </p:sp>
      <p:pic>
        <p:nvPicPr>
          <p:cNvPr id="4" name="33CB2899.wav">
            <a:hlinkClick r:id="" action="ppaction://media"/>
          </p:cNvPr>
          <p:cNvPicPr>
            <a:picLocks noChangeAspect="1"/>
          </p:cNvPicPr>
          <p:nvPr>
            <a:wavAudioFile r:embed="rId1" name="33CB0E3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762211"/>
      </p:ext>
    </p:extLst>
  </p:cSld>
  <p:clrMapOvr>
    <a:masterClrMapping/>
  </p:clrMapOvr>
  <mc:AlternateContent xmlns:mc="http://schemas.openxmlformats.org/markup-compatibility/2006">
    <mc:Choice xmlns:p14="http://schemas.microsoft.com/office/powerpoint/2010/main" Requires="p14">
      <p:transition spd="slow" p14:dur="2000" advTm="42044"/>
    </mc:Choice>
    <mc:Fallback>
      <p:transition spd="slow" advTm="4204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Effects on the built environment</a:t>
            </a:r>
            <a:endParaRPr lang="ar-EG" dirty="0"/>
          </a:p>
        </p:txBody>
      </p:sp>
      <p:sp>
        <p:nvSpPr>
          <p:cNvPr id="3" name="Content Placeholder 2"/>
          <p:cNvSpPr>
            <a:spLocks noGrp="1"/>
          </p:cNvSpPr>
          <p:nvPr>
            <p:ph idx="1"/>
          </p:nvPr>
        </p:nvSpPr>
        <p:spPr/>
        <p:txBody>
          <a:bodyPr/>
          <a:lstStyle/>
          <a:p>
            <a:pPr algn="just">
              <a:defRPr/>
            </a:pPr>
            <a:r>
              <a:rPr lang="en-GB" sz="4000" dirty="0" smtClean="0"/>
              <a:t>The built environment in terms of effects on infrastructure that supports essential services, rural infrastructure, residential infrastructure, commercial or industrial </a:t>
            </a:r>
            <a:r>
              <a:rPr lang="en-GB" dirty="0" smtClean="0"/>
              <a:t>infrastructure, and public building.</a:t>
            </a:r>
            <a:endParaRPr lang="ar-EG" dirty="0"/>
          </a:p>
        </p:txBody>
      </p:sp>
      <p:pic>
        <p:nvPicPr>
          <p:cNvPr id="4" name="84DC2899.wav">
            <a:hlinkClick r:id="" action="ppaction://media"/>
          </p:cNvPr>
          <p:cNvPicPr>
            <a:picLocks noChangeAspect="1"/>
          </p:cNvPicPr>
          <p:nvPr>
            <a:wavAudioFile r:embed="rId1" name="84DCE0F1.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258081"/>
      </p:ext>
    </p:extLst>
  </p:cSld>
  <p:clrMapOvr>
    <a:masterClrMapping/>
  </p:clrMapOvr>
  <mc:AlternateContent xmlns:mc="http://schemas.openxmlformats.org/markup-compatibility/2006">
    <mc:Choice xmlns:p14="http://schemas.microsoft.com/office/powerpoint/2010/main" Requires="p14">
      <p:transition spd="slow" p14:dur="2000" advTm="48734"/>
    </mc:Choice>
    <mc:Fallback>
      <p:transition spd="slow" advTm="4873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Effects on the economic environment</a:t>
            </a:r>
            <a:endParaRPr lang="ar-EG" dirty="0"/>
          </a:p>
        </p:txBody>
      </p:sp>
      <p:sp>
        <p:nvSpPr>
          <p:cNvPr id="3" name="Content Placeholder 2"/>
          <p:cNvSpPr>
            <a:spLocks noGrp="1"/>
          </p:cNvSpPr>
          <p:nvPr>
            <p:ph idx="1"/>
          </p:nvPr>
        </p:nvSpPr>
        <p:spPr/>
        <p:txBody>
          <a:bodyPr/>
          <a:lstStyle/>
          <a:p>
            <a:pPr algn="just" rtl="0">
              <a:defRPr/>
            </a:pPr>
            <a:r>
              <a:rPr lang="en-GB" sz="4000" dirty="0" smtClean="0"/>
              <a:t>The economic environment in terms of effects on individuals, businesses,</a:t>
            </a:r>
            <a:r>
              <a:rPr lang="ar-EG" sz="4000" dirty="0" smtClean="0"/>
              <a:t> </a:t>
            </a:r>
            <a:r>
              <a:rPr lang="en-GB" sz="4000" dirty="0" smtClean="0"/>
              <a:t>infrastructure and government</a:t>
            </a:r>
            <a:endParaRPr lang="ar-EG" sz="4000" dirty="0" smtClean="0"/>
          </a:p>
          <a:p>
            <a:pPr algn="l" rtl="0">
              <a:buFontTx/>
              <a:buNone/>
              <a:defRPr/>
            </a:pPr>
            <a:endParaRPr lang="en-GB" dirty="0" smtClean="0"/>
          </a:p>
        </p:txBody>
      </p:sp>
      <p:pic>
        <p:nvPicPr>
          <p:cNvPr id="4" name="963F2899.wav">
            <a:hlinkClick r:id="" action="ppaction://media"/>
          </p:cNvPr>
          <p:cNvPicPr>
            <a:picLocks noChangeAspect="1"/>
          </p:cNvPicPr>
          <p:nvPr>
            <a:wavAudioFile r:embed="rId1" name="963F77D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394896"/>
      </p:ext>
    </p:extLst>
  </p:cSld>
  <p:clrMapOvr>
    <a:masterClrMapping/>
  </p:clrMapOvr>
  <mc:AlternateContent xmlns:mc="http://schemas.openxmlformats.org/markup-compatibility/2006">
    <mc:Choice xmlns:p14="http://schemas.microsoft.com/office/powerpoint/2010/main" Requires="p14">
      <p:transition spd="slow" p14:dur="2000" advTm="13936"/>
    </mc:Choice>
    <mc:Fallback>
      <p:transition spd="slow" advTm="1393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Effects on the natural environment</a:t>
            </a:r>
            <a:r>
              <a:rPr lang="en-US" dirty="0" smtClean="0"/>
              <a:t/>
            </a:r>
            <a:br>
              <a:rPr lang="en-US" dirty="0" smtClean="0"/>
            </a:br>
            <a:endParaRPr lang="ar-EG" dirty="0"/>
          </a:p>
        </p:txBody>
      </p:sp>
      <p:sp>
        <p:nvSpPr>
          <p:cNvPr id="3" name="Content Placeholder 2"/>
          <p:cNvSpPr>
            <a:spLocks noGrp="1"/>
          </p:cNvSpPr>
          <p:nvPr>
            <p:ph idx="1"/>
          </p:nvPr>
        </p:nvSpPr>
        <p:spPr>
          <a:xfrm>
            <a:off x="457200" y="1905000"/>
            <a:ext cx="8229600" cy="4524375"/>
          </a:xfrm>
        </p:spPr>
        <p:txBody>
          <a:bodyPr/>
          <a:lstStyle/>
          <a:p>
            <a:pPr algn="just" rtl="0">
              <a:defRPr/>
            </a:pPr>
            <a:r>
              <a:rPr lang="en-GB" sz="4000" dirty="0" smtClean="0"/>
              <a:t>The impacts on the natural environment that have flow-on effects to the community in relation to:</a:t>
            </a:r>
            <a:r>
              <a:rPr lang="en-US" sz="4000" dirty="0" smtClean="0"/>
              <a:t>  air , water , land and soil , plants and animals. </a:t>
            </a:r>
            <a:r>
              <a:rPr lang="en-GB" sz="4000" dirty="0" smtClean="0"/>
              <a:t>Disasters may impact on all aspects of a community.</a:t>
            </a:r>
            <a:endParaRPr lang="en-US" sz="4000" dirty="0" smtClean="0"/>
          </a:p>
          <a:p>
            <a:pPr algn="just">
              <a:defRPr/>
            </a:pPr>
            <a:endParaRPr lang="ar-EG" sz="4000" dirty="0"/>
          </a:p>
        </p:txBody>
      </p:sp>
      <p:pic>
        <p:nvPicPr>
          <p:cNvPr id="4" name="8DBA2915.wav">
            <a:hlinkClick r:id="" action="ppaction://media"/>
          </p:cNvPr>
          <p:cNvPicPr>
            <a:picLocks noChangeAspect="1"/>
          </p:cNvPicPr>
          <p:nvPr>
            <a:wavAudioFile r:embed="rId1" name="8DBA6584.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02042"/>
      </p:ext>
    </p:extLst>
  </p:cSld>
  <p:clrMapOvr>
    <a:masterClrMapping/>
  </p:clrMapOvr>
  <mc:AlternateContent xmlns:mc="http://schemas.openxmlformats.org/markup-compatibility/2006">
    <mc:Choice xmlns:p14="http://schemas.microsoft.com/office/powerpoint/2010/main" Requires="p14">
      <p:transition spd="slow" p14:dur="2000" advTm="47373"/>
    </mc:Choice>
    <mc:Fallback>
      <p:transition spd="slow" advTm="4737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4"/>
          <p:cNvSpPr>
            <a:spLocks noChangeArrowheads="1" noChangeShapeType="1" noTextEdit="1"/>
          </p:cNvSpPr>
          <p:nvPr/>
        </p:nvSpPr>
        <p:spPr bwMode="auto">
          <a:xfrm>
            <a:off x="323850" y="1844675"/>
            <a:ext cx="8351838" cy="2879725"/>
          </a:xfrm>
          <a:prstGeom prst="rect">
            <a:avLst/>
          </a:prstGeom>
        </p:spPr>
        <p:txBody>
          <a:bodyPr wrap="none" fromWordArt="1">
            <a:prstTxWarp prst="textPlain">
              <a:avLst>
                <a:gd name="adj" fmla="val 50000"/>
              </a:avLst>
            </a:prstTxWarp>
          </a:bodyPr>
          <a:lstStyle/>
          <a:p>
            <a:pPr algn="ctr" rtl="0"/>
            <a:r>
              <a:rPr lang="en-US" sz="40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Disaster Management</a:t>
            </a:r>
            <a:endParaRPr lang="ar-EG" sz="40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 name="1AC62915.wav">
            <a:hlinkClick r:id="" action="ppaction://media"/>
          </p:cNvPr>
          <p:cNvPicPr>
            <a:picLocks noChangeAspect="1"/>
          </p:cNvPicPr>
          <p:nvPr>
            <a:wavAudioFile r:embed="rId1" name="1AC6AE4D.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4228627"/>
      </p:ext>
    </p:extLst>
  </p:cSld>
  <p:clrMapOvr>
    <a:masterClrMapping/>
  </p:clrMapOvr>
  <mc:AlternateContent xmlns:mc="http://schemas.openxmlformats.org/markup-compatibility/2006">
    <mc:Choice xmlns:p14="http://schemas.microsoft.com/office/powerpoint/2010/main" Requires="p14">
      <p:transition spd="slow" p14:dur="2000" advTm="313"/>
    </mc:Choice>
    <mc:Fallback>
      <p:transition spd="slow" advTm="31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250825" y="404813"/>
            <a:ext cx="8435975" cy="6096000"/>
          </a:xfrm>
        </p:spPr>
        <p:txBody>
          <a:bodyPr>
            <a:normAutofit lnSpcReduction="10000"/>
          </a:bodyPr>
          <a:lstStyle/>
          <a:p>
            <a:pPr marL="609600" indent="-609600" algn="l" rtl="0" eaLnBrk="1" hangingPunct="1">
              <a:defRPr/>
            </a:pPr>
            <a:r>
              <a:rPr lang="en-US" sz="3600" b="1" dirty="0" smtClean="0">
                <a:solidFill>
                  <a:schemeClr val="accent2"/>
                </a:solidFill>
              </a:rPr>
              <a:t>Definition of disaster management:</a:t>
            </a:r>
            <a:endParaRPr lang="en-US" sz="3600" dirty="0" smtClean="0">
              <a:solidFill>
                <a:schemeClr val="accent2"/>
              </a:solidFill>
            </a:endParaRPr>
          </a:p>
          <a:p>
            <a:pPr marL="609600" indent="-609600" algn="l" rtl="0" eaLnBrk="1" hangingPunct="1">
              <a:defRPr/>
            </a:pPr>
            <a:r>
              <a:rPr lang="en-US" sz="4000" dirty="0" smtClean="0">
                <a:latin typeface="Times New Roman" pitchFamily="18" charset="0"/>
                <a:cs typeface="Times New Roman" pitchFamily="18" charset="0"/>
              </a:rPr>
              <a:t>Disaster management can be defined as the organization and management of resources and responsibilities for dealing with all humanitarian aspects of emergencies, in particular preparedness, response and recovery in order to lessen the impact of disasters.</a:t>
            </a:r>
          </a:p>
        </p:txBody>
      </p:sp>
      <p:pic>
        <p:nvPicPr>
          <p:cNvPr id="2" name="2BA92915.wav">
            <a:hlinkClick r:id="" action="ppaction://media"/>
          </p:cNvPr>
          <p:cNvPicPr>
            <a:picLocks noChangeAspect="1"/>
          </p:cNvPicPr>
          <p:nvPr>
            <a:wavAudioFile r:embed="rId1" name="2BA9878D.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5398174"/>
      </p:ext>
    </p:extLst>
  </p:cSld>
  <p:clrMapOvr>
    <a:masterClrMapping/>
  </p:clrMapOvr>
  <mc:AlternateContent xmlns:mc="http://schemas.openxmlformats.org/markup-compatibility/2006">
    <mc:Choice xmlns:p14="http://schemas.microsoft.com/office/powerpoint/2010/main" Requires="p14">
      <p:transition spd="slow" p14:dur="2000" advTm="37042"/>
    </mc:Choice>
    <mc:Fallback>
      <p:transition spd="slow" advTm="3704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5"/>
          <p:cNvSpPr>
            <a:spLocks noChangeArrowheads="1" noChangeShapeType="1" noTextEdit="1"/>
          </p:cNvSpPr>
          <p:nvPr/>
        </p:nvSpPr>
        <p:spPr bwMode="auto">
          <a:xfrm>
            <a:off x="755650" y="1773238"/>
            <a:ext cx="7993063" cy="3168650"/>
          </a:xfrm>
          <a:prstGeom prst="rect">
            <a:avLst/>
          </a:prstGeom>
        </p:spPr>
        <p:txBody>
          <a:bodyPr wrap="none" fromWordArt="1">
            <a:prstTxWarp prst="textPlain">
              <a:avLst>
                <a:gd name="adj" fmla="val 50000"/>
              </a:avLst>
            </a:prstTxWarp>
          </a:bodyPr>
          <a:lstStyle/>
          <a:p>
            <a:pPr algn="ctr" rtl="0"/>
            <a:r>
              <a:rPr lang="en-US" sz="48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Disaster Management</a:t>
            </a:r>
            <a:endParaRPr lang="ar-EG" sz="48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 name="F6552852.wav">
            <a:hlinkClick r:id="" action="ppaction://media"/>
          </p:cNvPr>
          <p:cNvPicPr>
            <a:picLocks noChangeAspect="1"/>
          </p:cNvPicPr>
          <p:nvPr>
            <a:wavAudioFile r:embed="rId1" name="F6550482.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9332711"/>
      </p:ext>
    </p:extLst>
  </p:cSld>
  <p:clrMapOvr>
    <a:masterClrMapping/>
  </p:clrMapOvr>
  <mc:AlternateContent xmlns:mc="http://schemas.openxmlformats.org/markup-compatibility/2006">
    <mc:Choice xmlns:p14="http://schemas.microsoft.com/office/powerpoint/2010/main" Requires="p14">
      <p:transition spd="slow" p14:dur="2000" advTm="1192"/>
    </mc:Choice>
    <mc:Fallback>
      <p:transition spd="slow" advTm="119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4"/>
          <p:cNvSpPr>
            <a:spLocks noChangeArrowheads="1" noChangeShapeType="1" noTextEdit="1"/>
          </p:cNvSpPr>
          <p:nvPr/>
        </p:nvSpPr>
        <p:spPr bwMode="auto">
          <a:xfrm>
            <a:off x="539750" y="1484313"/>
            <a:ext cx="7993063" cy="2808287"/>
          </a:xfrm>
          <a:prstGeom prst="rect">
            <a:avLst/>
          </a:prstGeom>
        </p:spPr>
        <p:txBody>
          <a:bodyPr wrap="none" fromWordArt="1">
            <a:prstTxWarp prst="textPlain">
              <a:avLst>
                <a:gd name="adj" fmla="val 50000"/>
              </a:avLst>
            </a:prstTxWarp>
          </a:bodyPr>
          <a:lstStyle/>
          <a:p>
            <a:pPr algn="ctr" rtl="0"/>
            <a:r>
              <a:rPr 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AIM of disaster management</a:t>
            </a:r>
            <a:endParaRPr lang="ar-EG"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 name="5DA82915.wav">
            <a:hlinkClick r:id="" action="ppaction://media"/>
          </p:cNvPr>
          <p:cNvPicPr>
            <a:picLocks noChangeAspect="1"/>
          </p:cNvPicPr>
          <p:nvPr>
            <a:wavAudioFile r:embed="rId1" name="5DA859FA.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128259"/>
      </p:ext>
    </p:extLst>
  </p:cSld>
  <p:clrMapOvr>
    <a:masterClrMapping/>
  </p:clrMapOvr>
  <mc:AlternateContent xmlns:mc="http://schemas.openxmlformats.org/markup-compatibility/2006">
    <mc:Choice xmlns:p14="http://schemas.microsoft.com/office/powerpoint/2010/main" Requires="p14">
      <p:transition spd="slow" p14:dur="2000" advTm="398"/>
    </mc:Choice>
    <mc:Fallback>
      <p:transition spd="slow" advTm="39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4294967295"/>
          </p:nvPr>
        </p:nvSpPr>
        <p:spPr>
          <a:xfrm>
            <a:off x="0" y="0"/>
            <a:ext cx="9144000" cy="6858000"/>
          </a:xfrm>
        </p:spPr>
        <p:txBody>
          <a:bodyPr/>
          <a:lstStyle/>
          <a:p>
            <a:pPr marL="609600" indent="-609600" algn="l" rtl="0" eaLnBrk="1" hangingPunct="1">
              <a:lnSpc>
                <a:spcPct val="90000"/>
              </a:lnSpc>
              <a:defRPr/>
            </a:pPr>
            <a:r>
              <a:rPr lang="en-US" sz="4000" dirty="0" smtClean="0"/>
              <a:t>Reduce (Avoid, if possible) the potential losses from hazards.</a:t>
            </a:r>
          </a:p>
          <a:p>
            <a:pPr marL="609600" indent="-609600" algn="l" rtl="0" eaLnBrk="1" hangingPunct="1">
              <a:lnSpc>
                <a:spcPct val="90000"/>
              </a:lnSpc>
              <a:defRPr/>
            </a:pPr>
            <a:r>
              <a:rPr lang="en-US" sz="4000" dirty="0" smtClean="0"/>
              <a:t>Assure prompt and appropriate assistance to victims when necessary.</a:t>
            </a:r>
          </a:p>
          <a:p>
            <a:pPr marL="609600" indent="-609600" algn="l" rtl="0" eaLnBrk="1" hangingPunct="1">
              <a:lnSpc>
                <a:spcPct val="90000"/>
              </a:lnSpc>
              <a:defRPr/>
            </a:pPr>
            <a:r>
              <a:rPr lang="en-US" sz="4000" dirty="0" smtClean="0"/>
              <a:t>Achieve rapid and durable recovery.</a:t>
            </a:r>
          </a:p>
          <a:p>
            <a:pPr marL="609600" indent="-609600" algn="l" rtl="0" eaLnBrk="1" hangingPunct="1">
              <a:lnSpc>
                <a:spcPct val="90000"/>
              </a:lnSpc>
              <a:defRPr/>
            </a:pPr>
            <a:r>
              <a:rPr lang="en-US" sz="4000" dirty="0" smtClean="0"/>
              <a:t>To establish a policy/legal and institutional framework for management of disasters for disaster risk reduction, at all levels.</a:t>
            </a:r>
          </a:p>
        </p:txBody>
      </p:sp>
      <p:pic>
        <p:nvPicPr>
          <p:cNvPr id="2" name="98042915.wav">
            <a:hlinkClick r:id="" action="ppaction://media"/>
          </p:cNvPr>
          <p:cNvPicPr>
            <a:picLocks noChangeAspect="1"/>
          </p:cNvPicPr>
          <p:nvPr>
            <a:wavAudioFile r:embed="rId2" name="9804DBA7.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4023075"/>
      </p:ext>
    </p:extLst>
  </p:cSld>
  <p:clrMapOvr>
    <a:masterClrMapping/>
  </p:clrMapOvr>
  <p:transition advTm="5319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9459">
                                            <p:txEl>
                                              <p:pRg st="0" end="0"/>
                                            </p:txEl>
                                          </p:spTgt>
                                        </p:tgtEl>
                                        <p:attrNameLst>
                                          <p:attrName>style.visibility</p:attrName>
                                        </p:attrNameLst>
                                      </p:cBhvr>
                                      <p:to>
                                        <p:strVal val="visible"/>
                                      </p:to>
                                    </p:set>
                                    <p:animEffect transition="in" filter="dissolve">
                                      <p:cBhvr>
                                        <p:cTn id="11" dur="500"/>
                                        <p:tgtEl>
                                          <p:spTgt spid="1945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9459">
                                            <p:txEl>
                                              <p:pRg st="1" end="1"/>
                                            </p:txEl>
                                          </p:spTgt>
                                        </p:tgtEl>
                                        <p:attrNameLst>
                                          <p:attrName>style.visibility</p:attrName>
                                        </p:attrNameLst>
                                      </p:cBhvr>
                                      <p:to>
                                        <p:strVal val="visible"/>
                                      </p:to>
                                    </p:set>
                                    <p:animEffect transition="in" filter="dissolve">
                                      <p:cBhvr>
                                        <p:cTn id="16" dur="500"/>
                                        <p:tgtEl>
                                          <p:spTgt spid="19459">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dissolve">
                                      <p:cBhvr>
                                        <p:cTn id="21" dur="500"/>
                                        <p:tgtEl>
                                          <p:spTgt spid="19459">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9459">
                                            <p:txEl>
                                              <p:pRg st="3" end="3"/>
                                            </p:txEl>
                                          </p:spTgt>
                                        </p:tgtEl>
                                        <p:attrNameLst>
                                          <p:attrName>style.visibility</p:attrName>
                                        </p:attrNameLst>
                                      </p:cBhvr>
                                      <p:to>
                                        <p:strVal val="visible"/>
                                      </p:to>
                                    </p:set>
                                    <p:animEffect transition="in" filter="dissolve">
                                      <p:cBhvr>
                                        <p:cTn id="26" dur="500"/>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1945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r>
              <a:rPr lang="en-US" dirty="0" smtClean="0"/>
              <a:t>Aim of disaster </a:t>
            </a:r>
            <a:r>
              <a:rPr lang="en-US" dirty="0" err="1" smtClean="0"/>
              <a:t>managemrnt</a:t>
            </a:r>
            <a:endParaRPr lang="ar-EG" dirty="0"/>
          </a:p>
        </p:txBody>
      </p:sp>
      <p:sp>
        <p:nvSpPr>
          <p:cNvPr id="3" name="عنصر نائب للمحتوى 2"/>
          <p:cNvSpPr>
            <a:spLocks noGrp="1"/>
          </p:cNvSpPr>
          <p:nvPr>
            <p:ph idx="1"/>
          </p:nvPr>
        </p:nvSpPr>
        <p:spPr>
          <a:xfrm>
            <a:off x="0" y="1905000"/>
            <a:ext cx="8686800" cy="4114800"/>
          </a:xfrm>
        </p:spPr>
        <p:txBody>
          <a:bodyPr>
            <a:normAutofit fontScale="92500"/>
          </a:bodyPr>
          <a:lstStyle/>
          <a:p>
            <a:pPr marL="609600" indent="-609600" algn="just" rtl="0" eaLnBrk="1" hangingPunct="1">
              <a:lnSpc>
                <a:spcPct val="90000"/>
              </a:lnSpc>
              <a:defRPr/>
            </a:pPr>
            <a:r>
              <a:rPr lang="en-US" sz="3600" dirty="0" smtClean="0"/>
              <a:t>To ensure that institutions and activities for disaster risk management are coordinated at all levels, including international, regional, sub-regional Eastern African, national and sub-national .</a:t>
            </a:r>
          </a:p>
          <a:p>
            <a:pPr marL="609600" indent="-609600" algn="just" rtl="0" eaLnBrk="1" hangingPunct="1">
              <a:lnSpc>
                <a:spcPct val="90000"/>
              </a:lnSpc>
              <a:defRPr/>
            </a:pPr>
            <a:r>
              <a:rPr lang="en-US" sz="3600" dirty="0" smtClean="0"/>
              <a:t>To mobilizes resources, including establishment of specific funds for disaster risk reduction strategies and programmed.</a:t>
            </a:r>
          </a:p>
          <a:p>
            <a:pPr>
              <a:defRPr/>
            </a:pPr>
            <a:endParaRPr lang="ar-EG" dirty="0"/>
          </a:p>
        </p:txBody>
      </p:sp>
      <p:pic>
        <p:nvPicPr>
          <p:cNvPr id="4" name="06F92930.wav">
            <a:hlinkClick r:id="" action="ppaction://media"/>
          </p:cNvPr>
          <p:cNvPicPr>
            <a:picLocks noChangeAspect="1"/>
          </p:cNvPicPr>
          <p:nvPr>
            <a:wavAudioFile r:embed="rId1" name="06F9F29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24571"/>
      </p:ext>
    </p:extLst>
  </p:cSld>
  <p:clrMapOvr>
    <a:masterClrMapping/>
  </p:clrMapOvr>
  <mc:AlternateContent xmlns:mc="http://schemas.openxmlformats.org/markup-compatibility/2006">
    <mc:Choice xmlns:p14="http://schemas.microsoft.com/office/powerpoint/2010/main" Requires="p14">
      <p:transition spd="slow" p14:dur="2000" advTm="588"/>
    </mc:Choice>
    <mc:Fallback>
      <p:transition spd="slow" advTm="58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defRPr/>
            </a:pPr>
            <a:endParaRPr lang="ar-EG" smtClean="0"/>
          </a:p>
        </p:txBody>
      </p:sp>
      <p:pic>
        <p:nvPicPr>
          <p:cNvPr id="25603" name="Picture 2" descr="C:\Users\sony\Desktop\Picture2.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pic>
        <p:nvPicPr>
          <p:cNvPr id="2" name="00DE2930.wav">
            <a:hlinkClick r:id="" action="ppaction://media"/>
          </p:cNvPr>
          <p:cNvPicPr>
            <a:picLocks noChangeAspect="1"/>
          </p:cNvPicPr>
          <p:nvPr>
            <a:wavAudioFile r:embed="rId1" name="00DEF47F.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388786"/>
      </p:ext>
    </p:extLst>
  </p:cSld>
  <p:clrMapOvr>
    <a:masterClrMapping/>
  </p:clrMapOvr>
  <mc:AlternateContent xmlns:mc="http://schemas.openxmlformats.org/markup-compatibility/2006">
    <mc:Choice xmlns:p14="http://schemas.microsoft.com/office/powerpoint/2010/main" Requires="p14">
      <p:transition spd="slow" p14:dur="2000" advTm="184"/>
    </mc:Choice>
    <mc:Fallback>
      <p:transition spd="slow" advTm="18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WordArt 4"/>
          <p:cNvSpPr>
            <a:spLocks noChangeArrowheads="1" noChangeShapeType="1" noTextEdit="1"/>
          </p:cNvSpPr>
          <p:nvPr/>
        </p:nvSpPr>
        <p:spPr bwMode="auto">
          <a:xfrm>
            <a:off x="468313" y="1412875"/>
            <a:ext cx="8280400" cy="3671888"/>
          </a:xfrm>
          <a:prstGeom prst="rect">
            <a:avLst/>
          </a:prstGeom>
        </p:spPr>
        <p:txBody>
          <a:bodyPr wrap="none" fromWordArt="1">
            <a:prstTxWarp prst="textPlain">
              <a:avLst>
                <a:gd name="adj" fmla="val 50000"/>
              </a:avLst>
            </a:prstTxWarp>
          </a:bodyPr>
          <a:lstStyle/>
          <a:p>
            <a:pPr algn="ctr" rtl="0"/>
            <a:r>
              <a:rPr 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Principles of effective disaster management </a:t>
            </a:r>
            <a:endParaRPr lang="ar-EG"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 name="DF482930.wav">
            <a:hlinkClick r:id="" action="ppaction://media"/>
          </p:cNvPr>
          <p:cNvPicPr>
            <a:picLocks noChangeAspect="1"/>
          </p:cNvPicPr>
          <p:nvPr>
            <a:wavAudioFile r:embed="rId1" name="DF48E1D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16848"/>
      </p:ext>
    </p:extLst>
  </p:cSld>
  <p:clrMapOvr>
    <a:masterClrMapping/>
  </p:clrMapOvr>
  <mc:AlternateContent xmlns:mc="http://schemas.openxmlformats.org/markup-compatibility/2006">
    <mc:Choice xmlns:p14="http://schemas.microsoft.com/office/powerpoint/2010/main" Requires="p14">
      <p:transition spd="slow" p14:dur="2000" advTm="841"/>
    </mc:Choice>
    <mc:Fallback>
      <p:transition spd="slow" advTm="84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3"/>
          <p:cNvSpPr>
            <a:spLocks noGrp="1" noChangeArrowheads="1"/>
          </p:cNvSpPr>
          <p:nvPr>
            <p:ph idx="1"/>
          </p:nvPr>
        </p:nvSpPr>
        <p:spPr>
          <a:xfrm>
            <a:off x="457200" y="476250"/>
            <a:ext cx="8229600" cy="6667500"/>
          </a:xfrm>
        </p:spPr>
        <p:txBody>
          <a:bodyPr>
            <a:normAutofit lnSpcReduction="10000"/>
          </a:bodyPr>
          <a:lstStyle/>
          <a:p>
            <a:pPr marL="609600" indent="-609600" algn="just" rtl="0" eaLnBrk="1" hangingPunct="1">
              <a:lnSpc>
                <a:spcPct val="90000"/>
              </a:lnSpc>
              <a:defRPr/>
            </a:pPr>
            <a:r>
              <a:rPr lang="en-US" dirty="0" smtClean="0">
                <a:latin typeface="Times New Roman" pitchFamily="18" charset="0"/>
                <a:cs typeface="Times New Roman" pitchFamily="18" charset="0"/>
              </a:rPr>
              <a:t>• </a:t>
            </a:r>
            <a:r>
              <a:rPr lang="en-US" sz="3600" dirty="0" smtClean="0">
                <a:latin typeface="Times New Roman" pitchFamily="18" charset="0"/>
                <a:cs typeface="Times New Roman" pitchFamily="18" charset="0"/>
              </a:rPr>
              <a:t>An effective Disaster Early Warning, Information and Prediction System </a:t>
            </a:r>
          </a:p>
          <a:p>
            <a:pPr marL="609600" indent="-609600" algn="just" rtl="0" eaLnBrk="1" hangingPunct="1">
              <a:lnSpc>
                <a:spcPct val="90000"/>
              </a:lnSpc>
              <a:defRPr/>
            </a:pPr>
            <a:r>
              <a:rPr lang="en-US" sz="3600" dirty="0" smtClean="0">
                <a:latin typeface="Times New Roman" pitchFamily="18" charset="0"/>
                <a:cs typeface="Times New Roman" pitchFamily="18" charset="0"/>
              </a:rPr>
              <a:t>• Mainstreaming disaster management in development programming</a:t>
            </a:r>
          </a:p>
          <a:p>
            <a:pPr marL="609600" indent="-609600" algn="just" rtl="0" eaLnBrk="1" hangingPunct="1">
              <a:lnSpc>
                <a:spcPct val="90000"/>
              </a:lnSpc>
              <a:defRPr/>
            </a:pPr>
            <a:r>
              <a:rPr lang="en-US" sz="3600" dirty="0" smtClean="0">
                <a:latin typeface="Times New Roman" pitchFamily="18" charset="0"/>
                <a:cs typeface="Times New Roman" pitchFamily="18" charset="0"/>
              </a:rPr>
              <a:t>• Strong link between Early Warning and Disaster Response through harmonized and standardized rapid response interventions to disasters</a:t>
            </a:r>
          </a:p>
          <a:p>
            <a:pPr marL="609600" indent="-609600" algn="just" rtl="0" eaLnBrk="1" hangingPunct="1">
              <a:lnSpc>
                <a:spcPct val="90000"/>
              </a:lnSpc>
              <a:defRPr/>
            </a:pPr>
            <a:r>
              <a:rPr lang="en-US" sz="3600" dirty="0" smtClean="0">
                <a:latin typeface="Times New Roman" pitchFamily="18" charset="0"/>
                <a:cs typeface="Times New Roman" pitchFamily="18" charset="0"/>
              </a:rPr>
              <a:t>• Established and functional semi-autonomous agency responsible for disaster management with oversight from the Ministry of State for Special Programmed</a:t>
            </a:r>
          </a:p>
          <a:p>
            <a:pPr marL="609600" indent="-609600" algn="l" rtl="0" eaLnBrk="1" hangingPunct="1">
              <a:lnSpc>
                <a:spcPct val="90000"/>
              </a:lnSpc>
              <a:buFontTx/>
              <a:buNone/>
              <a:defRPr/>
            </a:pPr>
            <a:endParaRPr lang="en-US" sz="2400" dirty="0" smtClean="0"/>
          </a:p>
        </p:txBody>
      </p:sp>
      <p:pic>
        <p:nvPicPr>
          <p:cNvPr id="2" name="5CCC2930.wav">
            <a:hlinkClick r:id="" action="ppaction://media"/>
          </p:cNvPr>
          <p:cNvPicPr>
            <a:picLocks noChangeAspect="1"/>
          </p:cNvPicPr>
          <p:nvPr>
            <a:wavAudioFile r:embed="rId2" name="5CCC5790.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62043723"/>
      </p:ext>
    </p:extLst>
  </p:cSld>
  <p:clrMapOvr>
    <a:masterClrMapping/>
  </p:clrMapOvr>
  <p:transition advTm="7409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2531">
                                            <p:txEl>
                                              <p:pRg st="0" end="0"/>
                                            </p:txEl>
                                          </p:spTgt>
                                        </p:tgtEl>
                                        <p:attrNameLst>
                                          <p:attrName>style.visibility</p:attrName>
                                        </p:attrNameLst>
                                      </p:cBhvr>
                                      <p:to>
                                        <p:strVal val="visible"/>
                                      </p:to>
                                    </p:set>
                                    <p:animEffect transition="in" filter="dissolve">
                                      <p:cBhvr>
                                        <p:cTn id="11" dur="500"/>
                                        <p:tgtEl>
                                          <p:spTgt spid="2253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2531">
                                            <p:txEl>
                                              <p:pRg st="1" end="1"/>
                                            </p:txEl>
                                          </p:spTgt>
                                        </p:tgtEl>
                                        <p:attrNameLst>
                                          <p:attrName>style.visibility</p:attrName>
                                        </p:attrNameLst>
                                      </p:cBhvr>
                                      <p:to>
                                        <p:strVal val="visible"/>
                                      </p:to>
                                    </p:set>
                                    <p:animEffect transition="in" filter="dissolve">
                                      <p:cBhvr>
                                        <p:cTn id="16" dur="500"/>
                                        <p:tgtEl>
                                          <p:spTgt spid="2253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2531">
                                            <p:txEl>
                                              <p:pRg st="2" end="2"/>
                                            </p:txEl>
                                          </p:spTgt>
                                        </p:tgtEl>
                                        <p:attrNameLst>
                                          <p:attrName>style.visibility</p:attrName>
                                        </p:attrNameLst>
                                      </p:cBhvr>
                                      <p:to>
                                        <p:strVal val="visible"/>
                                      </p:to>
                                    </p:set>
                                    <p:animEffect transition="in" filter="dissolve">
                                      <p:cBhvr>
                                        <p:cTn id="21" dur="500"/>
                                        <p:tgtEl>
                                          <p:spTgt spid="22531">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2531">
                                            <p:txEl>
                                              <p:pRg st="3" end="3"/>
                                            </p:txEl>
                                          </p:spTgt>
                                        </p:tgtEl>
                                        <p:attrNameLst>
                                          <p:attrName>style.visibility</p:attrName>
                                        </p:attrNameLst>
                                      </p:cBhvr>
                                      <p:to>
                                        <p:strVal val="visible"/>
                                      </p:to>
                                    </p:set>
                                    <p:animEffect transition="in" filter="dissolve">
                                      <p:cBhvr>
                                        <p:cTn id="26" dur="500"/>
                                        <p:tgtEl>
                                          <p:spTgt spid="225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2253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endParaRPr lang="ar-EG" smtClean="0"/>
          </a:p>
        </p:txBody>
      </p:sp>
      <p:sp>
        <p:nvSpPr>
          <p:cNvPr id="48131" name="Rectangle 3"/>
          <p:cNvSpPr>
            <a:spLocks noGrp="1" noChangeArrowheads="1"/>
          </p:cNvSpPr>
          <p:nvPr>
            <p:ph idx="1"/>
          </p:nvPr>
        </p:nvSpPr>
        <p:spPr/>
        <p:txBody>
          <a:bodyPr>
            <a:normAutofit fontScale="92500" lnSpcReduction="10000"/>
          </a:bodyPr>
          <a:lstStyle/>
          <a:p>
            <a:pPr algn="just" rtl="0" eaLnBrk="1" hangingPunct="1">
              <a:lnSpc>
                <a:spcPct val="80000"/>
              </a:lnSpc>
              <a:defRPr/>
            </a:pPr>
            <a:r>
              <a:rPr lang="en-US" sz="4000" dirty="0" smtClean="0">
                <a:latin typeface="Times New Roman" pitchFamily="18" charset="0"/>
                <a:cs typeface="Times New Roman" pitchFamily="18" charset="0"/>
              </a:rPr>
              <a:t>Provides for flexible financial and response procedures to facilitate appropriate, effective and timely planning and management of disaster control initiatives.</a:t>
            </a:r>
          </a:p>
          <a:p>
            <a:pPr algn="just" rtl="0" eaLnBrk="1" hangingPunct="1">
              <a:lnSpc>
                <a:spcPct val="80000"/>
              </a:lnSpc>
              <a:defRPr/>
            </a:pPr>
            <a:r>
              <a:rPr lang="en-US" sz="4000" dirty="0" smtClean="0">
                <a:latin typeface="Times New Roman" pitchFamily="18" charset="0"/>
                <a:cs typeface="Times New Roman" pitchFamily="18" charset="0"/>
              </a:rPr>
              <a:t>• Reinforces the disaster management strategies of vulnerable and affected communities.</a:t>
            </a:r>
          </a:p>
          <a:p>
            <a:pPr algn="just" rtl="0" eaLnBrk="1" hangingPunct="1">
              <a:lnSpc>
                <a:spcPct val="80000"/>
              </a:lnSpc>
              <a:defRPr/>
            </a:pPr>
            <a:r>
              <a:rPr lang="en-US" sz="4000" dirty="0" smtClean="0">
                <a:latin typeface="Times New Roman" pitchFamily="18" charset="0"/>
                <a:cs typeface="Times New Roman" pitchFamily="18" charset="0"/>
              </a:rPr>
              <a:t>• Individuals are responsible for their own safety </a:t>
            </a:r>
          </a:p>
        </p:txBody>
      </p:sp>
      <p:pic>
        <p:nvPicPr>
          <p:cNvPr id="2" name="DD1F2930.wav">
            <a:hlinkClick r:id="" action="ppaction://media"/>
          </p:cNvPr>
          <p:cNvPicPr>
            <a:picLocks noChangeAspect="1"/>
          </p:cNvPicPr>
          <p:nvPr>
            <a:wavAudioFile r:embed="rId1" name="DD1F466B.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174102"/>
      </p:ext>
    </p:extLst>
  </p:cSld>
  <p:clrMapOvr>
    <a:masterClrMapping/>
  </p:clrMapOvr>
  <mc:AlternateContent xmlns:mc="http://schemas.openxmlformats.org/markup-compatibility/2006">
    <mc:Choice xmlns:p14="http://schemas.microsoft.com/office/powerpoint/2010/main" Requires="p14">
      <p:transition spd="slow" p14:dur="2000" advTm="480"/>
    </mc:Choice>
    <mc:Fallback>
      <p:transition spd="slow" advTm="48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WordArt 4"/>
          <p:cNvSpPr>
            <a:spLocks noChangeArrowheads="1" noChangeShapeType="1" noTextEdit="1"/>
          </p:cNvSpPr>
          <p:nvPr/>
        </p:nvSpPr>
        <p:spPr bwMode="auto">
          <a:xfrm>
            <a:off x="1258888" y="1268413"/>
            <a:ext cx="6842125" cy="4105275"/>
          </a:xfrm>
          <a:prstGeom prst="rect">
            <a:avLst/>
          </a:prstGeom>
        </p:spPr>
        <p:txBody>
          <a:bodyPr wrap="none" fromWordArt="1">
            <a:prstTxWarp prst="textPlain">
              <a:avLst>
                <a:gd name="adj" fmla="val 50000"/>
              </a:avLst>
            </a:prstTxWarp>
          </a:bodyPr>
          <a:lstStyle/>
          <a:p>
            <a:pPr algn="ctr" rtl="0"/>
            <a:r>
              <a:rPr 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Stages of disaster management</a:t>
            </a:r>
            <a:endParaRPr lang="ar-EG"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 name="8F2C2930.wav">
            <a:hlinkClick r:id="" action="ppaction://media"/>
          </p:cNvPr>
          <p:cNvPicPr>
            <a:picLocks noChangeAspect="1"/>
          </p:cNvPicPr>
          <p:nvPr>
            <a:wavAudioFile r:embed="rId1" name="8F2CADD1.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4090329"/>
      </p:ext>
    </p:extLst>
  </p:cSld>
  <p:clrMapOvr>
    <a:masterClrMapping/>
  </p:clrMapOvr>
  <mc:AlternateContent xmlns:mc="http://schemas.openxmlformats.org/markup-compatibility/2006">
    <mc:Choice xmlns:p14="http://schemas.microsoft.com/office/powerpoint/2010/main" Requires="p14">
      <p:transition spd="slow" p14:dur="2000" advTm="3378"/>
    </mc:Choice>
    <mc:Fallback>
      <p:transition spd="slow" advTm="337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idx="1"/>
          </p:nvPr>
        </p:nvSpPr>
        <p:spPr>
          <a:xfrm>
            <a:off x="457200" y="404813"/>
            <a:ext cx="8229600" cy="6192837"/>
          </a:xfrm>
        </p:spPr>
        <p:txBody>
          <a:bodyPr/>
          <a:lstStyle/>
          <a:p>
            <a:pPr marL="609600" indent="-609600" algn="l" rtl="0" eaLnBrk="1" hangingPunct="1">
              <a:defRPr/>
            </a:pPr>
            <a:r>
              <a:rPr lang="en-US" b="1" dirty="0" smtClean="0">
                <a:solidFill>
                  <a:schemeClr val="accent2"/>
                </a:solidFill>
              </a:rPr>
              <a:t>1. Before a disaster (pre-disaster).</a:t>
            </a:r>
            <a:endParaRPr lang="en-US" dirty="0" smtClean="0">
              <a:solidFill>
                <a:schemeClr val="accent2"/>
              </a:solidFill>
            </a:endParaRPr>
          </a:p>
          <a:p>
            <a:pPr marL="609600" indent="-609600" algn="just" rtl="0" eaLnBrk="1" hangingPunct="1">
              <a:defRPr/>
            </a:pPr>
            <a:r>
              <a:rPr lang="en-US" sz="4000" dirty="0" smtClean="0">
                <a:latin typeface="Times New Roman" pitchFamily="18" charset="0"/>
                <a:cs typeface="Times New Roman" pitchFamily="18" charset="0"/>
              </a:rPr>
              <a:t>Activities taken to reduce human and property losses caused by a potential hazard. For example strengthening the existing weak structures, preparation of the disaster management plans . risk reduction measures taken under this stage are termed as mitigation and preparedness activities.</a:t>
            </a:r>
          </a:p>
          <a:p>
            <a:pPr marL="609600" indent="-609600" algn="l" rtl="0" eaLnBrk="1" hangingPunct="1">
              <a:buFontTx/>
              <a:buNone/>
              <a:defRPr/>
            </a:pPr>
            <a:endParaRPr lang="en-US" b="1" dirty="0" smtClean="0">
              <a:latin typeface="Times New Roman" pitchFamily="18" charset="0"/>
              <a:cs typeface="Times New Roman" pitchFamily="18" charset="0"/>
            </a:endParaRPr>
          </a:p>
        </p:txBody>
      </p:sp>
      <p:pic>
        <p:nvPicPr>
          <p:cNvPr id="2" name="6CE52946.wav">
            <a:hlinkClick r:id="" action="ppaction://media"/>
          </p:cNvPr>
          <p:cNvPicPr>
            <a:picLocks noChangeAspect="1"/>
          </p:cNvPicPr>
          <p:nvPr>
            <a:wavAudioFile r:embed="rId1" name="6CE572E2.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493555"/>
      </p:ext>
    </p:extLst>
  </p:cSld>
  <p:clrMapOvr>
    <a:masterClrMapping/>
  </p:clrMapOvr>
  <mc:AlternateContent xmlns:mc="http://schemas.openxmlformats.org/markup-compatibility/2006">
    <mc:Choice xmlns:p14="http://schemas.microsoft.com/office/powerpoint/2010/main" Requires="p14">
      <p:transition spd="slow" p14:dur="2000" advTm="58345"/>
    </mc:Choice>
    <mc:Fallback>
      <p:transition spd="slow" advTm="5834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defRPr/>
            </a:pPr>
            <a:r>
              <a:rPr lang="en-US" sz="4000" b="1" dirty="0" smtClean="0">
                <a:solidFill>
                  <a:schemeClr val="accent2"/>
                </a:solidFill>
                <a:latin typeface="Times New Roman" pitchFamily="18" charset="0"/>
                <a:cs typeface="Times New Roman" pitchFamily="18" charset="0"/>
              </a:rPr>
              <a:t>2. During a disaster (disaster occurrence).</a:t>
            </a:r>
            <a:r>
              <a:rPr lang="en-US" sz="4000" dirty="0" smtClean="0">
                <a:solidFill>
                  <a:schemeClr val="accent2"/>
                </a:solidFill>
                <a:latin typeface="Times New Roman" pitchFamily="18" charset="0"/>
                <a:cs typeface="Times New Roman" pitchFamily="18" charset="0"/>
              </a:rPr>
              <a:t/>
            </a:r>
            <a:br>
              <a:rPr lang="en-US" sz="4000" dirty="0" smtClean="0">
                <a:solidFill>
                  <a:schemeClr val="accent2"/>
                </a:solidFill>
                <a:latin typeface="Times New Roman" pitchFamily="18" charset="0"/>
                <a:cs typeface="Times New Roman" pitchFamily="18" charset="0"/>
              </a:rPr>
            </a:br>
            <a:endParaRPr lang="ar-EG" sz="4000" dirty="0" smtClean="0">
              <a:solidFill>
                <a:schemeClr val="accent2"/>
              </a:solidFill>
              <a:latin typeface="Times New Roman" pitchFamily="18" charset="0"/>
              <a:cs typeface="Times New Roman" pitchFamily="18" charset="0"/>
            </a:endParaRPr>
          </a:p>
        </p:txBody>
      </p:sp>
      <p:sp>
        <p:nvSpPr>
          <p:cNvPr id="49155" name="Rectangle 3"/>
          <p:cNvSpPr>
            <a:spLocks noGrp="1" noChangeArrowheads="1"/>
          </p:cNvSpPr>
          <p:nvPr>
            <p:ph idx="1"/>
          </p:nvPr>
        </p:nvSpPr>
        <p:spPr>
          <a:xfrm>
            <a:off x="468313" y="1916113"/>
            <a:ext cx="8229600" cy="4114800"/>
          </a:xfrm>
        </p:spPr>
        <p:txBody>
          <a:bodyPr/>
          <a:lstStyle/>
          <a:p>
            <a:pPr algn="l" rtl="0" eaLnBrk="1" hangingPunct="1">
              <a:lnSpc>
                <a:spcPct val="90000"/>
              </a:lnSpc>
              <a:defRPr/>
            </a:pPr>
            <a:r>
              <a:rPr lang="en-US" sz="4000" dirty="0" smtClean="0">
                <a:latin typeface="Times New Roman" pitchFamily="18" charset="0"/>
                <a:cs typeface="Times New Roman" pitchFamily="18" charset="0"/>
              </a:rPr>
              <a:t>Initiatives taken to ensure that the needs and provisions of victims are met and suffering is minimized. Activities taken under this stage are called emergency response activities.</a:t>
            </a:r>
            <a:endParaRPr lang="en-US" sz="4000" b="1" dirty="0" smtClean="0">
              <a:latin typeface="Times New Roman" pitchFamily="18" charset="0"/>
              <a:cs typeface="Times New Roman" pitchFamily="18" charset="0"/>
            </a:endParaRPr>
          </a:p>
        </p:txBody>
      </p:sp>
      <p:pic>
        <p:nvPicPr>
          <p:cNvPr id="2" name="06992946.wav">
            <a:hlinkClick r:id="" action="ppaction://media"/>
          </p:cNvPr>
          <p:cNvPicPr>
            <a:picLocks noChangeAspect="1"/>
          </p:cNvPicPr>
          <p:nvPr>
            <a:wavAudioFile r:embed="rId1" name="0699DD08.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1470229"/>
      </p:ext>
    </p:extLst>
  </p:cSld>
  <p:clrMapOvr>
    <a:masterClrMapping/>
  </p:clrMapOvr>
  <mc:AlternateContent xmlns:mc="http://schemas.openxmlformats.org/markup-compatibility/2006">
    <mc:Choice xmlns:p14="http://schemas.microsoft.com/office/powerpoint/2010/main" Requires="p14">
      <p:transition spd="slow" p14:dur="2000" advTm="48132"/>
    </mc:Choice>
    <mc:Fallback>
      <p:transition spd="slow" advTm="4813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endParaRPr lang="ar-EG" smtClean="0"/>
          </a:p>
        </p:txBody>
      </p:sp>
      <p:pic>
        <p:nvPicPr>
          <p:cNvPr id="5123" name="Picture 2" descr="C:\Users\sony\Desktop\disaster-management - Copy.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pic>
        <p:nvPicPr>
          <p:cNvPr id="2" name="F2BD2852.wav">
            <a:hlinkClick r:id="" action="ppaction://media"/>
          </p:cNvPr>
          <p:cNvPicPr>
            <a:picLocks noChangeAspect="1"/>
          </p:cNvPicPr>
          <p:nvPr>
            <a:wavAudioFile r:embed="rId1" name="F2BDB31D.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404294"/>
      </p:ext>
    </p:extLst>
  </p:cSld>
  <p:clrMapOvr>
    <a:masterClrMapping/>
  </p:clrMapOvr>
  <mc:AlternateContent xmlns:mc="http://schemas.openxmlformats.org/markup-compatibility/2006">
    <mc:Choice xmlns:p14="http://schemas.microsoft.com/office/powerpoint/2010/main" Requires="p14">
      <p:transition spd="slow" p14:dur="2000" advTm="946"/>
    </mc:Choice>
    <mc:Fallback>
      <p:transition spd="slow" advTm="94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rtl="0" eaLnBrk="1" hangingPunct="1">
              <a:lnSpc>
                <a:spcPct val="90000"/>
              </a:lnSpc>
              <a:defRPr/>
            </a:pPr>
            <a:r>
              <a:rPr lang="en-US" b="1" dirty="0" smtClean="0">
                <a:solidFill>
                  <a:schemeClr val="accent2"/>
                </a:solidFill>
                <a:latin typeface="Times New Roman" pitchFamily="18" charset="0"/>
                <a:cs typeface="Times New Roman" pitchFamily="18" charset="0"/>
              </a:rPr>
              <a:t>3. After a disaster (post-disaster)</a:t>
            </a:r>
            <a:endParaRPr lang="en-US" dirty="0" smtClean="0">
              <a:solidFill>
                <a:schemeClr val="accent2"/>
              </a:solidFill>
              <a:latin typeface="Times New Roman" pitchFamily="18" charset="0"/>
              <a:cs typeface="Times New Roman" pitchFamily="18" charset="0"/>
            </a:endParaRPr>
          </a:p>
        </p:txBody>
      </p:sp>
      <p:sp>
        <p:nvSpPr>
          <p:cNvPr id="3" name="عنصر نائب للمحتوى 2"/>
          <p:cNvSpPr>
            <a:spLocks noGrp="1"/>
          </p:cNvSpPr>
          <p:nvPr>
            <p:ph idx="1"/>
          </p:nvPr>
        </p:nvSpPr>
        <p:spPr/>
        <p:txBody>
          <a:bodyPr/>
          <a:lstStyle/>
          <a:p>
            <a:pPr algn="just" rtl="0" eaLnBrk="1" hangingPunct="1">
              <a:lnSpc>
                <a:spcPct val="90000"/>
              </a:lnSpc>
              <a:defRPr/>
            </a:pPr>
            <a:r>
              <a:rPr lang="en-US" sz="4000" dirty="0" smtClean="0">
                <a:latin typeface="Times New Roman" pitchFamily="18" charset="0"/>
                <a:cs typeface="Times New Roman" pitchFamily="18" charset="0"/>
              </a:rPr>
              <a:t>Initiatives taken in response to a disaster with a purpose to achieve early recovery and rehabilitation of affected communities immediately after disaster strikes. These are called as response and recovery activities.</a:t>
            </a:r>
          </a:p>
        </p:txBody>
      </p:sp>
      <p:pic>
        <p:nvPicPr>
          <p:cNvPr id="4" name="A6692946.wav">
            <a:hlinkClick r:id="" action="ppaction://media"/>
          </p:cNvPr>
          <p:cNvPicPr>
            <a:picLocks noChangeAspect="1"/>
          </p:cNvPicPr>
          <p:nvPr>
            <a:wavAudioFile r:embed="rId1" name="A6693B49.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821763"/>
      </p:ext>
    </p:extLst>
  </p:cSld>
  <p:clrMapOvr>
    <a:masterClrMapping/>
  </p:clrMapOvr>
  <mc:AlternateContent xmlns:mc="http://schemas.openxmlformats.org/markup-compatibility/2006">
    <mc:Choice xmlns:p14="http://schemas.microsoft.com/office/powerpoint/2010/main" Requires="p14">
      <p:transition spd="slow" p14:dur="2000" advTm="35053"/>
    </mc:Choice>
    <mc:Fallback>
      <p:transition spd="slow" advTm="3505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pPr eaLnBrk="1" hangingPunct="1">
              <a:defRPr/>
            </a:pPr>
            <a:endParaRPr lang="ar-EG" smtClean="0"/>
          </a:p>
        </p:txBody>
      </p:sp>
      <p:pic>
        <p:nvPicPr>
          <p:cNvPr id="33795" name="Picture 5" descr="C:\Users\sony\Desktop\controlled-forest-fire_~k304922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pic>
        <p:nvPicPr>
          <p:cNvPr id="2" name="DF0B2946.wav">
            <a:hlinkClick r:id="" action="ppaction://media"/>
          </p:cNvPr>
          <p:cNvPicPr>
            <a:picLocks noChangeAspect="1"/>
          </p:cNvPicPr>
          <p:nvPr>
            <a:wavAudioFile r:embed="rId1" name="DF0BB3AC.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9781850"/>
      </p:ext>
    </p:extLst>
  </p:cSld>
  <p:clrMapOvr>
    <a:masterClrMapping/>
  </p:clrMapOvr>
  <mc:AlternateContent xmlns:mc="http://schemas.openxmlformats.org/markup-compatibility/2006">
    <mc:Choice xmlns:p14="http://schemas.microsoft.com/office/powerpoint/2010/main" Requires="p14">
      <p:transition spd="slow" p14:dur="2000" advTm="226"/>
    </mc:Choice>
    <mc:Fallback>
      <p:transition spd="slow" advTm="22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WordArt 4"/>
          <p:cNvSpPr>
            <a:spLocks noChangeArrowheads="1" noChangeShapeType="1" noTextEdit="1"/>
          </p:cNvSpPr>
          <p:nvPr/>
        </p:nvSpPr>
        <p:spPr bwMode="auto">
          <a:xfrm>
            <a:off x="1331913" y="2349500"/>
            <a:ext cx="6119812" cy="1727200"/>
          </a:xfrm>
          <a:prstGeom prst="rect">
            <a:avLst/>
          </a:prstGeom>
        </p:spPr>
        <p:txBody>
          <a:bodyPr wrap="none" fromWordArt="1">
            <a:prstTxWarp prst="textPlain">
              <a:avLst>
                <a:gd name="adj" fmla="val 50000"/>
              </a:avLst>
            </a:prstTxWarp>
          </a:bodyPr>
          <a:lstStyle/>
          <a:p>
            <a:pPr algn="ctr" rtl="0"/>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Disaster management cycle</a:t>
            </a:r>
            <a:endParaRPr lang="ar-EG"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 name="7FCE2946.wav">
            <a:hlinkClick r:id="" action="ppaction://media"/>
          </p:cNvPr>
          <p:cNvPicPr>
            <a:picLocks noChangeAspect="1"/>
          </p:cNvPicPr>
          <p:nvPr>
            <a:wavAudioFile r:embed="rId1" name="7FCE25C0.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1671626"/>
      </p:ext>
    </p:extLst>
  </p:cSld>
  <p:clrMapOvr>
    <a:masterClrMapping/>
  </p:clrMapOvr>
  <mc:AlternateContent xmlns:mc="http://schemas.openxmlformats.org/markup-compatibility/2006">
    <mc:Choice xmlns:p14="http://schemas.microsoft.com/office/powerpoint/2010/main" Requires="p14">
      <p:transition spd="slow" p14:dur="2000" advTm="1818"/>
    </mc:Choice>
    <mc:Fallback>
      <p:transition spd="slow" advTm="181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defRPr/>
            </a:pPr>
            <a:endParaRPr lang="ar-EG" smtClean="0"/>
          </a:p>
        </p:txBody>
      </p:sp>
      <p:pic>
        <p:nvPicPr>
          <p:cNvPr id="35843" name="irc_mi" descr="Disaster-Management-Cycl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pic>
        <p:nvPicPr>
          <p:cNvPr id="2" name="2C012962.wav">
            <a:hlinkClick r:id="" action="ppaction://media"/>
          </p:cNvPr>
          <p:cNvPicPr>
            <a:picLocks noChangeAspect="1"/>
          </p:cNvPicPr>
          <p:nvPr>
            <a:wavAudioFile r:embed="rId1" name="2C01F872.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1816483"/>
      </p:ext>
    </p:extLst>
  </p:cSld>
  <p:clrMapOvr>
    <a:masterClrMapping/>
  </p:clrMapOvr>
  <mc:AlternateContent xmlns:mc="http://schemas.openxmlformats.org/markup-compatibility/2006">
    <mc:Choice xmlns:p14="http://schemas.microsoft.com/office/powerpoint/2010/main" Requires="p14">
      <p:transition spd="slow" p14:dur="2000" advTm="12461"/>
    </mc:Choice>
    <mc:Fallback>
      <p:transition spd="slow" advTm="1246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250825" y="260350"/>
            <a:ext cx="8435975" cy="6264275"/>
          </a:xfrm>
        </p:spPr>
        <p:txBody>
          <a:bodyPr/>
          <a:lstStyle/>
          <a:p>
            <a:pPr algn="l" rtl="0" eaLnBrk="1" hangingPunct="1">
              <a:buFontTx/>
              <a:buNone/>
              <a:defRPr/>
            </a:pPr>
            <a:r>
              <a:rPr lang="en-US" sz="4400" b="1" dirty="0" smtClean="0"/>
              <a:t>1- </a:t>
            </a:r>
            <a:r>
              <a:rPr lang="ar-EG" sz="4400" b="1" dirty="0" smtClean="0"/>
              <a:t>Mitigation</a:t>
            </a:r>
            <a:endParaRPr lang="ar-EG" sz="4400" dirty="0" smtClean="0"/>
          </a:p>
          <a:p>
            <a:pPr algn="just" rtl="0" eaLnBrk="1" hangingPunct="1">
              <a:buFontTx/>
              <a:buNone/>
              <a:defRPr/>
            </a:pPr>
            <a:r>
              <a:rPr lang="ar-EG" dirty="0" smtClean="0">
                <a:latin typeface="Times New Roman" pitchFamily="18" charset="0"/>
                <a:cs typeface="Times New Roman" pitchFamily="18" charset="0"/>
              </a:rPr>
              <a:t>. </a:t>
            </a:r>
            <a:r>
              <a:rPr lang="ar-EG" sz="4000" dirty="0" smtClean="0"/>
              <a:t>Personal mitigation is a key to national preparedness. Individuals and families train to avoid unnecessary risks. This includes an assessment of possible risks to personal/family health and to personal property.</a:t>
            </a:r>
            <a:r>
              <a:rPr lang="ar-EG" sz="4000" dirty="0" smtClean="0">
                <a:effectLst/>
              </a:rPr>
              <a:t> </a:t>
            </a:r>
            <a:endParaRPr lang="en-US" sz="4000" dirty="0" smtClean="0">
              <a:effectLst/>
            </a:endParaRPr>
          </a:p>
          <a:p>
            <a:pPr algn="just" rtl="0" eaLnBrk="1" hangingPunct="1">
              <a:buFontTx/>
              <a:buNone/>
              <a:defRPr/>
            </a:pPr>
            <a:endParaRPr lang="en-US" sz="4000" dirty="0" smtClean="0">
              <a:latin typeface="Times New Roman" pitchFamily="18" charset="0"/>
              <a:cs typeface="Times New Roman" pitchFamily="18" charset="0"/>
            </a:endParaRPr>
          </a:p>
          <a:p>
            <a:pPr algn="just" rtl="0" eaLnBrk="1" hangingPunct="1">
              <a:buFontTx/>
              <a:buNone/>
              <a:defRPr/>
            </a:pPr>
            <a:endParaRPr lang="ar-EG" sz="4000" dirty="0" smtClean="0">
              <a:latin typeface="Times New Roman" pitchFamily="18" charset="0"/>
              <a:cs typeface="Times New Roman" pitchFamily="18" charset="0"/>
            </a:endParaRPr>
          </a:p>
          <a:p>
            <a:pPr algn="just" rtl="0" eaLnBrk="1" hangingPunct="1">
              <a:defRPr/>
            </a:pPr>
            <a:endParaRPr lang="en-US" sz="4000" b="1" dirty="0" smtClean="0">
              <a:solidFill>
                <a:srgbClr val="FF9900"/>
              </a:solidFill>
              <a:latin typeface="Times New Roman" pitchFamily="18" charset="0"/>
              <a:cs typeface="Times New Roman" pitchFamily="18" charset="0"/>
            </a:endParaRPr>
          </a:p>
        </p:txBody>
      </p:sp>
      <p:pic>
        <p:nvPicPr>
          <p:cNvPr id="2" name="3CAD2962.wav">
            <a:hlinkClick r:id="" action="ppaction://media"/>
          </p:cNvPr>
          <p:cNvPicPr>
            <a:picLocks noChangeAspect="1"/>
          </p:cNvPicPr>
          <p:nvPr>
            <a:wavAudioFile r:embed="rId1" name="3CAD42AF.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177124"/>
      </p:ext>
    </p:extLst>
  </p:cSld>
  <p:clrMapOvr>
    <a:masterClrMapping/>
  </p:clrMapOvr>
  <mc:AlternateContent xmlns:mc="http://schemas.openxmlformats.org/markup-compatibility/2006">
    <mc:Choice xmlns:p14="http://schemas.microsoft.com/office/powerpoint/2010/main" Requires="p14">
      <p:transition spd="slow" p14:dur="2000" advTm="9888"/>
    </mc:Choice>
    <mc:Fallback>
      <p:transition spd="slow" advTm="988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ar-EG" sz="4000" b="1" smtClean="0"/>
              <a:t>Preparednes </a:t>
            </a:r>
            <a:r>
              <a:rPr lang="en-US" sz="4000" b="1" smtClean="0"/>
              <a:t>2-</a:t>
            </a:r>
            <a:endParaRPr lang="ar-EG" sz="4000" b="1" smtClean="0"/>
          </a:p>
        </p:txBody>
      </p:sp>
      <p:sp>
        <p:nvSpPr>
          <p:cNvPr id="52227" name="Rectangle 3"/>
          <p:cNvSpPr>
            <a:spLocks noGrp="1" noChangeArrowheads="1"/>
          </p:cNvSpPr>
          <p:nvPr>
            <p:ph idx="1"/>
          </p:nvPr>
        </p:nvSpPr>
        <p:spPr>
          <a:xfrm>
            <a:off x="571500" y="1500188"/>
            <a:ext cx="8229600" cy="5000625"/>
          </a:xfrm>
        </p:spPr>
        <p:txBody>
          <a:bodyPr/>
          <a:lstStyle/>
          <a:p>
            <a:pPr algn="l" rtl="0" eaLnBrk="1" hangingPunct="1">
              <a:lnSpc>
                <a:spcPct val="90000"/>
              </a:lnSpc>
              <a:defRPr/>
            </a:pPr>
            <a:endParaRPr lang="ar-EG" sz="2400" dirty="0" smtClean="0"/>
          </a:p>
          <a:p>
            <a:pPr algn="just" rtl="0" eaLnBrk="1" hangingPunct="1">
              <a:lnSpc>
                <a:spcPct val="90000"/>
              </a:lnSpc>
              <a:defRPr/>
            </a:pPr>
            <a:r>
              <a:rPr lang="ar-EG" sz="3600" dirty="0" smtClean="0">
                <a:latin typeface="Times New Roman" pitchFamily="18" charset="0"/>
                <a:cs typeface="Times New Roman" pitchFamily="18" charset="0"/>
              </a:rPr>
              <a:t>Personal preparedness focuses on </a:t>
            </a:r>
            <a:r>
              <a:rPr lang="ar-EG" sz="3600" dirty="0" smtClean="0"/>
              <a:t>preparing equipment and procedures for use when a disaster occurs, i.e., planning. Preparedness measures can take many forms including the construction of shelters, installation of warning devices, creation of (e.g., power, water, sewage</a:t>
            </a:r>
            <a:r>
              <a:rPr lang="en-US" sz="3600" dirty="0" smtClean="0">
                <a:effectLst/>
              </a:rPr>
              <a:t> </a:t>
            </a:r>
          </a:p>
        </p:txBody>
      </p:sp>
      <p:pic>
        <p:nvPicPr>
          <p:cNvPr id="2" name="672F2962.wav">
            <a:hlinkClick r:id="" action="ppaction://media"/>
          </p:cNvPr>
          <p:cNvPicPr>
            <a:picLocks noChangeAspect="1"/>
          </p:cNvPicPr>
          <p:nvPr>
            <a:wavAudioFile r:embed="rId1" name="672F1A6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1082494"/>
      </p:ext>
    </p:extLst>
  </p:cSld>
  <p:clrMapOvr>
    <a:masterClrMapping/>
  </p:clrMapOvr>
  <mc:AlternateContent xmlns:mc="http://schemas.openxmlformats.org/markup-compatibility/2006">
    <mc:Choice xmlns:p14="http://schemas.microsoft.com/office/powerpoint/2010/main" Requires="p14">
      <p:transition spd="slow" p14:dur="2000" advTm="24479"/>
    </mc:Choice>
    <mc:Fallback>
      <p:transition spd="slow" advTm="2447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a:bodyPr>
          <a:lstStyle/>
          <a:p>
            <a:pPr rtl="0" eaLnBrk="1" hangingPunct="1">
              <a:defRPr/>
            </a:pPr>
            <a:r>
              <a:rPr lang="en-US" sz="3600" b="1" smtClean="0"/>
              <a:t>3- </a:t>
            </a:r>
            <a:r>
              <a:rPr lang="ar-EG" sz="3600" b="1" smtClean="0"/>
              <a:t>Response </a:t>
            </a:r>
            <a:r>
              <a:rPr lang="ar-EG" sz="3600" smtClean="0"/>
              <a:t/>
            </a:r>
            <a:br>
              <a:rPr lang="ar-EG" sz="3600" smtClean="0"/>
            </a:br>
            <a:endParaRPr lang="ar-EG" sz="3600" smtClean="0"/>
          </a:p>
        </p:txBody>
      </p:sp>
      <p:sp>
        <p:nvSpPr>
          <p:cNvPr id="53251" name="Rectangle 3"/>
          <p:cNvSpPr>
            <a:spLocks noGrp="1" noChangeArrowheads="1"/>
          </p:cNvSpPr>
          <p:nvPr>
            <p:ph idx="1"/>
          </p:nvPr>
        </p:nvSpPr>
        <p:spPr>
          <a:xfrm>
            <a:off x="457200" y="1905000"/>
            <a:ext cx="8229600" cy="4953000"/>
          </a:xfrm>
        </p:spPr>
        <p:txBody>
          <a:bodyPr>
            <a:normAutofit lnSpcReduction="10000"/>
          </a:bodyPr>
          <a:lstStyle/>
          <a:p>
            <a:pPr algn="just" rtl="0" eaLnBrk="1" hangingPunct="1">
              <a:lnSpc>
                <a:spcPct val="90000"/>
              </a:lnSpc>
              <a:defRPr/>
            </a:pPr>
            <a:r>
              <a:rPr lang="ar-EG" sz="4000" dirty="0" smtClean="0"/>
              <a:t>The response phase of an emergency may commence with </a:t>
            </a:r>
            <a:r>
              <a:rPr lang="ar-EG" sz="4000" dirty="0" smtClean="0">
                <a:hlinkClick r:id="rId3" tooltip="Search and rescue"/>
              </a:rPr>
              <a:t>search and rescue</a:t>
            </a:r>
            <a:r>
              <a:rPr lang="ar-EG" sz="4000" dirty="0" smtClean="0"/>
              <a:t> but in all cases the focus will quickly turn to fulfilling the basic </a:t>
            </a:r>
            <a:r>
              <a:rPr lang="ar-EG" sz="4000" dirty="0" smtClean="0">
                <a:hlinkClick r:id="rId4" tooltip="Humanitarian"/>
              </a:rPr>
              <a:t>humanitarian</a:t>
            </a:r>
            <a:r>
              <a:rPr lang="ar-EG" sz="4000" dirty="0" smtClean="0"/>
              <a:t> </a:t>
            </a:r>
            <a:r>
              <a:rPr lang="ar-EG" sz="4000" dirty="0" smtClean="0">
                <a:hlinkClick r:id="rId5" tooltip="Basic needs"/>
              </a:rPr>
              <a:t>needs</a:t>
            </a:r>
            <a:r>
              <a:rPr lang="ar-EG" sz="4000" dirty="0" smtClean="0"/>
              <a:t> of the affected population. This assistance may be provided by national or international agencies and organizations.</a:t>
            </a:r>
            <a:r>
              <a:rPr lang="ar-EG" sz="4000" dirty="0" smtClean="0">
                <a:effectLst/>
              </a:rPr>
              <a:t> </a:t>
            </a:r>
            <a:endParaRPr lang="en-US" sz="4000" dirty="0" smtClean="0">
              <a:effectLst/>
            </a:endParaRPr>
          </a:p>
        </p:txBody>
      </p:sp>
      <p:pic>
        <p:nvPicPr>
          <p:cNvPr id="2" name="07E72962.wav">
            <a:hlinkClick r:id="" action="ppaction://media"/>
          </p:cNvPr>
          <p:cNvPicPr>
            <a:picLocks noChangeAspect="1"/>
          </p:cNvPicPr>
          <p:nvPr>
            <a:wavAudioFile r:embed="rId1" name="07E735AA.wav"/>
          </p:nvPr>
        </p:nvPicPr>
        <p:blipFill>
          <a:blip r:embed="rId6">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1044076"/>
      </p:ext>
    </p:extLst>
  </p:cSld>
  <p:clrMapOvr>
    <a:masterClrMapping/>
  </p:clrMapOvr>
  <mc:AlternateContent xmlns:mc="http://schemas.openxmlformats.org/markup-compatibility/2006">
    <mc:Choice xmlns:p14="http://schemas.microsoft.com/office/powerpoint/2010/main" Requires="p14">
      <p:transition spd="slow" p14:dur="2000" advTm="23239"/>
    </mc:Choice>
    <mc:Fallback>
      <p:transition spd="slow" advTm="2323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normAutofit/>
          </a:bodyPr>
          <a:lstStyle/>
          <a:p>
            <a:pPr rtl="0" eaLnBrk="1" hangingPunct="1">
              <a:defRPr/>
            </a:pPr>
            <a:r>
              <a:rPr lang="en-US" sz="3600" b="1" smtClean="0"/>
              <a:t>4- </a:t>
            </a:r>
            <a:r>
              <a:rPr lang="ar-EG" sz="3600" b="1" smtClean="0"/>
              <a:t>Recovery</a:t>
            </a:r>
            <a:r>
              <a:rPr lang="ar-EG" sz="3600" smtClean="0"/>
              <a:t/>
            </a:r>
            <a:br>
              <a:rPr lang="ar-EG" sz="3600" smtClean="0"/>
            </a:br>
            <a:endParaRPr lang="ar-EG" sz="3600" smtClean="0"/>
          </a:p>
        </p:txBody>
      </p:sp>
      <p:sp>
        <p:nvSpPr>
          <p:cNvPr id="54275" name="Rectangle 3"/>
          <p:cNvSpPr>
            <a:spLocks noGrp="1" noChangeArrowheads="1"/>
          </p:cNvSpPr>
          <p:nvPr>
            <p:ph idx="1"/>
          </p:nvPr>
        </p:nvSpPr>
        <p:spPr>
          <a:xfrm>
            <a:off x="457200" y="1905000"/>
            <a:ext cx="8229600" cy="4953000"/>
          </a:xfrm>
        </p:spPr>
        <p:txBody>
          <a:bodyPr/>
          <a:lstStyle/>
          <a:p>
            <a:pPr algn="just" rtl="0">
              <a:defRPr/>
            </a:pPr>
            <a:r>
              <a:rPr lang="ar-EG" sz="4000" dirty="0" smtClean="0"/>
              <a:t>The recovery phase starts after the immediate threat to human life has subsided. The immediate goal of the recovery phase is to bring the affected area back to some degree of normalcy.</a:t>
            </a:r>
          </a:p>
        </p:txBody>
      </p:sp>
      <p:pic>
        <p:nvPicPr>
          <p:cNvPr id="2" name="E5D62962.wav">
            <a:hlinkClick r:id="" action="ppaction://media"/>
          </p:cNvPr>
          <p:cNvPicPr>
            <a:picLocks noChangeAspect="1"/>
          </p:cNvPicPr>
          <p:nvPr>
            <a:wavAudioFile r:embed="rId1" name="E5D69E0A.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6152796"/>
      </p:ext>
    </p:extLst>
  </p:cSld>
  <p:clrMapOvr>
    <a:masterClrMapping/>
  </p:clrMapOvr>
  <mc:AlternateContent xmlns:mc="http://schemas.openxmlformats.org/markup-compatibility/2006">
    <mc:Choice xmlns:p14="http://schemas.microsoft.com/office/powerpoint/2010/main" Requires="p14">
      <p:transition spd="slow" p14:dur="2000" advTm="9714"/>
    </mc:Choice>
    <mc:Fallback>
      <p:transition spd="slow" advTm="971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t>Health sector of disaster </a:t>
            </a:r>
            <a:endParaRPr lang="ar-EG" dirty="0"/>
          </a:p>
        </p:txBody>
      </p:sp>
      <p:sp>
        <p:nvSpPr>
          <p:cNvPr id="3" name="Content Placeholder 2"/>
          <p:cNvSpPr>
            <a:spLocks noGrp="1"/>
          </p:cNvSpPr>
          <p:nvPr>
            <p:ph idx="1"/>
          </p:nvPr>
        </p:nvSpPr>
        <p:spPr/>
        <p:txBody>
          <a:bodyPr/>
          <a:lstStyle/>
          <a:p>
            <a:pPr algn="l" rtl="0">
              <a:defRPr/>
            </a:pPr>
            <a:r>
              <a:rPr lang="en-US" sz="3600" dirty="0" smtClean="0">
                <a:latin typeface="Times New Roman" pitchFamily="18" charset="0"/>
                <a:cs typeface="Times New Roman" pitchFamily="18" charset="0"/>
              </a:rPr>
              <a:t>1)Strategy, Policy and Legal framework </a:t>
            </a:r>
          </a:p>
          <a:p>
            <a:pPr algn="l" rtl="0">
              <a:defRPr/>
            </a:pPr>
            <a:r>
              <a:rPr lang="en-US" sz="3600" dirty="0" smtClean="0">
                <a:latin typeface="Times New Roman" pitchFamily="18" charset="0"/>
                <a:cs typeface="Times New Roman" pitchFamily="18" charset="0"/>
              </a:rPr>
              <a:t>2) Health system that consist of 1) service delivery, 2) health workers, 3) health information, 4) medical products, technology and vaccines, 5) health finance, and 6) governance and leadership , 7)health facilities.</a:t>
            </a:r>
          </a:p>
          <a:p>
            <a:pPr algn="l">
              <a:defRPr/>
            </a:pPr>
            <a:endParaRPr lang="ar-EG" sz="2800" dirty="0">
              <a:latin typeface="Times New Roman" pitchFamily="18" charset="0"/>
              <a:cs typeface="Times New Roman" pitchFamily="18" charset="0"/>
            </a:endParaRPr>
          </a:p>
        </p:txBody>
      </p:sp>
      <p:pic>
        <p:nvPicPr>
          <p:cNvPr id="4" name="7FC42977.wav">
            <a:hlinkClick r:id="" action="ppaction://media"/>
          </p:cNvPr>
          <p:cNvPicPr>
            <a:picLocks noChangeAspect="1"/>
          </p:cNvPicPr>
          <p:nvPr>
            <a:wavAudioFile r:embed="rId1" name="7FC4AF24.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3834802"/>
      </p:ext>
    </p:extLst>
  </p:cSld>
  <p:clrMapOvr>
    <a:masterClrMapping/>
  </p:clrMapOvr>
  <mc:AlternateContent xmlns:mc="http://schemas.openxmlformats.org/markup-compatibility/2006">
    <mc:Choice xmlns:p14="http://schemas.microsoft.com/office/powerpoint/2010/main" Requires="p14">
      <p:transition spd="slow" p14:dur="2000" advTm="21402"/>
    </mc:Choice>
    <mc:Fallback>
      <p:transition spd="slow" advTm="21402"/>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endParaRPr lang="ar-EG"/>
          </a:p>
        </p:txBody>
      </p:sp>
      <p:sp>
        <p:nvSpPr>
          <p:cNvPr id="3" name="عنصر نائب للمحتوى 2"/>
          <p:cNvSpPr>
            <a:spLocks noGrp="1"/>
          </p:cNvSpPr>
          <p:nvPr>
            <p:ph idx="1"/>
          </p:nvPr>
        </p:nvSpPr>
        <p:spPr/>
        <p:txBody>
          <a:bodyPr/>
          <a:lstStyle/>
          <a:p>
            <a:pPr algn="l" rtl="0">
              <a:defRPr/>
            </a:pPr>
            <a:r>
              <a:rPr lang="en-US" sz="4000" dirty="0" smtClean="0">
                <a:latin typeface="Times New Roman" pitchFamily="18" charset="0"/>
                <a:cs typeface="Times New Roman" pitchFamily="18" charset="0"/>
              </a:rPr>
              <a:t>3) Information and Knowledge management </a:t>
            </a:r>
          </a:p>
          <a:p>
            <a:pPr algn="l" rtl="0">
              <a:defRPr/>
            </a:pPr>
            <a:r>
              <a:rPr lang="en-US" sz="4000" dirty="0" smtClean="0">
                <a:latin typeface="Times New Roman" pitchFamily="18" charset="0"/>
                <a:cs typeface="Times New Roman" pitchFamily="18" charset="0"/>
              </a:rPr>
              <a:t>4) Operation and logistics management system </a:t>
            </a:r>
          </a:p>
          <a:p>
            <a:pPr algn="l" rtl="0">
              <a:defRPr/>
            </a:pPr>
            <a:r>
              <a:rPr lang="en-US" sz="4000" dirty="0" smtClean="0">
                <a:latin typeface="Times New Roman" pitchFamily="18" charset="0"/>
                <a:cs typeface="Times New Roman" pitchFamily="18" charset="0"/>
              </a:rPr>
              <a:t>5) Community readiness </a:t>
            </a:r>
          </a:p>
          <a:p>
            <a:pPr>
              <a:defRPr/>
            </a:pPr>
            <a:endParaRPr lang="ar-EG" sz="4000" dirty="0"/>
          </a:p>
        </p:txBody>
      </p:sp>
      <p:pic>
        <p:nvPicPr>
          <p:cNvPr id="4" name="67D32977.wav">
            <a:hlinkClick r:id="" action="ppaction://media"/>
          </p:cNvPr>
          <p:cNvPicPr>
            <a:picLocks noChangeAspect="1"/>
          </p:cNvPicPr>
          <p:nvPr>
            <a:wavAudioFile r:embed="rId1" name="67D3F218.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081829"/>
      </p:ext>
    </p:extLst>
  </p:cSld>
  <p:clrMapOvr>
    <a:masterClrMapping/>
  </p:clrMapOvr>
  <mc:AlternateContent xmlns:mc="http://schemas.openxmlformats.org/markup-compatibility/2006">
    <mc:Choice xmlns:p14="http://schemas.microsoft.com/office/powerpoint/2010/main" Requires="p14">
      <p:transition spd="slow" p14:dur="2000" advTm="5128"/>
    </mc:Choice>
    <mc:Fallback>
      <p:transition spd="slow" advTm="5128"/>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idx="1"/>
          </p:nvPr>
        </p:nvSpPr>
        <p:spPr>
          <a:xfrm>
            <a:off x="250825" y="404813"/>
            <a:ext cx="8642350" cy="5976937"/>
          </a:xfrm>
        </p:spPr>
        <p:txBody>
          <a:bodyPr/>
          <a:lstStyle/>
          <a:p>
            <a:pPr algn="l" rtl="0" eaLnBrk="1" hangingPunct="1">
              <a:buFontTx/>
              <a:buNone/>
              <a:defRPr/>
            </a:pPr>
            <a:r>
              <a:rPr lang="en-US" b="1" dirty="0" smtClean="0">
                <a:solidFill>
                  <a:srgbClr val="FF9900"/>
                </a:solidFill>
              </a:rPr>
              <a:t>Out lines:</a:t>
            </a:r>
            <a:endParaRPr lang="en-US" dirty="0" smtClean="0">
              <a:solidFill>
                <a:srgbClr val="FF9900"/>
              </a:solidFill>
            </a:endParaRPr>
          </a:p>
          <a:p>
            <a:pPr algn="l" rtl="0" eaLnBrk="1" hangingPunct="1">
              <a:defRPr/>
            </a:pPr>
            <a:r>
              <a:rPr lang="en-US" dirty="0" smtClean="0">
                <a:latin typeface="Times New Roman" pitchFamily="18" charset="0"/>
                <a:cs typeface="Times New Roman" pitchFamily="18" charset="0"/>
              </a:rPr>
              <a:t>Introduction.</a:t>
            </a:r>
          </a:p>
          <a:p>
            <a:pPr algn="l" rtl="0" eaLnBrk="1" hangingPunct="1">
              <a:defRPr/>
            </a:pPr>
            <a:r>
              <a:rPr lang="en-US" dirty="0" smtClean="0">
                <a:latin typeface="Times New Roman" pitchFamily="18" charset="0"/>
                <a:cs typeface="Times New Roman" pitchFamily="18" charset="0"/>
              </a:rPr>
              <a:t>Definition of disaster</a:t>
            </a:r>
          </a:p>
          <a:p>
            <a:pPr algn="l" rtl="0" eaLnBrk="1" hangingPunct="1">
              <a:defRPr/>
            </a:pPr>
            <a:r>
              <a:rPr lang="en-US" dirty="0" smtClean="0">
                <a:latin typeface="Times New Roman" pitchFamily="18" charset="0"/>
                <a:cs typeface="Times New Roman" pitchFamily="18" charset="0"/>
              </a:rPr>
              <a:t>Factors contributing to disasters</a:t>
            </a:r>
          </a:p>
          <a:p>
            <a:pPr algn="l" rtl="0" eaLnBrk="1" hangingPunct="1">
              <a:defRPr/>
            </a:pPr>
            <a:r>
              <a:rPr lang="en-US" dirty="0" smtClean="0">
                <a:latin typeface="Times New Roman" pitchFamily="18" charset="0"/>
                <a:cs typeface="Times New Roman" pitchFamily="18" charset="0"/>
              </a:rPr>
              <a:t>Types of disasters</a:t>
            </a:r>
          </a:p>
          <a:p>
            <a:pPr algn="l" rtl="0" eaLnBrk="1" hangingPunct="1">
              <a:defRPr/>
            </a:pPr>
            <a:r>
              <a:rPr lang="en-US" dirty="0" smtClean="0">
                <a:latin typeface="Times New Roman" pitchFamily="18" charset="0"/>
                <a:cs typeface="Times New Roman" pitchFamily="18" charset="0"/>
              </a:rPr>
              <a:t>Elements at risk from disaster</a:t>
            </a:r>
          </a:p>
          <a:p>
            <a:pPr algn="l" rtl="0" eaLnBrk="1" hangingPunct="1">
              <a:defRPr/>
            </a:pPr>
            <a:r>
              <a:rPr lang="en-US" dirty="0" smtClean="0">
                <a:latin typeface="Times New Roman" pitchFamily="18" charset="0"/>
                <a:cs typeface="Times New Roman" pitchFamily="18" charset="0"/>
              </a:rPr>
              <a:t>Impact of disaster on community </a:t>
            </a:r>
          </a:p>
          <a:p>
            <a:pPr algn="l" rtl="0" eaLnBrk="1" hangingPunct="1">
              <a:defRPr/>
            </a:pPr>
            <a:r>
              <a:rPr lang="en-US" dirty="0" smtClean="0">
                <a:latin typeface="Times New Roman" pitchFamily="18" charset="0"/>
                <a:cs typeface="Times New Roman" pitchFamily="18" charset="0"/>
              </a:rPr>
              <a:t>Definition of disaster management</a:t>
            </a:r>
          </a:p>
          <a:p>
            <a:pPr algn="l" rtl="0" eaLnBrk="1" hangingPunct="1">
              <a:defRPr/>
            </a:pPr>
            <a:r>
              <a:rPr lang="en-US" dirty="0" smtClean="0">
                <a:latin typeface="Times New Roman" pitchFamily="18" charset="0"/>
                <a:cs typeface="Times New Roman" pitchFamily="18" charset="0"/>
              </a:rPr>
              <a:t>Aims  of   disaster   management</a:t>
            </a:r>
          </a:p>
          <a:p>
            <a:pPr algn="l" rtl="0" eaLnBrk="1" hangingPunct="1">
              <a:defRPr/>
            </a:pPr>
            <a:r>
              <a:rPr lang="en-US" dirty="0" smtClean="0">
                <a:latin typeface="Times New Roman" pitchFamily="18" charset="0"/>
                <a:cs typeface="Times New Roman" pitchFamily="18" charset="0"/>
              </a:rPr>
              <a:t>Principles of effective disaster management </a:t>
            </a:r>
          </a:p>
          <a:p>
            <a:pPr algn="l" rtl="0" eaLnBrk="1" hangingPunct="1">
              <a:buFontTx/>
              <a:buNone/>
              <a:defRPr/>
            </a:pPr>
            <a:endParaRPr lang="en-US" dirty="0" smtClean="0">
              <a:latin typeface="Times New Roman" pitchFamily="18" charset="0"/>
              <a:cs typeface="Times New Roman" pitchFamily="18" charset="0"/>
            </a:endParaRPr>
          </a:p>
        </p:txBody>
      </p:sp>
      <p:pic>
        <p:nvPicPr>
          <p:cNvPr id="2" name="D8392868.wav">
            <a:hlinkClick r:id="" action="ppaction://media"/>
          </p:cNvPr>
          <p:cNvPicPr>
            <a:picLocks noChangeAspect="1"/>
          </p:cNvPicPr>
          <p:nvPr>
            <a:wavAudioFile r:embed="rId1" name="D839897D.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9713588"/>
      </p:ext>
    </p:extLst>
  </p:cSld>
  <p:clrMapOvr>
    <a:masterClrMapping/>
  </p:clrMapOvr>
  <mc:AlternateContent xmlns:mc="http://schemas.openxmlformats.org/markup-compatibility/2006">
    <mc:Choice xmlns:p14="http://schemas.microsoft.com/office/powerpoint/2010/main" Requires="p14">
      <p:transition spd="slow" p14:dur="2000" advTm="21463"/>
    </mc:Choice>
    <mc:Fallback>
      <p:transition spd="slow" advTm="2146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Steps of safety measures during disaster</a:t>
            </a:r>
            <a:endParaRPr lang="ar-EG" dirty="0"/>
          </a:p>
        </p:txBody>
      </p:sp>
      <p:sp>
        <p:nvSpPr>
          <p:cNvPr id="3" name="Content Placeholder 2"/>
          <p:cNvSpPr>
            <a:spLocks noGrp="1"/>
          </p:cNvSpPr>
          <p:nvPr>
            <p:ph idx="1"/>
          </p:nvPr>
        </p:nvSpPr>
        <p:spPr>
          <a:xfrm>
            <a:off x="457200" y="1905000"/>
            <a:ext cx="8229600" cy="4738688"/>
          </a:xfrm>
        </p:spPr>
        <p:txBody>
          <a:bodyPr/>
          <a:lstStyle/>
          <a:p>
            <a:pPr algn="just" rtl="0">
              <a:defRPr/>
            </a:pPr>
            <a:r>
              <a:rPr lang="en-US" sz="4000" dirty="0" smtClean="0"/>
              <a:t>Prepare emergency supplies (food, water, blankets) and First Aid kits, including prescription medications.</a:t>
            </a:r>
          </a:p>
          <a:p>
            <a:pPr algn="just" rtl="0">
              <a:defRPr/>
            </a:pPr>
            <a:r>
              <a:rPr lang="en-US" sz="4000" dirty="0" smtClean="0"/>
              <a:t>Learn how to turn off gas, water and electricity in case the lines are damaged.</a:t>
            </a:r>
          </a:p>
          <a:p>
            <a:pPr algn="just" rtl="0">
              <a:defRPr/>
            </a:pPr>
            <a:endParaRPr lang="en-US" sz="4000" dirty="0" smtClean="0"/>
          </a:p>
          <a:p>
            <a:pPr>
              <a:defRPr/>
            </a:pPr>
            <a:endParaRPr lang="ar-EG" dirty="0"/>
          </a:p>
        </p:txBody>
      </p:sp>
      <p:pic>
        <p:nvPicPr>
          <p:cNvPr id="4" name="43D82977.wav">
            <a:hlinkClick r:id="" action="ppaction://media"/>
          </p:cNvPr>
          <p:cNvPicPr>
            <a:picLocks noChangeAspect="1"/>
          </p:cNvPicPr>
          <p:nvPr>
            <a:wavAudioFile r:embed="rId1" name="43D89CC6.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4837"/>
      </p:ext>
    </p:extLst>
  </p:cSld>
  <p:clrMapOvr>
    <a:masterClrMapping/>
  </p:clrMapOvr>
  <mc:AlternateContent xmlns:mc="http://schemas.openxmlformats.org/markup-compatibility/2006">
    <mc:Choice xmlns:p14="http://schemas.microsoft.com/office/powerpoint/2010/main" Requires="p14">
      <p:transition spd="slow" p14:dur="2000" advTm="30333"/>
    </mc:Choice>
    <mc:Fallback>
      <p:transition spd="slow" advTm="3033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endParaRPr lang="ar-EG"/>
          </a:p>
        </p:txBody>
      </p:sp>
      <p:sp>
        <p:nvSpPr>
          <p:cNvPr id="3" name="عنصر نائب للمحتوى 2"/>
          <p:cNvSpPr>
            <a:spLocks noGrp="1"/>
          </p:cNvSpPr>
          <p:nvPr>
            <p:ph idx="1"/>
          </p:nvPr>
        </p:nvSpPr>
        <p:spPr>
          <a:xfrm>
            <a:off x="457200" y="1905000"/>
            <a:ext cx="8229600" cy="4667250"/>
          </a:xfrm>
        </p:spPr>
        <p:txBody>
          <a:bodyPr/>
          <a:lstStyle/>
          <a:p>
            <a:pPr algn="just" rtl="0">
              <a:defRPr/>
            </a:pPr>
            <a:r>
              <a:rPr lang="en-US" dirty="0" smtClean="0"/>
              <a:t>Know the safe spots in every room - under sturdy tables, desks or against inside walls, and know the danger spots - windows, mirrors, hanging objects, fireplaces</a:t>
            </a:r>
          </a:p>
          <a:p>
            <a:pPr algn="just" rtl="0">
              <a:defRPr/>
            </a:pPr>
            <a:r>
              <a:rPr lang="en-US" dirty="0" smtClean="0"/>
              <a:t>Create a disaster preparedness plan so that everyone in the family will know what to do in the event of a quake or other emergency.</a:t>
            </a:r>
            <a:endParaRPr lang="ar-EG" dirty="0"/>
          </a:p>
        </p:txBody>
      </p:sp>
      <p:pic>
        <p:nvPicPr>
          <p:cNvPr id="4" name="98E22977.wav">
            <a:hlinkClick r:id="" action="ppaction://media"/>
          </p:cNvPr>
          <p:cNvPicPr>
            <a:picLocks noChangeAspect="1"/>
          </p:cNvPicPr>
          <p:nvPr>
            <a:wavAudioFile r:embed="rId1" name="98E2140B.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6409453"/>
      </p:ext>
    </p:extLst>
  </p:cSld>
  <p:clrMapOvr>
    <a:masterClrMapping/>
  </p:clrMapOvr>
  <mc:AlternateContent xmlns:mc="http://schemas.openxmlformats.org/markup-compatibility/2006">
    <mc:Choice xmlns:p14="http://schemas.microsoft.com/office/powerpoint/2010/main" Requires="p14">
      <p:transition spd="slow" p14:dur="2000" advTm="33933"/>
    </mc:Choice>
    <mc:Fallback>
      <p:transition spd="slow" advTm="3393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defRPr/>
            </a:pPr>
            <a:endParaRPr lang="ar-EG" smtClean="0"/>
          </a:p>
        </p:txBody>
      </p:sp>
      <p:pic>
        <p:nvPicPr>
          <p:cNvPr id="45059" name="Picture 4" descr="FAN203152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pic>
        <p:nvPicPr>
          <p:cNvPr id="2" name="6DB32993.wav">
            <a:hlinkClick r:id="" action="ppaction://media"/>
          </p:cNvPr>
          <p:cNvPicPr>
            <a:picLocks noChangeAspect="1"/>
          </p:cNvPicPr>
          <p:nvPr>
            <a:wavAudioFile r:embed="rId1" name="6DB31D1D.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404669"/>
      </p:ext>
    </p:extLst>
  </p:cSld>
  <p:clrMapOvr>
    <a:masterClrMapping/>
  </p:clrMapOvr>
  <mc:AlternateContent xmlns:mc="http://schemas.openxmlformats.org/markup-compatibility/2006">
    <mc:Choice xmlns:p14="http://schemas.microsoft.com/office/powerpoint/2010/main" Requires="p14">
      <p:transition spd="slow" p14:dur="2000" advTm="600"/>
    </mc:Choice>
    <mc:Fallback>
      <p:transition spd="slow" advTm="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WordArt 4"/>
          <p:cNvSpPr>
            <a:spLocks noChangeArrowheads="1" noChangeShapeType="1" noTextEdit="1"/>
          </p:cNvSpPr>
          <p:nvPr/>
        </p:nvSpPr>
        <p:spPr bwMode="auto">
          <a:xfrm>
            <a:off x="1042988" y="1341438"/>
            <a:ext cx="6913562" cy="3887787"/>
          </a:xfrm>
          <a:prstGeom prst="rect">
            <a:avLst/>
          </a:prstGeom>
        </p:spPr>
        <p:txBody>
          <a:bodyPr wrap="none" fromWordArt="1">
            <a:prstTxWarp prst="textPlain">
              <a:avLst>
                <a:gd name="adj" fmla="val 50000"/>
              </a:avLst>
            </a:prstTxWarp>
          </a:bodyPr>
          <a:lstStyle/>
          <a:p>
            <a:pPr algn="ctr" rtl="0"/>
            <a:r>
              <a:rPr 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Role of nurse in different phases</a:t>
            </a:r>
            <a:endParaRPr lang="ar-EG"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 name="CC3D2993.wav">
            <a:hlinkClick r:id="" action="ppaction://media"/>
          </p:cNvPr>
          <p:cNvPicPr>
            <a:picLocks noChangeAspect="1"/>
          </p:cNvPicPr>
          <p:nvPr>
            <a:wavAudioFile r:embed="rId1" name="CC3DFC7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286669"/>
      </p:ext>
    </p:extLst>
  </p:cSld>
  <p:clrMapOvr>
    <a:masterClrMapping/>
  </p:clrMapOvr>
  <mc:AlternateContent xmlns:mc="http://schemas.openxmlformats.org/markup-compatibility/2006">
    <mc:Choice xmlns:p14="http://schemas.microsoft.com/office/powerpoint/2010/main" Requires="p14">
      <p:transition spd="slow" p14:dur="2000" advTm="2790"/>
    </mc:Choice>
    <mc:Fallback>
      <p:transition spd="slow" advTm="279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endParaRPr lang="ar-EG" smtClean="0"/>
          </a:p>
        </p:txBody>
      </p:sp>
      <p:pic>
        <p:nvPicPr>
          <p:cNvPr id="47107" name="Picture 3" descr="C:\Users\sony\Desktop\26slid7.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8964613" cy="6858000"/>
          </a:xfrm>
          <a:noFill/>
          <a:extLst>
            <a:ext uri="{909E8E84-426E-40DD-AFC4-6F175D3DCCD1}">
              <a14:hiddenFill xmlns:a14="http://schemas.microsoft.com/office/drawing/2010/main">
                <a:solidFill>
                  <a:srgbClr val="FFFFFF"/>
                </a:solidFill>
              </a14:hiddenFill>
            </a:ext>
          </a:extLst>
        </p:spPr>
      </p:pic>
      <p:pic>
        <p:nvPicPr>
          <p:cNvPr id="2" name="A4772993.wav">
            <a:hlinkClick r:id="" action="ppaction://media"/>
          </p:cNvPr>
          <p:cNvPicPr>
            <a:picLocks noChangeAspect="1"/>
          </p:cNvPicPr>
          <p:nvPr>
            <a:wavAudioFile r:embed="rId1" name="A4778A0A.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663824"/>
      </p:ext>
    </p:extLst>
  </p:cSld>
  <p:clrMapOvr>
    <a:masterClrMapping/>
  </p:clrMapOvr>
  <p:transition advTm="62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nodePh="1">
                                  <p:stCondLst>
                                    <p:cond delay="0"/>
                                  </p:stCondLst>
                                  <p:endCondLst>
                                    <p:cond evt="begin" delay="0">
                                      <p:tn val="7"/>
                                    </p:cond>
                                  </p:endCondLst>
                                  <p:iterate type="lt">
                                    <p:tmPct val="10000"/>
                                  </p:iterate>
                                  <p:childTnLst>
                                    <p:set>
                                      <p:cBhvr>
                                        <p:cTn id="8" dur="1" fill="hold">
                                          <p:stCondLst>
                                            <p:cond delay="0"/>
                                          </p:stCondLst>
                                        </p:cTn>
                                        <p:tgtEl>
                                          <p:spTgt spid="57346"/>
                                        </p:tgtEl>
                                        <p:attrNameLst>
                                          <p:attrName>style.visibility</p:attrName>
                                        </p:attrNameLst>
                                      </p:cBhvr>
                                      <p:to>
                                        <p:strVal val="visible"/>
                                      </p:to>
                                    </p:set>
                                    <p:animEffect transition="in" filter="fade">
                                      <p:cBhvr>
                                        <p:cTn id="9" dur="1000">
                                          <p:stCondLst>
                                            <p:cond delay="0"/>
                                          </p:stCondLst>
                                        </p:cTn>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573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During preventive phase, the nurse should:</a:t>
            </a:r>
            <a:br>
              <a:rPr lang="en-US" dirty="0" smtClean="0"/>
            </a:br>
            <a:endParaRPr lang="ar-EG" dirty="0"/>
          </a:p>
        </p:txBody>
      </p:sp>
      <p:sp>
        <p:nvSpPr>
          <p:cNvPr id="3" name="Content Placeholder 2"/>
          <p:cNvSpPr>
            <a:spLocks noGrp="1"/>
          </p:cNvSpPr>
          <p:nvPr>
            <p:ph idx="1"/>
          </p:nvPr>
        </p:nvSpPr>
        <p:spPr/>
        <p:txBody>
          <a:bodyPr/>
          <a:lstStyle/>
          <a:p>
            <a:pPr algn="l" rtl="0">
              <a:defRPr/>
            </a:pPr>
            <a:r>
              <a:rPr lang="en-US" dirty="0" smtClean="0"/>
              <a:t>Be anticipatory guidance that encourage expressing feelings about disaster before it occurs to minimize its impact. </a:t>
            </a:r>
          </a:p>
          <a:p>
            <a:pPr algn="l" rtl="0">
              <a:defRPr/>
            </a:pPr>
            <a:r>
              <a:rPr lang="en-US" dirty="0" smtClean="0"/>
              <a:t>Monitoring risk factors.</a:t>
            </a:r>
          </a:p>
          <a:p>
            <a:pPr algn="l" rtl="0">
              <a:defRPr/>
            </a:pPr>
            <a:r>
              <a:rPr lang="en-US" dirty="0" smtClean="0"/>
              <a:t>Increase community awareness and preparation.</a:t>
            </a:r>
          </a:p>
          <a:p>
            <a:pPr algn="l" rtl="0">
              <a:defRPr/>
            </a:pPr>
            <a:r>
              <a:rPr lang="en-US" dirty="0" smtClean="0"/>
              <a:t> Develop and implement programs and education to prevent disasters from occurring.</a:t>
            </a:r>
          </a:p>
          <a:p>
            <a:pPr>
              <a:defRPr/>
            </a:pPr>
            <a:endParaRPr lang="ar-EG" dirty="0"/>
          </a:p>
        </p:txBody>
      </p:sp>
      <p:pic>
        <p:nvPicPr>
          <p:cNvPr id="4" name="329E2993.wav">
            <a:hlinkClick r:id="" action="ppaction://media"/>
          </p:cNvPr>
          <p:cNvPicPr>
            <a:picLocks noChangeAspect="1"/>
          </p:cNvPicPr>
          <p:nvPr>
            <a:wavAudioFile r:embed="rId1" name="329EFD95.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182998"/>
      </p:ext>
    </p:extLst>
  </p:cSld>
  <p:clrMapOvr>
    <a:masterClrMapping/>
  </p:clrMapOvr>
  <mc:AlternateContent xmlns:mc="http://schemas.openxmlformats.org/markup-compatibility/2006">
    <mc:Choice xmlns:p14="http://schemas.microsoft.com/office/powerpoint/2010/main" Requires="p14">
      <p:transition spd="slow" p14:dur="2000" advTm="59613"/>
    </mc:Choice>
    <mc:Fallback>
      <p:transition spd="slow" advTm="5961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4000" smtClean="0"/>
              <a:t>During preparedness phase, the nurse should</a:t>
            </a:r>
            <a:r>
              <a:rPr lang="en-US" sz="4000" smtClean="0">
                <a:effectLst/>
              </a:rPr>
              <a:t> </a:t>
            </a:r>
            <a:endParaRPr lang="ar-EG" sz="4000" smtClean="0">
              <a:effectLst/>
            </a:endParaRPr>
          </a:p>
        </p:txBody>
      </p:sp>
      <p:sp>
        <p:nvSpPr>
          <p:cNvPr id="3" name="Content Placeholder 2"/>
          <p:cNvSpPr>
            <a:spLocks noGrp="1"/>
          </p:cNvSpPr>
          <p:nvPr>
            <p:ph idx="1"/>
          </p:nvPr>
        </p:nvSpPr>
        <p:spPr>
          <a:xfrm>
            <a:off x="468313" y="1916113"/>
            <a:ext cx="8229600" cy="5299075"/>
          </a:xfrm>
        </p:spPr>
        <p:txBody>
          <a:bodyPr/>
          <a:lstStyle/>
          <a:p>
            <a:pPr lvl="1" algn="l" rtl="0">
              <a:buFont typeface="Tahoma" pitchFamily="34" charset="0"/>
              <a:buNone/>
              <a:defRPr/>
            </a:pPr>
            <a:r>
              <a:rPr lang="en-US" sz="3600" dirty="0" smtClean="0"/>
              <a:t>Assist in developing disaster plan.</a:t>
            </a:r>
            <a:endParaRPr lang="en-US" sz="3600" b="1" i="1" dirty="0" smtClean="0"/>
          </a:p>
          <a:p>
            <a:pPr algn="l" rtl="0">
              <a:defRPr/>
            </a:pPr>
            <a:r>
              <a:rPr lang="en-US" sz="3600" b="1" i="1" dirty="0" smtClean="0"/>
              <a:t>Elements of disaster plan</a:t>
            </a:r>
            <a:r>
              <a:rPr lang="en-US" sz="3600" i="1" dirty="0" smtClean="0"/>
              <a:t>:</a:t>
            </a:r>
            <a:endParaRPr lang="ar-EG" sz="3600" i="1" dirty="0" smtClean="0"/>
          </a:p>
          <a:p>
            <a:pPr algn="l" rtl="0">
              <a:defRPr/>
            </a:pPr>
            <a:r>
              <a:rPr lang="en-US" sz="3600" i="1" dirty="0" smtClean="0">
                <a:latin typeface="Times New Roman" pitchFamily="18" charset="0"/>
                <a:cs typeface="Times New Roman" pitchFamily="18" charset="0"/>
              </a:rPr>
              <a:t>Lines of communication</a:t>
            </a:r>
          </a:p>
          <a:p>
            <a:pPr algn="l" rtl="0">
              <a:defRPr/>
            </a:pPr>
            <a:r>
              <a:rPr lang="en-US" sz="3600" i="1" dirty="0" smtClean="0">
                <a:latin typeface="Times New Roman" pitchFamily="18" charset="0"/>
                <a:cs typeface="Times New Roman" pitchFamily="18" charset="0"/>
              </a:rPr>
              <a:t>Modes of transport</a:t>
            </a:r>
          </a:p>
          <a:p>
            <a:pPr algn="l" rtl="0">
              <a:defRPr/>
            </a:pPr>
            <a:r>
              <a:rPr lang="en-US" sz="3600" i="1" dirty="0" smtClean="0">
                <a:latin typeface="Times New Roman" pitchFamily="18" charset="0"/>
                <a:cs typeface="Times New Roman" pitchFamily="18" charset="0"/>
              </a:rPr>
              <a:t>Mobilization    </a:t>
            </a:r>
            <a:r>
              <a:rPr lang="en-US" sz="3600" dirty="0" smtClean="0">
                <a:effectLst/>
                <a:latin typeface="Times New Roman" pitchFamily="18" charset="0"/>
                <a:cs typeface="Times New Roman" pitchFamily="18" charset="0"/>
              </a:rPr>
              <a:t>Care of dead bodies</a:t>
            </a:r>
            <a:endParaRPr lang="en-US" sz="3600" i="1" dirty="0" smtClean="0">
              <a:latin typeface="Times New Roman" pitchFamily="18" charset="0"/>
              <a:cs typeface="Times New Roman" pitchFamily="18" charset="0"/>
            </a:endParaRPr>
          </a:p>
          <a:p>
            <a:pPr algn="l" rtl="0">
              <a:defRPr/>
            </a:pPr>
            <a:r>
              <a:rPr lang="en-US" sz="3600" i="1" dirty="0" smtClean="0">
                <a:latin typeface="Times New Roman" pitchFamily="18" charset="0"/>
                <a:cs typeface="Times New Roman" pitchFamily="18" charset="0"/>
              </a:rPr>
              <a:t>Warning</a:t>
            </a:r>
            <a:r>
              <a:rPr lang="en-US" sz="3600" dirty="0" smtClean="0">
                <a:effectLst/>
                <a:latin typeface="Times New Roman" pitchFamily="18" charset="0"/>
                <a:cs typeface="Times New Roman" pitchFamily="18" charset="0"/>
              </a:rPr>
              <a:t> </a:t>
            </a:r>
            <a:endParaRPr lang="ar-EG" sz="3600" dirty="0" smtClean="0">
              <a:effectLst/>
              <a:latin typeface="Times New Roman" pitchFamily="18" charset="0"/>
              <a:cs typeface="Times New Roman" pitchFamily="18" charset="0"/>
            </a:endParaRPr>
          </a:p>
          <a:p>
            <a:pPr algn="l" rtl="0">
              <a:defRPr/>
            </a:pPr>
            <a:r>
              <a:rPr lang="en-US" sz="3600" dirty="0" smtClean="0">
                <a:effectLst/>
                <a:latin typeface="Times New Roman" pitchFamily="18" charset="0"/>
                <a:cs typeface="Times New Roman" pitchFamily="18" charset="0"/>
              </a:rPr>
              <a:t>Treatment  </a:t>
            </a:r>
          </a:p>
          <a:p>
            <a:pPr algn="l" rtl="0">
              <a:defRPr/>
            </a:pPr>
            <a:r>
              <a:rPr lang="en-US" sz="3600" dirty="0" smtClean="0">
                <a:effectLst/>
                <a:latin typeface="Times New Roman" pitchFamily="18" charset="0"/>
                <a:cs typeface="Times New Roman" pitchFamily="18" charset="0"/>
              </a:rPr>
              <a:t>Support of victims and families </a:t>
            </a:r>
          </a:p>
        </p:txBody>
      </p:sp>
      <p:pic>
        <p:nvPicPr>
          <p:cNvPr id="4" name="51992993.wav">
            <a:hlinkClick r:id="" action="ppaction://media"/>
          </p:cNvPr>
          <p:cNvPicPr>
            <a:picLocks noChangeAspect="1"/>
          </p:cNvPicPr>
          <p:nvPr>
            <a:wavAudioFile r:embed="rId1" name="519942D7.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4027213"/>
      </p:ext>
    </p:extLst>
  </p:cSld>
  <p:clrMapOvr>
    <a:masterClrMapping/>
  </p:clrMapOvr>
  <mc:AlternateContent xmlns:mc="http://schemas.openxmlformats.org/markup-compatibility/2006">
    <mc:Choice xmlns:p14="http://schemas.microsoft.com/office/powerpoint/2010/main" Requires="p14">
      <p:transition spd="slow" p14:dur="2000" advTm="26300"/>
    </mc:Choice>
    <mc:Fallback>
      <p:transition spd="slow" advTm="263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normAutofit fontScale="90000"/>
          </a:bodyPr>
          <a:lstStyle/>
          <a:p>
            <a:r>
              <a:rPr lang="en-US" sz="4000" smtClean="0">
                <a:effectLst/>
              </a:rPr>
              <a:t>During response phase, the nurse should:</a:t>
            </a:r>
          </a:p>
        </p:txBody>
      </p:sp>
      <p:sp>
        <p:nvSpPr>
          <p:cNvPr id="50179"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normAutofit lnSpcReduction="10000"/>
          </a:bodyPr>
          <a:lstStyle/>
          <a:p>
            <a:pPr marL="609600" indent="-609600"/>
            <a:endParaRPr lang="en-US" smtClean="0">
              <a:effectLst/>
            </a:endParaRPr>
          </a:p>
          <a:p>
            <a:pPr marL="609600" indent="-609600" algn="l" rtl="0"/>
            <a:r>
              <a:rPr lang="en-US" sz="4000" smtClean="0">
                <a:effectLst/>
                <a:latin typeface="Times New Roman" pitchFamily="18" charset="0"/>
                <a:cs typeface="Times New Roman" pitchFamily="18" charset="0"/>
              </a:rPr>
              <a:t>Identify the population.</a:t>
            </a:r>
          </a:p>
          <a:p>
            <a:pPr marL="609600" indent="-609600" algn="l" rtl="0"/>
            <a:r>
              <a:rPr lang="en-US" sz="4000" smtClean="0">
                <a:effectLst/>
                <a:latin typeface="Times New Roman" pitchFamily="18" charset="0"/>
                <a:cs typeface="Times New Roman" pitchFamily="18" charset="0"/>
              </a:rPr>
              <a:t> Triaging the victim.</a:t>
            </a:r>
          </a:p>
          <a:p>
            <a:pPr marL="609600" indent="-609600" algn="l" rtl="0"/>
            <a:r>
              <a:rPr lang="en-US" sz="4000" smtClean="0">
                <a:effectLst/>
                <a:latin typeface="Times New Roman" pitchFamily="18" charset="0"/>
                <a:cs typeface="Times New Roman" pitchFamily="18" charset="0"/>
              </a:rPr>
              <a:t>Care for injured persons.</a:t>
            </a:r>
          </a:p>
          <a:p>
            <a:pPr marL="609600" indent="-609600" algn="l" rtl="0"/>
            <a:r>
              <a:rPr lang="en-US" sz="4000" smtClean="0">
                <a:effectLst/>
                <a:latin typeface="Times New Roman" pitchFamily="18" charset="0"/>
                <a:cs typeface="Times New Roman" pitchFamily="18" charset="0"/>
              </a:rPr>
              <a:t> Transporting patients.</a:t>
            </a:r>
          </a:p>
          <a:p>
            <a:pPr marL="609600" indent="-609600" algn="l" rtl="0"/>
            <a:r>
              <a:rPr lang="en-US" sz="4000" smtClean="0">
                <a:effectLst/>
                <a:latin typeface="Times New Roman" pitchFamily="18" charset="0"/>
                <a:cs typeface="Times New Roman" pitchFamily="18" charset="0"/>
              </a:rPr>
              <a:t>Arranging for physical facilities for the victim </a:t>
            </a:r>
          </a:p>
        </p:txBody>
      </p:sp>
      <p:pic>
        <p:nvPicPr>
          <p:cNvPr id="2" name="ADAD3008.wav">
            <a:hlinkClick r:id="" action="ppaction://media"/>
          </p:cNvPr>
          <p:cNvPicPr>
            <a:picLocks noChangeAspect="1"/>
          </p:cNvPicPr>
          <p:nvPr>
            <a:wavAudioFile r:embed="rId1" name="ADAD281C.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9176125"/>
      </p:ext>
    </p:extLst>
  </p:cSld>
  <p:clrMapOvr>
    <a:masterClrMapping/>
  </p:clrMapOvr>
  <mc:AlternateContent xmlns:mc="http://schemas.openxmlformats.org/markup-compatibility/2006">
    <mc:Choice xmlns:p14="http://schemas.microsoft.com/office/powerpoint/2010/main" Requires="p14">
      <p:transition spd="slow" p14:dur="2000" advTm="48520"/>
    </mc:Choice>
    <mc:Fallback>
      <p:transition spd="slow" advTm="4852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noFill/>
          <a:extLst>
            <a:ext uri="{909E8E84-426E-40DD-AFC4-6F175D3DCCD1}">
              <a14:hiddenFill xmlns:a14="http://schemas.microsoft.com/office/drawing/2010/main">
                <a:solidFill>
                  <a:srgbClr val="FFFFFF"/>
                </a:solidFill>
              </a14:hiddenFill>
            </a:ext>
          </a:extLst>
        </p:spPr>
        <p:txBody>
          <a:bodyPr>
            <a:normAutofit fontScale="90000"/>
          </a:bodyPr>
          <a:lstStyle/>
          <a:p>
            <a:r>
              <a:rPr lang="en-US" sz="4000" smtClean="0">
                <a:effectLst/>
              </a:rPr>
              <a:t>During recovery phase, the nurse should provide:</a:t>
            </a:r>
          </a:p>
        </p:txBody>
      </p:sp>
      <p:sp>
        <p:nvSpPr>
          <p:cNvPr id="51203" name="Rectangle 3"/>
          <p:cNvSpPr>
            <a:spLocks noGrp="1" noChangeArrowheads="1"/>
          </p:cNvSpPr>
          <p:nvPr>
            <p:ph idx="1"/>
          </p:nvPr>
        </p:nvSpPr>
        <p:spPr>
          <a:noFill/>
          <a:extLst>
            <a:ext uri="{909E8E84-426E-40DD-AFC4-6F175D3DCCD1}">
              <a14:hiddenFill xmlns:a14="http://schemas.microsoft.com/office/drawing/2010/main">
                <a:solidFill>
                  <a:srgbClr val="FFFFFF"/>
                </a:solidFill>
              </a14:hiddenFill>
            </a:ext>
          </a:extLst>
        </p:spPr>
        <p:txBody>
          <a:bodyPr>
            <a:normAutofit lnSpcReduction="10000"/>
          </a:bodyPr>
          <a:lstStyle/>
          <a:p>
            <a:pPr marL="609600" indent="-609600"/>
            <a:endParaRPr lang="en-US" smtClean="0">
              <a:effectLst/>
            </a:endParaRPr>
          </a:p>
          <a:p>
            <a:pPr marL="609600" indent="-609600" algn="l" rtl="0"/>
            <a:r>
              <a:rPr lang="en-US" sz="4000" smtClean="0">
                <a:effectLst/>
                <a:latin typeface="Times New Roman" pitchFamily="18" charset="0"/>
                <a:cs typeface="Times New Roman" pitchFamily="18" charset="0"/>
              </a:rPr>
              <a:t>Counseling.</a:t>
            </a:r>
          </a:p>
          <a:p>
            <a:pPr marL="609600" indent="-609600" algn="l" rtl="0"/>
            <a:r>
              <a:rPr lang="en-US" sz="4000" smtClean="0">
                <a:effectLst/>
                <a:latin typeface="Times New Roman" pitchFamily="18" charset="0"/>
                <a:cs typeface="Times New Roman" pitchFamily="18" charset="0"/>
              </a:rPr>
              <a:t>Rehabilitation. </a:t>
            </a:r>
          </a:p>
          <a:p>
            <a:pPr marL="609600" indent="-609600" algn="l" rtl="0"/>
            <a:r>
              <a:rPr lang="en-US" sz="4000" smtClean="0">
                <a:effectLst/>
                <a:latin typeface="Times New Roman" pitchFamily="18" charset="0"/>
                <a:cs typeface="Times New Roman" pitchFamily="18" charset="0"/>
              </a:rPr>
              <a:t>Reconstruction and repair of damage.</a:t>
            </a:r>
          </a:p>
          <a:p>
            <a:pPr marL="609600" indent="-609600" algn="l" rtl="0"/>
            <a:r>
              <a:rPr lang="en-US" sz="4000" smtClean="0">
                <a:effectLst/>
                <a:latin typeface="Times New Roman" pitchFamily="18" charset="0"/>
                <a:cs typeface="Times New Roman" pitchFamily="18" charset="0"/>
              </a:rPr>
              <a:t>Continuing care.</a:t>
            </a:r>
          </a:p>
          <a:p>
            <a:pPr marL="609600" indent="-609600" algn="l" rtl="0"/>
            <a:r>
              <a:rPr lang="en-US" sz="4000" smtClean="0">
                <a:effectLst/>
                <a:latin typeface="Times New Roman" pitchFamily="18" charset="0"/>
                <a:cs typeface="Times New Roman" pitchFamily="18" charset="0"/>
              </a:rPr>
              <a:t>Behavior modification.</a:t>
            </a:r>
          </a:p>
        </p:txBody>
      </p:sp>
      <p:pic>
        <p:nvPicPr>
          <p:cNvPr id="2" name="8A353008.wav">
            <a:hlinkClick r:id="" action="ppaction://media"/>
          </p:cNvPr>
          <p:cNvPicPr>
            <a:picLocks noChangeAspect="1"/>
          </p:cNvPicPr>
          <p:nvPr>
            <a:wavAudioFile r:embed="rId1" name="8A35BF4B.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130103"/>
      </p:ext>
    </p:extLst>
  </p:cSld>
  <p:clrMapOvr>
    <a:masterClrMapping/>
  </p:clrMapOvr>
  <mc:AlternateContent xmlns:mc="http://schemas.openxmlformats.org/markup-compatibility/2006">
    <mc:Choice xmlns:p14="http://schemas.microsoft.com/office/powerpoint/2010/main" Requires="p14">
      <p:transition spd="slow" p14:dur="2000" advTm="20235"/>
    </mc:Choice>
    <mc:Fallback>
      <p:transition spd="slow" advTm="20235"/>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idx="1"/>
          </p:nvPr>
        </p:nvSpPr>
        <p:spPr>
          <a:xfrm>
            <a:off x="457200" y="404813"/>
            <a:ext cx="8229600" cy="6048375"/>
          </a:xfrm>
        </p:spPr>
        <p:txBody>
          <a:bodyPr/>
          <a:lstStyle/>
          <a:p>
            <a:pPr marL="609600" indent="-609600" algn="l" rtl="0" eaLnBrk="1" hangingPunct="1">
              <a:buFontTx/>
              <a:buNone/>
              <a:defRPr/>
            </a:pPr>
            <a:endParaRPr lang="en-US" smtClean="0"/>
          </a:p>
          <a:p>
            <a:pPr marL="609600" indent="-609600" eaLnBrk="1" hangingPunct="1">
              <a:defRPr/>
            </a:pPr>
            <a:endParaRPr lang="en-US" smtClean="0"/>
          </a:p>
        </p:txBody>
      </p:sp>
      <p:sp>
        <p:nvSpPr>
          <p:cNvPr id="52227" name="WordArt 4"/>
          <p:cNvSpPr>
            <a:spLocks noChangeArrowheads="1" noChangeShapeType="1" noTextEdit="1"/>
          </p:cNvSpPr>
          <p:nvPr/>
        </p:nvSpPr>
        <p:spPr bwMode="auto">
          <a:xfrm>
            <a:off x="1042988" y="1196975"/>
            <a:ext cx="7129462" cy="4824413"/>
          </a:xfrm>
          <a:prstGeom prst="rect">
            <a:avLst/>
          </a:prstGeom>
        </p:spPr>
        <p:txBody>
          <a:bodyPr wrap="none" fromWordArt="1">
            <a:prstTxWarp prst="textPlain">
              <a:avLst>
                <a:gd name="adj" fmla="val 50000"/>
              </a:avLst>
            </a:prstTxWarp>
          </a:bodyPr>
          <a:lstStyle/>
          <a:p>
            <a:pPr algn="ctr" rtl="0"/>
            <a:r>
              <a:rPr lang="en-US"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Role of communities in disaster management</a:t>
            </a:r>
            <a:endParaRPr lang="ar-EG" sz="44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pic>
        <p:nvPicPr>
          <p:cNvPr id="2" name="C5ED3008.wav">
            <a:hlinkClick r:id="" action="ppaction://media"/>
          </p:cNvPr>
          <p:cNvPicPr>
            <a:picLocks noChangeAspect="1"/>
          </p:cNvPicPr>
          <p:nvPr>
            <a:wavAudioFile r:embed="rId1" name="C5EDFD62.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611603"/>
      </p:ext>
    </p:extLst>
  </p:cSld>
  <p:clrMapOvr>
    <a:masterClrMapping/>
  </p:clrMapOvr>
  <mc:AlternateContent xmlns:mc="http://schemas.openxmlformats.org/markup-compatibility/2006">
    <mc:Choice xmlns:p14="http://schemas.microsoft.com/office/powerpoint/2010/main" Requires="p14">
      <p:transition spd="slow" p14:dur="2000" advTm="29530"/>
    </mc:Choice>
    <mc:Fallback>
      <p:transition spd="slow" advTm="2953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0" y="0"/>
            <a:ext cx="9144000" cy="7534275"/>
          </a:xfrm>
        </p:spPr>
        <p:txBody>
          <a:bodyPr/>
          <a:lstStyle/>
          <a:p>
            <a:pPr marL="609600" indent="-609600" algn="l" rtl="0" eaLnBrk="1" hangingPunct="1">
              <a:defRPr/>
            </a:pPr>
            <a:r>
              <a:rPr lang="en-US" smtClean="0">
                <a:latin typeface="Times New Roman" pitchFamily="18" charset="0"/>
                <a:cs typeface="Times New Roman" pitchFamily="18" charset="0"/>
              </a:rPr>
              <a:t>Stages of disaster management</a:t>
            </a:r>
          </a:p>
          <a:p>
            <a:pPr marL="609600" indent="-609600" algn="l" rtl="0" eaLnBrk="1" hangingPunct="1">
              <a:defRPr/>
            </a:pPr>
            <a:r>
              <a:rPr lang="en-US" smtClean="0">
                <a:latin typeface="Times New Roman" pitchFamily="18" charset="0"/>
                <a:cs typeface="Times New Roman" pitchFamily="18" charset="0"/>
              </a:rPr>
              <a:t>Disaster Management Cycle</a:t>
            </a:r>
            <a:endParaRPr lang="ar-EG" smtClean="0">
              <a:latin typeface="Times New Roman" pitchFamily="18" charset="0"/>
              <a:cs typeface="Times New Roman" pitchFamily="18" charset="0"/>
            </a:endParaRPr>
          </a:p>
          <a:p>
            <a:pPr marL="609600" indent="-609600" algn="l" rtl="0" eaLnBrk="1" hangingPunct="1">
              <a:buFontTx/>
              <a:buNone/>
              <a:defRPr/>
            </a:pPr>
            <a:r>
              <a:rPr lang="en-US" smtClean="0">
                <a:latin typeface="Times New Roman" pitchFamily="18" charset="0"/>
                <a:cs typeface="Times New Roman" pitchFamily="18" charset="0"/>
              </a:rPr>
              <a:t>1- Mitigation</a:t>
            </a:r>
            <a:endParaRPr lang="ar-EG" smtClean="0">
              <a:latin typeface="Times New Roman" pitchFamily="18" charset="0"/>
              <a:cs typeface="Times New Roman" pitchFamily="18" charset="0"/>
            </a:endParaRPr>
          </a:p>
          <a:p>
            <a:pPr marL="609600" indent="-609600" algn="l" rtl="0" eaLnBrk="1" hangingPunct="1">
              <a:buFontTx/>
              <a:buNone/>
              <a:defRPr/>
            </a:pPr>
            <a:r>
              <a:rPr lang="en-US" smtClean="0">
                <a:latin typeface="Times New Roman" pitchFamily="18" charset="0"/>
                <a:cs typeface="Times New Roman" pitchFamily="18" charset="0"/>
              </a:rPr>
              <a:t>2-</a:t>
            </a:r>
            <a:r>
              <a:rPr lang="ar-EG" smtClean="0">
                <a:latin typeface="Times New Roman" pitchFamily="18" charset="0"/>
                <a:cs typeface="Times New Roman" pitchFamily="18" charset="0"/>
              </a:rPr>
              <a:t> Preparedness </a:t>
            </a:r>
          </a:p>
          <a:p>
            <a:pPr marL="609600" indent="-609600" algn="l" rtl="0" eaLnBrk="1" hangingPunct="1">
              <a:buFontTx/>
              <a:buNone/>
              <a:defRPr/>
            </a:pPr>
            <a:r>
              <a:rPr lang="en-US" smtClean="0">
                <a:latin typeface="Times New Roman" pitchFamily="18" charset="0"/>
                <a:cs typeface="Times New Roman" pitchFamily="18" charset="0"/>
              </a:rPr>
              <a:t>3- </a:t>
            </a:r>
            <a:r>
              <a:rPr lang="ar-EG" smtClean="0">
                <a:latin typeface="Times New Roman" pitchFamily="18" charset="0"/>
                <a:cs typeface="Times New Roman" pitchFamily="18" charset="0"/>
              </a:rPr>
              <a:t>Response</a:t>
            </a:r>
            <a:endParaRPr lang="en-US" smtClean="0">
              <a:latin typeface="Times New Roman" pitchFamily="18" charset="0"/>
              <a:cs typeface="Times New Roman" pitchFamily="18" charset="0"/>
            </a:endParaRPr>
          </a:p>
          <a:p>
            <a:pPr marL="609600" indent="-609600" algn="l" rtl="0" eaLnBrk="1" hangingPunct="1">
              <a:buFontTx/>
              <a:buNone/>
              <a:defRPr/>
            </a:pPr>
            <a:r>
              <a:rPr lang="en-US" smtClean="0">
                <a:latin typeface="Times New Roman" pitchFamily="18" charset="0"/>
                <a:cs typeface="Times New Roman" pitchFamily="18" charset="0"/>
              </a:rPr>
              <a:t>4- </a:t>
            </a:r>
            <a:r>
              <a:rPr lang="ar-EG" smtClean="0">
                <a:latin typeface="Times New Roman" pitchFamily="18" charset="0"/>
                <a:cs typeface="Times New Roman" pitchFamily="18" charset="0"/>
              </a:rPr>
              <a:t>Recover</a:t>
            </a:r>
            <a:r>
              <a:rPr lang="en-US" smtClean="0">
                <a:latin typeface="Times New Roman" pitchFamily="18" charset="0"/>
                <a:cs typeface="Times New Roman" pitchFamily="18" charset="0"/>
              </a:rPr>
              <a:t>y</a:t>
            </a:r>
          </a:p>
          <a:p>
            <a:pPr marL="609600" indent="-609600" algn="l" rtl="0" eaLnBrk="1" hangingPunct="1">
              <a:defRPr/>
            </a:pPr>
            <a:r>
              <a:rPr lang="en-US" smtClean="0">
                <a:latin typeface="Times New Roman" pitchFamily="18" charset="0"/>
                <a:cs typeface="Times New Roman" pitchFamily="18" charset="0"/>
              </a:rPr>
              <a:t>Health sector of disaster</a:t>
            </a:r>
          </a:p>
          <a:p>
            <a:pPr marL="609600" indent="-609600" algn="l" rtl="0" eaLnBrk="1" hangingPunct="1">
              <a:defRPr/>
            </a:pPr>
            <a:r>
              <a:rPr lang="en-US" smtClean="0">
                <a:latin typeface="Times New Roman" pitchFamily="18" charset="0"/>
                <a:cs typeface="Times New Roman" pitchFamily="18" charset="0"/>
              </a:rPr>
              <a:t>Steps of safety measures during disaster</a:t>
            </a:r>
          </a:p>
          <a:p>
            <a:pPr marL="609600" indent="-609600" algn="l" rtl="0" eaLnBrk="1" hangingPunct="1">
              <a:defRPr/>
            </a:pPr>
            <a:r>
              <a:rPr lang="en-US" smtClean="0">
                <a:latin typeface="Times New Roman" pitchFamily="18" charset="0"/>
                <a:cs typeface="Times New Roman" pitchFamily="18" charset="0"/>
              </a:rPr>
              <a:t>Role of nurse in different phases</a:t>
            </a:r>
          </a:p>
          <a:p>
            <a:pPr marL="609600" indent="-609600" algn="l" rtl="0" eaLnBrk="1" hangingPunct="1">
              <a:defRPr/>
            </a:pPr>
            <a:r>
              <a:rPr lang="en-US" smtClean="0">
                <a:latin typeface="Times New Roman" pitchFamily="18" charset="0"/>
                <a:cs typeface="Times New Roman" pitchFamily="18" charset="0"/>
              </a:rPr>
              <a:t>Roles of Communities in Disaster Management</a:t>
            </a:r>
          </a:p>
        </p:txBody>
      </p:sp>
      <p:pic>
        <p:nvPicPr>
          <p:cNvPr id="2" name="3E442868.wav">
            <a:hlinkClick r:id="" action="ppaction://media"/>
          </p:cNvPr>
          <p:cNvPicPr>
            <a:picLocks noChangeAspect="1"/>
          </p:cNvPicPr>
          <p:nvPr>
            <a:wavAudioFile r:embed="rId1" name="3E443E7E.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575005"/>
      </p:ext>
    </p:extLst>
  </p:cSld>
  <p:clrMapOvr>
    <a:masterClrMapping/>
  </p:clrMapOvr>
  <mc:AlternateContent xmlns:mc="http://schemas.openxmlformats.org/markup-compatibility/2006">
    <mc:Choice xmlns:p14="http://schemas.microsoft.com/office/powerpoint/2010/main" Requires="p14">
      <p:transition spd="slow" p14:dur="2000" advTm="44439"/>
    </mc:Choice>
    <mc:Fallback>
      <p:transition spd="slow" advTm="4443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1" name="Rectangle 3"/>
          <p:cNvSpPr>
            <a:spLocks noGrp="1" noChangeArrowheads="1"/>
          </p:cNvSpPr>
          <p:nvPr>
            <p:ph idx="1"/>
          </p:nvPr>
        </p:nvSpPr>
        <p:spPr>
          <a:xfrm>
            <a:off x="457200" y="692150"/>
            <a:ext cx="8229600" cy="5737225"/>
          </a:xfrm>
        </p:spPr>
        <p:txBody>
          <a:bodyPr/>
          <a:lstStyle/>
          <a:p>
            <a:pPr algn="l" rtl="0" eaLnBrk="1" hangingPunct="1">
              <a:lnSpc>
                <a:spcPct val="90000"/>
              </a:lnSpc>
              <a:defRPr/>
            </a:pPr>
            <a:r>
              <a:rPr lang="en-US" sz="2800" dirty="0" smtClean="0">
                <a:solidFill>
                  <a:schemeClr val="accent6">
                    <a:lumMod val="60000"/>
                    <a:lumOff val="40000"/>
                  </a:schemeClr>
                </a:solidFill>
              </a:rPr>
              <a:t>Community structures shall perform the following functions in disaster management:-</a:t>
            </a:r>
            <a:endParaRPr lang="en-US" sz="2800" b="1" dirty="0" smtClean="0">
              <a:solidFill>
                <a:schemeClr val="accent6">
                  <a:lumMod val="60000"/>
                  <a:lumOff val="40000"/>
                </a:schemeClr>
              </a:solidFill>
            </a:endParaRPr>
          </a:p>
          <a:p>
            <a:pPr algn="l" rtl="0" eaLnBrk="1" hangingPunct="1">
              <a:lnSpc>
                <a:spcPct val="90000"/>
              </a:lnSpc>
              <a:defRPr/>
            </a:pPr>
            <a:r>
              <a:rPr lang="en-US" sz="3600" b="1" dirty="0" smtClean="0"/>
              <a:t>1-</a:t>
            </a:r>
            <a:r>
              <a:rPr lang="en-US" sz="3600" dirty="0" smtClean="0"/>
              <a:t> preparedness of community members to disaster management.</a:t>
            </a:r>
            <a:endParaRPr lang="en-US" sz="3600" b="1" dirty="0" smtClean="0"/>
          </a:p>
          <a:p>
            <a:pPr algn="l" rtl="0" eaLnBrk="1" hangingPunct="1">
              <a:lnSpc>
                <a:spcPct val="90000"/>
              </a:lnSpc>
              <a:defRPr/>
            </a:pPr>
            <a:r>
              <a:rPr lang="en-US" sz="3600" b="1" dirty="0" smtClean="0"/>
              <a:t>2-</a:t>
            </a:r>
            <a:r>
              <a:rPr lang="en-US" sz="3600" dirty="0" smtClean="0"/>
              <a:t> Mobilize community resources and build community capacity and resilience to prepare for, respond to and mitigate the impact of disasters.</a:t>
            </a:r>
            <a:endParaRPr lang="en-US" sz="3600" b="1" dirty="0" smtClean="0"/>
          </a:p>
        </p:txBody>
      </p:sp>
      <p:pic>
        <p:nvPicPr>
          <p:cNvPr id="2" name="EF803008.wav">
            <a:hlinkClick r:id="" action="ppaction://media"/>
          </p:cNvPr>
          <p:cNvPicPr>
            <a:picLocks noChangeAspect="1"/>
          </p:cNvPicPr>
          <p:nvPr>
            <a:wavAudioFile r:embed="rId2" name="EF80F3BE.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3113985"/>
      </p:ext>
    </p:extLst>
  </p:cSld>
  <p:clrMapOvr>
    <a:masterClrMapping/>
  </p:clrMapOvr>
  <p:transition advTm="368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2771">
                                            <p:txEl>
                                              <p:pRg st="0" end="0"/>
                                            </p:txEl>
                                          </p:spTgt>
                                        </p:tgtEl>
                                        <p:attrNameLst>
                                          <p:attrName>style.visibility</p:attrName>
                                        </p:attrNameLst>
                                      </p:cBhvr>
                                      <p:to>
                                        <p:strVal val="visible"/>
                                      </p:to>
                                    </p:set>
                                    <p:animEffect transition="in" filter="dissolve">
                                      <p:cBhvr>
                                        <p:cTn id="11" dur="500"/>
                                        <p:tgtEl>
                                          <p:spTgt spid="32771">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2771">
                                            <p:txEl>
                                              <p:pRg st="1" end="1"/>
                                            </p:txEl>
                                          </p:spTgt>
                                        </p:tgtEl>
                                        <p:attrNameLst>
                                          <p:attrName>style.visibility</p:attrName>
                                        </p:attrNameLst>
                                      </p:cBhvr>
                                      <p:to>
                                        <p:strVal val="visible"/>
                                      </p:to>
                                    </p:set>
                                    <p:animEffect transition="in" filter="dissolve">
                                      <p:cBhvr>
                                        <p:cTn id="16" dur="500"/>
                                        <p:tgtEl>
                                          <p:spTgt spid="32771">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2771">
                                            <p:txEl>
                                              <p:pRg st="2" end="2"/>
                                            </p:txEl>
                                          </p:spTgt>
                                        </p:tgtEl>
                                        <p:attrNameLst>
                                          <p:attrName>style.visibility</p:attrName>
                                        </p:attrNameLst>
                                      </p:cBhvr>
                                      <p:to>
                                        <p:strVal val="visible"/>
                                      </p:to>
                                    </p:set>
                                    <p:animEffect transition="in" filter="dissolve">
                                      <p:cBhvr>
                                        <p:cTn id="21" dur="500"/>
                                        <p:tgtEl>
                                          <p:spTgt spid="327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3277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a:defRPr/>
            </a:pPr>
            <a:endParaRPr lang="ar-EG"/>
          </a:p>
        </p:txBody>
      </p:sp>
      <p:sp>
        <p:nvSpPr>
          <p:cNvPr id="3" name="عنصر نائب للمحتوى 2"/>
          <p:cNvSpPr>
            <a:spLocks noGrp="1"/>
          </p:cNvSpPr>
          <p:nvPr>
            <p:ph idx="1"/>
          </p:nvPr>
        </p:nvSpPr>
        <p:spPr/>
        <p:txBody>
          <a:bodyPr/>
          <a:lstStyle/>
          <a:p>
            <a:pPr algn="l" rtl="0" eaLnBrk="1" hangingPunct="1">
              <a:lnSpc>
                <a:spcPct val="90000"/>
              </a:lnSpc>
              <a:defRPr/>
            </a:pPr>
            <a:r>
              <a:rPr lang="en-US" b="1" dirty="0" smtClean="0"/>
              <a:t>4- </a:t>
            </a:r>
            <a:r>
              <a:rPr lang="en-US" dirty="0" smtClean="0"/>
              <a:t>We should -make necessary arrangements to shift the essential household goods, domestic animals and vehicles, etc. to safer</a:t>
            </a:r>
            <a:endParaRPr lang="en-US" b="1" dirty="0" smtClean="0"/>
          </a:p>
          <a:p>
            <a:pPr algn="l" rtl="0" eaLnBrk="1" hangingPunct="1">
              <a:lnSpc>
                <a:spcPct val="90000"/>
              </a:lnSpc>
              <a:defRPr/>
            </a:pPr>
            <a:r>
              <a:rPr lang="en-US" b="1" dirty="0" smtClean="0"/>
              <a:t>5- </a:t>
            </a:r>
            <a:r>
              <a:rPr lang="en-US" dirty="0" smtClean="0"/>
              <a:t> ready the phone numbers of all emergency services like police, fire brigade, and medical centers.</a:t>
            </a:r>
          </a:p>
          <a:p>
            <a:pPr>
              <a:defRPr/>
            </a:pPr>
            <a:endParaRPr lang="ar-EG" dirty="0"/>
          </a:p>
        </p:txBody>
      </p:sp>
      <p:pic>
        <p:nvPicPr>
          <p:cNvPr id="4" name="BEFF3008.wav">
            <a:hlinkClick r:id="" action="ppaction://media"/>
          </p:cNvPr>
          <p:cNvPicPr>
            <a:picLocks noChangeAspect="1"/>
          </p:cNvPicPr>
          <p:nvPr>
            <a:wavAudioFile r:embed="rId1" name="BEFF38F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107881"/>
      </p:ext>
    </p:extLst>
  </p:cSld>
  <p:clrMapOvr>
    <a:masterClrMapping/>
  </p:clrMapOvr>
  <mc:AlternateContent xmlns:mc="http://schemas.openxmlformats.org/markup-compatibility/2006">
    <mc:Choice xmlns:p14="http://schemas.microsoft.com/office/powerpoint/2010/main" Requires="p14">
      <p:transition spd="slow" p14:dur="2000" advTm="473"/>
    </mc:Choice>
    <mc:Fallback>
      <p:transition spd="slow" advTm="47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normAutofit fontScale="90000"/>
          </a:bodyPr>
          <a:lstStyle/>
          <a:p>
            <a:pPr eaLnBrk="1" hangingPunct="1">
              <a:defRPr/>
            </a:pPr>
            <a:r>
              <a:rPr lang="en-US" sz="8800" smtClean="0"/>
              <a:t>THANK YOU</a:t>
            </a:r>
          </a:p>
        </p:txBody>
      </p:sp>
      <p:pic>
        <p:nvPicPr>
          <p:cNvPr id="55299" name="Picture 6" descr="D:\WALPAPERS\WALLPAPE\roses\roses3.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1775" y="2420938"/>
            <a:ext cx="3492500" cy="3492500"/>
          </a:xfrm>
          <a:noFill/>
          <a:extLst>
            <a:ext uri="{909E8E84-426E-40DD-AFC4-6F175D3DCCD1}">
              <a14:hiddenFill xmlns:a14="http://schemas.microsoft.com/office/drawing/2010/main">
                <a:solidFill>
                  <a:srgbClr val="FFFFFF"/>
                </a:solidFill>
              </a14:hiddenFill>
            </a:ext>
          </a:extLst>
        </p:spPr>
      </p:pic>
      <p:pic>
        <p:nvPicPr>
          <p:cNvPr id="2" name="1CEC3008.wav">
            <a:hlinkClick r:id="" action="ppaction://media"/>
          </p:cNvPr>
          <p:cNvPicPr>
            <a:picLocks noChangeAspect="1"/>
          </p:cNvPicPr>
          <p:nvPr>
            <a:wavAudioFile r:embed="rId1" name="1CEC1B66.wav"/>
          </p:nvPr>
        </p:nvPicPr>
        <p:blipFill>
          <a:blip r:embed="rId4">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44194"/>
      </p:ext>
    </p:extLst>
  </p:cSld>
  <p:clrMapOvr>
    <a:masterClrMapping/>
  </p:clrMapOvr>
  <mc:AlternateContent xmlns:mc="http://schemas.openxmlformats.org/markup-compatibility/2006">
    <mc:Choice xmlns:p14="http://schemas.microsoft.com/office/powerpoint/2010/main" Requires="p14">
      <p:transition spd="slow" p14:dur="2000" advTm="14289"/>
    </mc:Choice>
    <mc:Fallback>
      <p:transition spd="slow" advTm="14289"/>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idx="1"/>
          </p:nvPr>
        </p:nvSpPr>
        <p:spPr>
          <a:xfrm>
            <a:off x="179388" y="333375"/>
            <a:ext cx="8435975" cy="6119813"/>
          </a:xfrm>
        </p:spPr>
        <p:txBody>
          <a:bodyPr/>
          <a:lstStyle/>
          <a:p>
            <a:pPr marL="609600" indent="-609600" algn="just" rtl="0" eaLnBrk="1" hangingPunct="1">
              <a:defRPr/>
            </a:pPr>
            <a:r>
              <a:rPr lang="en-US" sz="4000" b="1" dirty="0" smtClean="0"/>
              <a:t>Introduction:</a:t>
            </a:r>
          </a:p>
          <a:p>
            <a:pPr marL="609600" indent="-609600" algn="just" rtl="0" eaLnBrk="1" hangingPunct="1">
              <a:defRPr/>
            </a:pPr>
            <a:r>
              <a:rPr lang="en-US" sz="4000" b="1" dirty="0" smtClean="0"/>
              <a:t>  </a:t>
            </a:r>
            <a:r>
              <a:rPr lang="en-US" sz="4000" b="1" dirty="0" smtClean="0">
                <a:latin typeface="Times New Roman" pitchFamily="18" charset="0"/>
                <a:cs typeface="Times New Roman" pitchFamily="18" charset="0"/>
              </a:rPr>
              <a:t>Disaster Management is the coordination and integration of all activities necessary to build, sustain and improve the capability to prepare for, protect against, respond to and recover from threatening or actual natural or human-induced disasters.</a:t>
            </a:r>
          </a:p>
        </p:txBody>
      </p:sp>
      <p:pic>
        <p:nvPicPr>
          <p:cNvPr id="2" name="57BB2868.wav">
            <a:hlinkClick r:id="" action="ppaction://media"/>
          </p:cNvPr>
          <p:cNvPicPr>
            <a:picLocks noChangeAspect="1"/>
          </p:cNvPicPr>
          <p:nvPr>
            <a:wavAudioFile r:embed="rId1" name="57BB59FD.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047011"/>
      </p:ext>
    </p:extLst>
  </p:cSld>
  <p:clrMapOvr>
    <a:masterClrMapping/>
  </p:clrMapOvr>
  <mc:AlternateContent xmlns:mc="http://schemas.openxmlformats.org/markup-compatibility/2006">
    <mc:Choice xmlns:p14="http://schemas.microsoft.com/office/powerpoint/2010/main" Requires="p14">
      <p:transition spd="slow" p14:dur="2000" advTm="44237"/>
    </mc:Choice>
    <mc:Fallback>
      <p:transition spd="slow" advTm="4423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idx="1"/>
          </p:nvPr>
        </p:nvSpPr>
        <p:spPr>
          <a:xfrm>
            <a:off x="0" y="952500"/>
            <a:ext cx="8435975" cy="5905500"/>
          </a:xfrm>
        </p:spPr>
        <p:txBody>
          <a:bodyPr/>
          <a:lstStyle/>
          <a:p>
            <a:pPr marL="609600" indent="-609600" algn="just" rtl="0" eaLnBrk="1" hangingPunct="1">
              <a:defRPr/>
            </a:pPr>
            <a:r>
              <a:rPr lang="en-US" sz="4000" b="1" dirty="0" smtClean="0">
                <a:latin typeface="Times New Roman" pitchFamily="18" charset="0"/>
                <a:cs typeface="Times New Roman" pitchFamily="18" charset="0"/>
              </a:rPr>
              <a:t>Definition of disaster:</a:t>
            </a:r>
          </a:p>
          <a:p>
            <a:pPr marL="609600" indent="-609600" algn="just" rtl="0" eaLnBrk="1" hangingPunct="1">
              <a:defRPr/>
            </a:pPr>
            <a:r>
              <a:rPr lang="en-US" sz="4000" b="1" dirty="0" smtClean="0">
                <a:latin typeface="Times New Roman" pitchFamily="18" charset="0"/>
                <a:cs typeface="Times New Roman" pitchFamily="18" charset="0"/>
              </a:rPr>
              <a:t>A Disaster: </a:t>
            </a:r>
            <a:r>
              <a:rPr lang="en-US" sz="4000" dirty="0" smtClean="0">
                <a:latin typeface="Times New Roman" pitchFamily="18" charset="0"/>
                <a:cs typeface="Times New Roman" pitchFamily="18" charset="0"/>
              </a:rPr>
              <a:t>A disaster is a serious disruption of the functioning of a community or society causing widespread human, material, economic or environmental loses which exceed the ability of the affected community/society to cope using its own resources.</a:t>
            </a:r>
          </a:p>
        </p:txBody>
      </p:sp>
      <p:pic>
        <p:nvPicPr>
          <p:cNvPr id="2" name="1E032868.wav">
            <a:hlinkClick r:id="" action="ppaction://media"/>
          </p:cNvPr>
          <p:cNvPicPr>
            <a:picLocks noChangeAspect="1"/>
          </p:cNvPicPr>
          <p:nvPr>
            <a:wavAudioFile r:embed="rId1" name="1E03450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3191313"/>
      </p:ext>
    </p:extLst>
  </p:cSld>
  <p:clrMapOvr>
    <a:masterClrMapping/>
  </p:clrMapOvr>
  <mc:AlternateContent xmlns:mc="http://schemas.openxmlformats.org/markup-compatibility/2006">
    <mc:Choice xmlns:p14="http://schemas.microsoft.com/office/powerpoint/2010/main" Requires="p14">
      <p:transition spd="slow" p14:dur="2000" advTm="70956"/>
    </mc:Choice>
    <mc:Fallback>
      <p:transition spd="slow" advTm="7095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smtClean="0"/>
              <a:t>Factors contributing to disasters</a:t>
            </a:r>
            <a:endParaRPr lang="ar-EG" dirty="0"/>
          </a:p>
        </p:txBody>
      </p:sp>
      <p:sp>
        <p:nvSpPr>
          <p:cNvPr id="3" name="Content Placeholder 2"/>
          <p:cNvSpPr>
            <a:spLocks noGrp="1"/>
          </p:cNvSpPr>
          <p:nvPr>
            <p:ph idx="1"/>
          </p:nvPr>
        </p:nvSpPr>
        <p:spPr/>
        <p:txBody>
          <a:bodyPr/>
          <a:lstStyle/>
          <a:p>
            <a:pPr algn="l" rtl="0">
              <a:defRPr/>
            </a:pPr>
            <a:r>
              <a:rPr lang="en-US" dirty="0" smtClean="0">
                <a:latin typeface="Times New Roman" pitchFamily="18" charset="0"/>
                <a:cs typeface="Times New Roman" pitchFamily="18" charset="0"/>
              </a:rPr>
              <a:t>Poverty.</a:t>
            </a:r>
          </a:p>
          <a:p>
            <a:pPr algn="l" rtl="0">
              <a:defRPr/>
            </a:pPr>
            <a:r>
              <a:rPr lang="en-US" dirty="0" smtClean="0">
                <a:latin typeface="Times New Roman" pitchFamily="18" charset="0"/>
                <a:cs typeface="Times New Roman" pitchFamily="18" charset="0"/>
              </a:rPr>
              <a:t>Social inequality.</a:t>
            </a:r>
          </a:p>
          <a:p>
            <a:pPr algn="l" rtl="0">
              <a:defRPr/>
            </a:pPr>
            <a:r>
              <a:rPr lang="en-US" dirty="0" smtClean="0">
                <a:latin typeface="Times New Roman" pitchFamily="18" charset="0"/>
                <a:cs typeface="Times New Roman" pitchFamily="18" charset="0"/>
              </a:rPr>
              <a:t>Environmental degradation result from poor land use.</a:t>
            </a:r>
          </a:p>
          <a:p>
            <a:pPr algn="l" rtl="0">
              <a:defRPr/>
            </a:pPr>
            <a:r>
              <a:rPr lang="en-US" dirty="0" smtClean="0">
                <a:latin typeface="Times New Roman" pitchFamily="18" charset="0"/>
                <a:cs typeface="Times New Roman" pitchFamily="18" charset="0"/>
              </a:rPr>
              <a:t>Rapid population growth.</a:t>
            </a:r>
          </a:p>
          <a:p>
            <a:pPr algn="l" rtl="0">
              <a:buFontTx/>
              <a:buNone/>
              <a:defRPr/>
            </a:pPr>
            <a:endParaRPr lang="ar-EG" dirty="0">
              <a:latin typeface="Times New Roman" pitchFamily="18" charset="0"/>
              <a:cs typeface="Times New Roman" pitchFamily="18" charset="0"/>
            </a:endParaRPr>
          </a:p>
        </p:txBody>
      </p:sp>
      <p:pic>
        <p:nvPicPr>
          <p:cNvPr id="4" name="BBA22868.wav">
            <a:hlinkClick r:id="" action="ppaction://media"/>
          </p:cNvPr>
          <p:cNvPicPr>
            <a:picLocks noChangeAspect="1"/>
          </p:cNvPicPr>
          <p:nvPr>
            <a:wavAudioFile r:embed="rId1" name="BBA28B96.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819094"/>
      </p:ext>
    </p:extLst>
  </p:cSld>
  <p:clrMapOvr>
    <a:masterClrMapping/>
  </p:clrMapOvr>
  <mc:AlternateContent xmlns:mc="http://schemas.openxmlformats.org/markup-compatibility/2006">
    <mc:Choice xmlns:p14="http://schemas.microsoft.com/office/powerpoint/2010/main" Requires="p14">
      <p:transition spd="slow" p14:dur="2000" advTm="18107"/>
    </mc:Choice>
    <mc:Fallback>
      <p:transition spd="slow" advTm="18107"/>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0" y="260350"/>
            <a:ext cx="9144000" cy="6597650"/>
          </a:xfrm>
        </p:spPr>
        <p:txBody>
          <a:bodyPr>
            <a:normAutofit fontScale="92500" lnSpcReduction="20000"/>
          </a:bodyPr>
          <a:lstStyle/>
          <a:p>
            <a:pPr algn="just" rtl="0" eaLnBrk="1" hangingPunct="1">
              <a:lnSpc>
                <a:spcPct val="80000"/>
              </a:lnSpc>
              <a:defRPr/>
            </a:pPr>
            <a:r>
              <a:rPr lang="en-US" sz="3600" b="1" dirty="0" smtClean="0"/>
              <a:t>Types of disasters:</a:t>
            </a:r>
          </a:p>
          <a:p>
            <a:pPr algn="just" rtl="0" eaLnBrk="1" hangingPunct="1">
              <a:lnSpc>
                <a:spcPct val="80000"/>
              </a:lnSpc>
              <a:buFontTx/>
              <a:buNone/>
              <a:defRPr/>
            </a:pPr>
            <a:r>
              <a:rPr lang="en-US" sz="3600" b="1" dirty="0" smtClean="0">
                <a:solidFill>
                  <a:schemeClr val="accent2"/>
                </a:solidFill>
                <a:latin typeface="Times New Roman" pitchFamily="18" charset="0"/>
                <a:cs typeface="Times New Roman" pitchFamily="18" charset="0"/>
              </a:rPr>
              <a:t>1-Natural disasters.</a:t>
            </a:r>
            <a:r>
              <a:rPr lang="en-US" sz="3600" b="1" dirty="0" smtClean="0">
                <a:latin typeface="Times New Roman" pitchFamily="18" charset="0"/>
                <a:cs typeface="Times New Roman" pitchFamily="18" charset="0"/>
              </a:rPr>
              <a:t> These disasters include floods, hurricanes, earthquakes and volcano eruptions that can have immediate impacts on human health, as well as secondary impacts causing further death.</a:t>
            </a:r>
          </a:p>
          <a:p>
            <a:pPr algn="just" rtl="0" eaLnBrk="1" hangingPunct="1">
              <a:lnSpc>
                <a:spcPct val="80000"/>
              </a:lnSpc>
              <a:buFontTx/>
              <a:buNone/>
              <a:defRPr/>
            </a:pPr>
            <a:endParaRPr lang="en-US" sz="3600" b="1" dirty="0" smtClean="0">
              <a:latin typeface="Times New Roman" pitchFamily="18" charset="0"/>
              <a:cs typeface="Times New Roman" pitchFamily="18" charset="0"/>
            </a:endParaRPr>
          </a:p>
          <a:p>
            <a:pPr algn="just" rtl="0" eaLnBrk="1" hangingPunct="1">
              <a:lnSpc>
                <a:spcPct val="80000"/>
              </a:lnSpc>
              <a:buFontTx/>
              <a:buNone/>
              <a:defRPr/>
            </a:pPr>
            <a:r>
              <a:rPr lang="en-US" sz="3600" b="1" dirty="0" smtClean="0">
                <a:solidFill>
                  <a:schemeClr val="accent2"/>
                </a:solidFill>
                <a:latin typeface="Times New Roman" pitchFamily="18" charset="0"/>
                <a:cs typeface="Times New Roman" pitchFamily="18" charset="0"/>
              </a:rPr>
              <a:t>2-Environmental emergencies</a:t>
            </a:r>
            <a:r>
              <a:rPr lang="en-US" sz="3600" b="1" dirty="0" smtClean="0">
                <a:latin typeface="Times New Roman" pitchFamily="18" charset="0"/>
                <a:cs typeface="Times New Roman" pitchFamily="18" charset="0"/>
              </a:rPr>
              <a:t>.  These emergencies include technological or industrial accidents, usually involving hazardous material, and occur where these materials are produced, used or transported. </a:t>
            </a:r>
          </a:p>
          <a:p>
            <a:pPr algn="l" rtl="0" eaLnBrk="1" hangingPunct="1">
              <a:lnSpc>
                <a:spcPct val="80000"/>
              </a:lnSpc>
              <a:buFontTx/>
              <a:buNone/>
              <a:defRPr/>
            </a:pPr>
            <a:endParaRPr lang="en-US" sz="3600" b="1" dirty="0" smtClean="0">
              <a:latin typeface="Times New Roman" pitchFamily="18" charset="0"/>
              <a:cs typeface="Times New Roman" pitchFamily="18" charset="0"/>
            </a:endParaRPr>
          </a:p>
          <a:p>
            <a:pPr algn="l" rtl="0" eaLnBrk="1" hangingPunct="1">
              <a:lnSpc>
                <a:spcPct val="80000"/>
              </a:lnSpc>
              <a:buFontTx/>
              <a:buNone/>
              <a:defRPr/>
            </a:pPr>
            <a:endParaRPr lang="en-US" sz="3600" b="1" dirty="0" smtClean="0">
              <a:latin typeface="Times New Roman" pitchFamily="18" charset="0"/>
              <a:cs typeface="Times New Roman" pitchFamily="18" charset="0"/>
            </a:endParaRPr>
          </a:p>
          <a:p>
            <a:pPr algn="l" rtl="0" eaLnBrk="1" hangingPunct="1">
              <a:lnSpc>
                <a:spcPct val="80000"/>
              </a:lnSpc>
              <a:buFontTx/>
              <a:buNone/>
              <a:defRPr/>
            </a:pPr>
            <a:endParaRPr lang="en-US" sz="3600" b="1" dirty="0" smtClean="0">
              <a:latin typeface="Times New Roman" pitchFamily="18" charset="0"/>
              <a:cs typeface="Times New Roman" pitchFamily="18" charset="0"/>
            </a:endParaRPr>
          </a:p>
          <a:p>
            <a:pPr algn="l" rtl="0" eaLnBrk="1" hangingPunct="1">
              <a:lnSpc>
                <a:spcPct val="80000"/>
              </a:lnSpc>
              <a:buFontTx/>
              <a:buNone/>
              <a:defRPr/>
            </a:pPr>
            <a:endParaRPr lang="en-US" sz="3600" dirty="0" smtClean="0">
              <a:solidFill>
                <a:srgbClr val="FF9900"/>
              </a:solidFill>
              <a:latin typeface="Times New Roman" pitchFamily="18" charset="0"/>
              <a:cs typeface="Times New Roman" pitchFamily="18" charset="0"/>
            </a:endParaRPr>
          </a:p>
          <a:p>
            <a:pPr algn="l" rtl="0" eaLnBrk="1" hangingPunct="1">
              <a:lnSpc>
                <a:spcPct val="80000"/>
              </a:lnSpc>
              <a:buClr>
                <a:srgbClr val="FF9900"/>
              </a:buClr>
              <a:buFontTx/>
              <a:buNone/>
              <a:defRPr/>
            </a:pPr>
            <a:r>
              <a:rPr lang="en-US" sz="3600" dirty="0" smtClean="0"/>
              <a:t>      </a:t>
            </a:r>
          </a:p>
        </p:txBody>
      </p:sp>
      <p:pic>
        <p:nvPicPr>
          <p:cNvPr id="2" name="741A2883.wav">
            <a:hlinkClick r:id="" action="ppaction://media"/>
          </p:cNvPr>
          <p:cNvPicPr>
            <a:picLocks noChangeAspect="1"/>
          </p:cNvPicPr>
          <p:nvPr>
            <a:wavAudioFile r:embed="rId1" name="741AE003.wav"/>
          </p:nvPr>
        </p:nvPicPr>
        <p:blipFill>
          <a:blip r:embed="rId3">
            <a:extLst>
              <a:ext uri="{28A0092B-C50C-407E-A947-70E740481C1C}">
                <a14:useLocalDpi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487303"/>
      </p:ext>
    </p:extLst>
  </p:cSld>
  <p:clrMapOvr>
    <a:masterClrMapping/>
  </p:clrMapOvr>
  <mc:AlternateContent xmlns:mc="http://schemas.openxmlformats.org/markup-compatibility/2006">
    <mc:Choice xmlns:p14="http://schemas.microsoft.com/office/powerpoint/2010/main" Requires="p14">
      <p:transition spd="slow" p14:dur="2000" advTm="62353"/>
    </mc:Choice>
    <mc:Fallback>
      <p:transition spd="slow" advTm="6235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1.9|5|1.7|5.6|10.3|1.5|8.7|3"/>
</p:tagLst>
</file>

<file path=ppt/tags/tag2.xml><?xml version="1.0" encoding="utf-8"?>
<p:tagLst xmlns:a="http://schemas.openxmlformats.org/drawingml/2006/main" xmlns:r="http://schemas.openxmlformats.org/officeDocument/2006/relationships" xmlns:p="http://schemas.openxmlformats.org/presentationml/2006/main">
  <p:tag name="TIMING" val="|0.5|9.1|14.8|27.4"/>
</p:tagLst>
</file>

<file path=ppt/tags/tag3.xml><?xml version="1.0" encoding="utf-8"?>
<p:tagLst xmlns:a="http://schemas.openxmlformats.org/drawingml/2006/main" xmlns:r="http://schemas.openxmlformats.org/officeDocument/2006/relationships" xmlns:p="http://schemas.openxmlformats.org/presentationml/2006/main">
  <p:tag name="TIMING" val="|0.6|51.1|1.7|19.8"/>
</p:tagLst>
</file>

<file path=ppt/tags/tag4.xml><?xml version="1.0" encoding="utf-8"?>
<p:tagLst xmlns:a="http://schemas.openxmlformats.org/drawingml/2006/main" xmlns:r="http://schemas.openxmlformats.org/officeDocument/2006/relationships" xmlns:p="http://schemas.openxmlformats.org/presentationml/2006/main">
  <p:tag name="TIMING" val="|0.5|1.3|0.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0</TotalTime>
  <Words>1395</Words>
  <Application>Microsoft Office PowerPoint</Application>
  <PresentationFormat>On-screen Show (4:3)</PresentationFormat>
  <Paragraphs>149</Paragraphs>
  <Slides>52</Slides>
  <Notes>1</Notes>
  <HiddenSlides>0</HiddenSlides>
  <MMClips>52</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Factors contributing to disasters</vt:lpstr>
      <vt:lpstr>PowerPoint Presentation</vt:lpstr>
      <vt:lpstr>PowerPoint Presentation</vt:lpstr>
      <vt:lpstr>  of  disaster  Types</vt:lpstr>
      <vt:lpstr>PowerPoint Presentation</vt:lpstr>
      <vt:lpstr>Elements at risk from disaster:</vt:lpstr>
      <vt:lpstr>Impact of disaster on community</vt:lpstr>
      <vt:lpstr>Effects on the built environment</vt:lpstr>
      <vt:lpstr>Effects on the economic environment</vt:lpstr>
      <vt:lpstr>Effects on the natural environment </vt:lpstr>
      <vt:lpstr>PowerPoint Presentation</vt:lpstr>
      <vt:lpstr>PowerPoint Presentation</vt:lpstr>
      <vt:lpstr>PowerPoint Presentation</vt:lpstr>
      <vt:lpstr>PowerPoint Presentation</vt:lpstr>
      <vt:lpstr>Aim of disaster managemrnt</vt:lpstr>
      <vt:lpstr>PowerPoint Presentation</vt:lpstr>
      <vt:lpstr>PowerPoint Presentation</vt:lpstr>
      <vt:lpstr>PowerPoint Presentation</vt:lpstr>
      <vt:lpstr>PowerPoint Presentation</vt:lpstr>
      <vt:lpstr>PowerPoint Presentation</vt:lpstr>
      <vt:lpstr>PowerPoint Presentation</vt:lpstr>
      <vt:lpstr>2. During a disaster (disaster occurrence). </vt:lpstr>
      <vt:lpstr>3. After a disaster (post-disaster)</vt:lpstr>
      <vt:lpstr>PowerPoint Presentation</vt:lpstr>
      <vt:lpstr>PowerPoint Presentation</vt:lpstr>
      <vt:lpstr>PowerPoint Presentation</vt:lpstr>
      <vt:lpstr>PowerPoint Presentation</vt:lpstr>
      <vt:lpstr>Preparednes 2-</vt:lpstr>
      <vt:lpstr>3- Response  </vt:lpstr>
      <vt:lpstr>4- Recovery </vt:lpstr>
      <vt:lpstr>Health sector of disaster </vt:lpstr>
      <vt:lpstr>PowerPoint Presentation</vt:lpstr>
      <vt:lpstr>Steps of safety measures during disaster</vt:lpstr>
      <vt:lpstr>PowerPoint Presentation</vt:lpstr>
      <vt:lpstr>PowerPoint Presentation</vt:lpstr>
      <vt:lpstr>PowerPoint Presentation</vt:lpstr>
      <vt:lpstr>PowerPoint Presentation</vt:lpstr>
      <vt:lpstr>During preventive phase, the nurse should: </vt:lpstr>
      <vt:lpstr>During preparedness phase, the nurse should </vt:lpstr>
      <vt:lpstr>During response phase, the nurse should:</vt:lpstr>
      <vt:lpstr>During recovery phase, the nurse should provide:</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Ahmed</dc:creator>
  <cp:lastModifiedBy>Windows User</cp:lastModifiedBy>
  <cp:revision>1</cp:revision>
  <dcterms:created xsi:type="dcterms:W3CDTF">2006-08-16T00:00:00Z</dcterms:created>
  <dcterms:modified xsi:type="dcterms:W3CDTF">2020-03-19T09:32:29Z</dcterms:modified>
</cp:coreProperties>
</file>