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0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audio18.wav"/><Relationship Id="rId1" Type="http://schemas.openxmlformats.org/officeDocument/2006/relationships/tags" Target="../tags/tag8.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7.wav"/></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Layout" Target="../slideLayouts/slideLayout1.xml"/><Relationship Id="rId1" Type="http://schemas.openxmlformats.org/officeDocument/2006/relationships/audio" Target="../media/audio19.wav"/><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audio20.wav"/><Relationship Id="rId1" Type="http://schemas.openxmlformats.org/officeDocument/2006/relationships/tags" Target="../tags/tag9.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21.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audio22.wav"/><Relationship Id="rId1" Type="http://schemas.openxmlformats.org/officeDocument/2006/relationships/tags" Target="../tags/tag10.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2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audio23.wav"/><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24.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audio25.wav"/><Relationship Id="rId1" Type="http://schemas.openxmlformats.org/officeDocument/2006/relationships/tags" Target="../tags/tag12.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24.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audio26.wav"/><Relationship Id="rId1" Type="http://schemas.openxmlformats.org/officeDocument/2006/relationships/tags" Target="../tags/tag13.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24.wav"/></Relationships>
</file>

<file path=ppt/slides/_rels/slide18.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slideLayout" Target="../slideLayouts/slideLayout1.xml"/><Relationship Id="rId1" Type="http://schemas.openxmlformats.org/officeDocument/2006/relationships/audio" Target="../media/audio27.wav"/><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4.wav"/><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audio6.wav"/><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audio8.wav"/><Relationship Id="rId1" Type="http://schemas.openxmlformats.org/officeDocument/2006/relationships/tags" Target="../tags/tag5.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audio10.wav"/><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audio12.wav"/><Relationship Id="rId1" Type="http://schemas.openxmlformats.org/officeDocument/2006/relationships/tags" Target="../tags/tag7.xml"/><Relationship Id="rId6" Type="http://schemas.openxmlformats.org/officeDocument/2006/relationships/image" Target="../media/image2.jpeg"/><Relationship Id="rId5" Type="http://schemas.openxmlformats.org/officeDocument/2006/relationships/image" Target="../media/image1.gif"/><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audio" Target="../media/audio14.wav"/><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slideLayout" Target="../slideLayouts/slideLayout1.xml"/><Relationship Id="rId1" Type="http://schemas.openxmlformats.org/officeDocument/2006/relationships/audio" Target="../media/audio15.wav"/><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1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descr="234"/>
          <p:cNvSpPr>
            <a:spLocks noChangeArrowheads="1"/>
          </p:cNvSpPr>
          <p:nvPr/>
        </p:nvSpPr>
        <p:spPr bwMode="auto">
          <a:xfrm>
            <a:off x="0" y="188913"/>
            <a:ext cx="7740650" cy="6669087"/>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2052" name="Text Box 4"/>
          <p:cNvSpPr txBox="1">
            <a:spLocks noChangeArrowheads="1"/>
          </p:cNvSpPr>
          <p:nvPr/>
        </p:nvSpPr>
        <p:spPr bwMode="auto">
          <a:xfrm>
            <a:off x="49213" y="706438"/>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6150" name="Text Box 6"/>
          <p:cNvSpPr txBox="1">
            <a:spLocks noChangeArrowheads="1"/>
          </p:cNvSpPr>
          <p:nvPr/>
        </p:nvSpPr>
        <p:spPr bwMode="auto">
          <a:xfrm>
            <a:off x="50800" y="798513"/>
            <a:ext cx="7632700" cy="5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3200"/>
          </a:p>
          <a:p>
            <a:pPr algn="just" rtl="0" eaLnBrk="1" hangingPunct="1"/>
            <a:r>
              <a:rPr lang="en-US" sz="2900"/>
              <a:t>Nurses, professional and practical, employ effective collaboration by professional interactions with members of the healthcare team, members from other disciplines and other professional nurses. Professional nurses utilize the collaborative process to share prioritizing, planning, decision-making and problem solving to foster cooperation , promote and ensure competent, safe, effective and appropriate care of the individual and family.  </a:t>
            </a:r>
          </a:p>
        </p:txBody>
      </p:sp>
      <p:sp>
        <p:nvSpPr>
          <p:cNvPr id="6152" name="WordArt 8"/>
          <p:cNvSpPr>
            <a:spLocks noChangeArrowheads="1" noChangeShapeType="1" noTextEdit="1"/>
          </p:cNvSpPr>
          <p:nvPr/>
        </p:nvSpPr>
        <p:spPr bwMode="auto">
          <a:xfrm>
            <a:off x="971550" y="590550"/>
            <a:ext cx="5600700" cy="765175"/>
          </a:xfrm>
          <a:prstGeom prst="rect">
            <a:avLst/>
          </a:prstGeom>
        </p:spPr>
        <p:txBody>
          <a:bodyPr wrap="none" fromWordArt="1">
            <a:prstTxWarp prst="textFadeUp">
              <a:avLst>
                <a:gd name="adj" fmla="val 9991"/>
              </a:avLst>
            </a:prstTxWarp>
          </a:bodyPr>
          <a:lstStyle/>
          <a:p>
            <a:pPr algn="ctr" rtl="0"/>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INTRODUCTION</a:t>
            </a:r>
            <a:endParaRPr lang="ar-EG"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pic>
        <p:nvPicPr>
          <p:cNvPr id="2" name="44A11318.wav">
            <a:hlinkClick r:id="" action="ppaction://media"/>
          </p:cNvPr>
          <p:cNvPicPr>
            <a:picLocks noChangeAspect="1"/>
          </p:cNvPicPr>
          <p:nvPr>
            <a:wavAudioFile r:embed="rId2" name="44A19F99.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929013"/>
      </p:ext>
    </p:extLst>
  </p:cSld>
  <p:clrMapOvr>
    <a:masterClrMapping/>
  </p:clrMapOvr>
  <mc:AlternateContent xmlns:mc="http://schemas.openxmlformats.org/markup-compatibility/2006">
    <mc:Choice xmlns:p14="http://schemas.microsoft.com/office/powerpoint/2010/main" Requires="p14">
      <p:transition spd="slow" p14:dur="2000" advTm="95814"/>
    </mc:Choice>
    <mc:Fallback>
      <p:transition spd="slow" advTm="9581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6152"/>
                                        </p:tgtEl>
                                        <p:attrNameLst>
                                          <p:attrName>style.visibility</p:attrName>
                                        </p:attrNameLst>
                                      </p:cBhvr>
                                      <p:to>
                                        <p:strVal val="visible"/>
                                      </p:to>
                                    </p:set>
                                    <p:anim calcmode="lin" valueType="num">
                                      <p:cBhvr>
                                        <p:cTn id="11" dur="500" decel="50000" fill="hold">
                                          <p:stCondLst>
                                            <p:cond delay="0"/>
                                          </p:stCondLst>
                                        </p:cTn>
                                        <p:tgtEl>
                                          <p:spTgt spid="615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615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6152"/>
                                        </p:tgtEl>
                                        <p:attrNameLst>
                                          <p:attrName>ppt_w</p:attrName>
                                        </p:attrNameLst>
                                      </p:cBhvr>
                                      <p:tavLst>
                                        <p:tav tm="0">
                                          <p:val>
                                            <p:strVal val="#ppt_w*.05"/>
                                          </p:val>
                                        </p:tav>
                                        <p:tav tm="100000">
                                          <p:val>
                                            <p:strVal val="#ppt_w"/>
                                          </p:val>
                                        </p:tav>
                                      </p:tavLst>
                                    </p:anim>
                                    <p:anim calcmode="lin" valueType="num">
                                      <p:cBhvr>
                                        <p:cTn id="14" dur="1000" fill="hold"/>
                                        <p:tgtEl>
                                          <p:spTgt spid="615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615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615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615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61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150"/>
                                        </p:tgtEl>
                                        <p:attrNameLst>
                                          <p:attrName>style.visibility</p:attrName>
                                        </p:attrNameLst>
                                      </p:cBhvr>
                                      <p:to>
                                        <p:strVal val="visible"/>
                                      </p:to>
                                    </p:set>
                                    <p:anim calcmode="lin" valueType="num">
                                      <p:cBhvr>
                                        <p:cTn id="23" dur="500" fill="hold"/>
                                        <p:tgtEl>
                                          <p:spTgt spid="6150"/>
                                        </p:tgtEl>
                                        <p:attrNameLst>
                                          <p:attrName>ppt_w</p:attrName>
                                        </p:attrNameLst>
                                      </p:cBhvr>
                                      <p:tavLst>
                                        <p:tav tm="0">
                                          <p:val>
                                            <p:fltVal val="0"/>
                                          </p:val>
                                        </p:tav>
                                        <p:tav tm="100000">
                                          <p:val>
                                            <p:strVal val="#ppt_w"/>
                                          </p:val>
                                        </p:tav>
                                      </p:tavLst>
                                    </p:anim>
                                    <p:anim calcmode="lin" valueType="num">
                                      <p:cBhvr>
                                        <p:cTn id="24" dur="500" fill="hold"/>
                                        <p:tgtEl>
                                          <p:spTgt spid="6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6150" grpId="0"/>
      <p:bldP spid="61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95288" y="4508500"/>
            <a:ext cx="8229600" cy="3097213"/>
          </a:xfrm>
        </p:spPr>
        <p:txBody>
          <a:bodyPr/>
          <a:lstStyle/>
          <a:p>
            <a:endParaRPr lang="ar-EG" smtClean="0"/>
          </a:p>
        </p:txBody>
      </p:sp>
      <p:pic>
        <p:nvPicPr>
          <p:cNvPr id="1126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2413" y="0"/>
            <a:ext cx="9251951" cy="6858000"/>
          </a:xfrm>
          <a:noFill/>
        </p:spPr>
      </p:pic>
      <p:sp>
        <p:nvSpPr>
          <p:cNvPr id="11268" name="Rectangle 3"/>
          <p:cNvSpPr>
            <a:spLocks noChangeArrowheads="1"/>
          </p:cNvSpPr>
          <p:nvPr/>
        </p:nvSpPr>
        <p:spPr bwMode="auto">
          <a:xfrm>
            <a:off x="2195513" y="549275"/>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0"/>
            <a:r>
              <a:rPr lang="en-US"/>
              <a:t>- </a:t>
            </a:r>
            <a:r>
              <a:rPr lang="en-US" sz="3600"/>
              <a:t>Nurse educators can also work in conjunction with other health care professionals for meeting the appropriate learning needs of nurses.</a:t>
            </a:r>
            <a:endParaRPr lang="ar-EG" sz="3600"/>
          </a:p>
        </p:txBody>
      </p:sp>
      <p:pic>
        <p:nvPicPr>
          <p:cNvPr id="2" name="0DAE1365.wav">
            <a:hlinkClick r:id="" action="ppaction://media"/>
          </p:cNvPr>
          <p:cNvPicPr>
            <a:picLocks noChangeAspect="1"/>
          </p:cNvPicPr>
          <p:nvPr>
            <a:wavAudioFile r:embed="rId1" name="0DAEFE79.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755193"/>
      </p:ext>
    </p:extLst>
  </p:cSld>
  <p:clrMapOvr>
    <a:masterClrMapping/>
  </p:clrMapOvr>
  <mc:AlternateContent xmlns:mc="http://schemas.openxmlformats.org/markup-compatibility/2006">
    <mc:Choice xmlns:p14="http://schemas.microsoft.com/office/powerpoint/2010/main" Requires="p14">
      <p:transition spd="slow" p14:dur="2000" advTm="9185"/>
    </mc:Choice>
    <mc:Fallback>
      <p:transition spd="slow" advTm="918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2292"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17413" name="Text Box 5"/>
          <p:cNvSpPr txBox="1">
            <a:spLocks noChangeArrowheads="1"/>
          </p:cNvSpPr>
          <p:nvPr/>
        </p:nvSpPr>
        <p:spPr bwMode="auto">
          <a:xfrm>
            <a:off x="34925" y="722313"/>
            <a:ext cx="7740650" cy="51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2700"/>
              <a:t>it requires the acceptance of the following assumption:</a:t>
            </a:r>
          </a:p>
          <a:p>
            <a:pPr algn="l" eaLnBrk="1" hangingPunct="1"/>
            <a:r>
              <a:rPr lang="en-US" sz="2700"/>
              <a:t>1- Clinical nursing is central to all other aspects of the profession of nursing, thus forming the unifying base for administration education, research, and practice. </a:t>
            </a:r>
            <a:endParaRPr lang="ar-EG" sz="2700"/>
          </a:p>
          <a:p>
            <a:pPr algn="l" eaLnBrk="1" hangingPunct="1"/>
            <a:endParaRPr lang="en-US" sz="500" b="1"/>
          </a:p>
          <a:p>
            <a:pPr algn="l" eaLnBrk="1" hangingPunct="1"/>
            <a:r>
              <a:rPr lang="en-US" sz="2400" b="1"/>
              <a:t>2-</a:t>
            </a:r>
            <a:r>
              <a:rPr lang="en-US" sz="2400"/>
              <a:t> </a:t>
            </a:r>
            <a:r>
              <a:rPr lang="en-US" sz="2700"/>
              <a:t>Professional nursing is practiced in all setting, including acute, long term, ambulatory and home care settings.</a:t>
            </a:r>
          </a:p>
          <a:p>
            <a:pPr algn="l" eaLnBrk="1" hangingPunct="1"/>
            <a:endParaRPr lang="en-US" sz="2700"/>
          </a:p>
          <a:p>
            <a:pPr algn="l" eaLnBrk="1" hangingPunct="1"/>
            <a:r>
              <a:rPr lang="en-US" sz="2700"/>
              <a:t>3-In these various setting, nursing care is based on the most advanced nursing knowledge.</a:t>
            </a:r>
          </a:p>
        </p:txBody>
      </p:sp>
      <p:sp>
        <p:nvSpPr>
          <p:cNvPr id="17414" name="Text Box 6"/>
          <p:cNvSpPr txBox="1">
            <a:spLocks noChangeArrowheads="1"/>
          </p:cNvSpPr>
          <p:nvPr/>
        </p:nvSpPr>
        <p:spPr bwMode="auto">
          <a:xfrm>
            <a:off x="0" y="163513"/>
            <a:ext cx="7667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defRPr/>
            </a:pPr>
            <a:r>
              <a:rPr lang="en-US" sz="2400" b="1" i="1" u="sng">
                <a:solidFill>
                  <a:srgbClr val="990033"/>
                </a:solidFill>
                <a:effectLst>
                  <a:outerShdw blurRad="38100" dist="38100" dir="2700000" algn="tl">
                    <a:srgbClr val="C0C0C0"/>
                  </a:outerShdw>
                </a:effectLst>
              </a:rPr>
              <a:t>Need for integration of service and education:</a:t>
            </a:r>
            <a:endParaRPr lang="en-US" sz="2400"/>
          </a:p>
        </p:txBody>
      </p:sp>
      <p:pic>
        <p:nvPicPr>
          <p:cNvPr id="2" name="D4B51365.wav">
            <a:hlinkClick r:id="" action="ppaction://media"/>
          </p:cNvPr>
          <p:cNvPicPr>
            <a:picLocks noChangeAspect="1"/>
          </p:cNvPicPr>
          <p:nvPr>
            <a:wavAudioFile r:embed="rId2" name="D4B59993.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10456529"/>
      </p:ext>
    </p:extLst>
  </p:cSld>
  <p:clrMapOvr>
    <a:masterClrMapping/>
  </p:clrMapOvr>
  <p:transition spd="med" advTm="105458">
    <p:zoom/>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7414"/>
                                        </p:tgtEl>
                                        <p:attrNameLst>
                                          <p:attrName>style.visibility</p:attrName>
                                        </p:attrNameLst>
                                      </p:cBhvr>
                                      <p:to>
                                        <p:strVal val="visible"/>
                                      </p:to>
                                    </p:set>
                                    <p:anim calcmode="discrete" valueType="clr">
                                      <p:cBhvr override="childStyle">
                                        <p:cTn id="11" dur="80"/>
                                        <p:tgtEl>
                                          <p:spTgt spid="17414"/>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7414"/>
                                        </p:tgtEl>
                                        <p:attrNameLst>
                                          <p:attrName>fillcolor</p:attrName>
                                        </p:attrNameLst>
                                      </p:cBhvr>
                                      <p:tavLst>
                                        <p:tav tm="0">
                                          <p:val>
                                            <p:clrVal>
                                              <a:schemeClr val="accent2"/>
                                            </p:clrVal>
                                          </p:val>
                                        </p:tav>
                                        <p:tav tm="50000">
                                          <p:val>
                                            <p:clrVal>
                                              <a:schemeClr val="hlink"/>
                                            </p:clrVal>
                                          </p:val>
                                        </p:tav>
                                      </p:tavLst>
                                    </p:anim>
                                    <p:set>
                                      <p:cBhvr>
                                        <p:cTn id="13" dur="80"/>
                                        <p:tgtEl>
                                          <p:spTgt spid="17414"/>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7413"/>
                                        </p:tgtEl>
                                        <p:attrNameLst>
                                          <p:attrName>style.visibility</p:attrName>
                                        </p:attrNameLst>
                                      </p:cBhvr>
                                      <p:to>
                                        <p:strVal val="visible"/>
                                      </p:to>
                                    </p:set>
                                    <p:anim calcmode="lin" valueType="num">
                                      <p:cBhvr>
                                        <p:cTn id="18" dur="500" fill="hold"/>
                                        <p:tgtEl>
                                          <p:spTgt spid="17413"/>
                                        </p:tgtEl>
                                        <p:attrNameLst>
                                          <p:attrName>ppt_w</p:attrName>
                                        </p:attrNameLst>
                                      </p:cBhvr>
                                      <p:tavLst>
                                        <p:tav tm="0">
                                          <p:val>
                                            <p:fltVal val="0"/>
                                          </p:val>
                                        </p:tav>
                                        <p:tav tm="100000">
                                          <p:val>
                                            <p:strVal val="#ppt_w"/>
                                          </p:val>
                                        </p:tav>
                                      </p:tavLst>
                                    </p:anim>
                                    <p:anim calcmode="lin" valueType="num">
                                      <p:cBhvr>
                                        <p:cTn id="19" dur="500" fill="hold"/>
                                        <p:tgtEl>
                                          <p:spTgt spid="174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17413" grpId="0"/>
      <p:bldP spid="174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descr="234"/>
          <p:cNvSpPr>
            <a:spLocks noChangeArrowheads="1"/>
          </p:cNvSpPr>
          <p:nvPr/>
        </p:nvSpPr>
        <p:spPr bwMode="auto">
          <a:xfrm>
            <a:off x="0" y="188913"/>
            <a:ext cx="7740650" cy="6669087"/>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3316"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13317" name="Text Box 5"/>
          <p:cNvSpPr txBox="1">
            <a:spLocks noChangeArrowheads="1"/>
          </p:cNvSpPr>
          <p:nvPr/>
        </p:nvSpPr>
        <p:spPr bwMode="auto">
          <a:xfrm>
            <a:off x="34925" y="382588"/>
            <a:ext cx="7705725"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800" b="1"/>
          </a:p>
          <a:p>
            <a:pPr algn="l" eaLnBrk="1" hangingPunct="1"/>
            <a:r>
              <a:rPr lang="en-US" sz="2800" b="1"/>
              <a:t>4-</a:t>
            </a:r>
            <a:r>
              <a:rPr lang="en-US" sz="2800"/>
              <a:t> Nursing is responsible for nursing administration, education, practice, and research..</a:t>
            </a:r>
            <a:endParaRPr lang="en-US" sz="2800" b="1"/>
          </a:p>
          <a:p>
            <a:pPr algn="l" eaLnBrk="1" hangingPunct="1"/>
            <a:r>
              <a:rPr lang="en-US" sz="2800" b="1"/>
              <a:t>5-</a:t>
            </a:r>
            <a:r>
              <a:rPr lang="en-US" sz="2800"/>
              <a:t> The relationship between as school of nursing and practice setting fosters a mutually productive environment that enhances the tripartite missions, education, practice and research..</a:t>
            </a:r>
          </a:p>
        </p:txBody>
      </p:sp>
      <p:pic>
        <p:nvPicPr>
          <p:cNvPr id="2" name="06C51365.wav">
            <a:hlinkClick r:id="" action="ppaction://media"/>
          </p:cNvPr>
          <p:cNvPicPr>
            <a:picLocks noChangeAspect="1"/>
          </p:cNvPicPr>
          <p:nvPr>
            <a:wavAudioFile r:embed="rId1" name="06C54DC2.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684363"/>
      </p:ext>
    </p:extLst>
  </p:cSld>
  <p:clrMapOvr>
    <a:masterClrMapping/>
  </p:clrMapOvr>
  <p:transition spd="med" advTm="40093">
    <p:blinds dir="vert"/>
    <p:sndAc>
      <p:stSnd>
        <p:snd r:embed="rId3" name="voltag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4340"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19461" name="Text Box 5"/>
          <p:cNvSpPr txBox="1">
            <a:spLocks noChangeArrowheads="1"/>
          </p:cNvSpPr>
          <p:nvPr/>
        </p:nvSpPr>
        <p:spPr bwMode="auto">
          <a:xfrm>
            <a:off x="0" y="404813"/>
            <a:ext cx="7667625"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600" b="1"/>
          </a:p>
          <a:p>
            <a:pPr algn="l" eaLnBrk="1" hangingPunct="1"/>
            <a:r>
              <a:rPr lang="en-US" sz="2800"/>
              <a:t>1-Complete opportunity for practice.</a:t>
            </a:r>
          </a:p>
          <a:p>
            <a:pPr algn="l" eaLnBrk="1" hangingPunct="1"/>
            <a:endParaRPr lang="en-US" sz="2800"/>
          </a:p>
          <a:p>
            <a:pPr algn="l" eaLnBrk="1" hangingPunct="1"/>
            <a:r>
              <a:rPr lang="en-US" sz="2800"/>
              <a:t>2- Appropriateness for size of institution and school of nursing.</a:t>
            </a:r>
          </a:p>
          <a:p>
            <a:pPr algn="l" eaLnBrk="1" hangingPunct="1"/>
            <a:r>
              <a:rPr lang="en-US" sz="2800"/>
              <a:t> </a:t>
            </a:r>
          </a:p>
          <a:p>
            <a:pPr algn="l" eaLnBrk="1" hangingPunct="1"/>
            <a:r>
              <a:rPr lang="en-US" sz="2800"/>
              <a:t>3- Open communication between nursing service and education.</a:t>
            </a:r>
          </a:p>
          <a:p>
            <a:pPr algn="l" eaLnBrk="1" hangingPunct="1"/>
            <a:r>
              <a:rPr lang="en-US" sz="2800"/>
              <a:t> </a:t>
            </a:r>
          </a:p>
          <a:p>
            <a:pPr algn="l" eaLnBrk="1" hangingPunct="1"/>
            <a:r>
              <a:rPr lang="en-US" sz="2800"/>
              <a:t>4-Ability to be realized in a variety of health care settings</a:t>
            </a:r>
          </a:p>
        </p:txBody>
      </p:sp>
      <p:sp>
        <p:nvSpPr>
          <p:cNvPr id="19462" name="WordArt 6"/>
          <p:cNvSpPr>
            <a:spLocks noChangeArrowheads="1" noChangeShapeType="1" noTextEdit="1"/>
          </p:cNvSpPr>
          <p:nvPr/>
        </p:nvSpPr>
        <p:spPr bwMode="auto">
          <a:xfrm>
            <a:off x="0" y="260350"/>
            <a:ext cx="7596188"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r>
              <a:rPr lang="en-US" sz="3600" kern="10">
                <a:gradFill rotWithShape="1">
                  <a:gsLst>
                    <a:gs pos="0">
                      <a:schemeClr val="accent2"/>
                    </a:gs>
                    <a:gs pos="100000">
                      <a:srgbClr val="FF9933"/>
                    </a:gs>
                  </a:gsLst>
                  <a:path path="rect">
                    <a:fillToRect t="100000" r="100000"/>
                  </a:path>
                </a:gradFill>
                <a:effectLst>
                  <a:outerShdw dist="35921" dir="2700000" algn="ctr" rotWithShape="0">
                    <a:srgbClr val="C0C0C0">
                      <a:alpha val="79999"/>
                    </a:srgbClr>
                  </a:outerShdw>
                </a:effectLst>
                <a:latin typeface="Impact"/>
              </a:rPr>
              <a:t>Criteria for integrated models</a:t>
            </a:r>
            <a:endParaRPr lang="ar-EG" sz="3600" kern="10">
              <a:gradFill rotWithShape="1">
                <a:gsLst>
                  <a:gs pos="0">
                    <a:schemeClr val="accent2"/>
                  </a:gs>
                  <a:gs pos="100000">
                    <a:srgbClr val="FF9933"/>
                  </a:gs>
                </a:gsLst>
                <a:path path="rect">
                  <a:fillToRect t="100000" r="100000"/>
                </a:path>
              </a:gradFill>
              <a:effectLst>
                <a:outerShdw dist="35921" dir="2700000" algn="ctr" rotWithShape="0">
                  <a:srgbClr val="C0C0C0">
                    <a:alpha val="79999"/>
                  </a:srgbClr>
                </a:outerShdw>
              </a:effectLst>
              <a:latin typeface="Impact"/>
            </a:endParaRPr>
          </a:p>
        </p:txBody>
      </p:sp>
      <p:pic>
        <p:nvPicPr>
          <p:cNvPr id="2" name="E4DE1365.wav">
            <a:hlinkClick r:id="" action="ppaction://media"/>
          </p:cNvPr>
          <p:cNvPicPr>
            <a:picLocks noChangeAspect="1"/>
          </p:cNvPicPr>
          <p:nvPr>
            <a:wavAudioFile r:embed="rId2" name="E4DEE273.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3392262"/>
      </p:ext>
    </p:extLst>
  </p:cSld>
  <p:clrMapOvr>
    <a:masterClrMapping/>
  </p:clrMapOvr>
  <p:transition spd="med" advTm="70356">
    <p:cover dir="ru"/>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3" presetClass="entr" presetSubtype="0" fill="hold" grpId="0" nodeType="clickEffect">
                                  <p:stCondLst>
                                    <p:cond delay="0"/>
                                  </p:stCondLst>
                                  <p:childTnLst>
                                    <p:set>
                                      <p:cBhvr>
                                        <p:cTn id="10" dur="1" fill="hold">
                                          <p:stCondLst>
                                            <p:cond delay="0"/>
                                          </p:stCondLst>
                                        </p:cTn>
                                        <p:tgtEl>
                                          <p:spTgt spid="19462"/>
                                        </p:tgtEl>
                                        <p:attrNameLst>
                                          <p:attrName>style.visibility</p:attrName>
                                        </p:attrNameLst>
                                      </p:cBhvr>
                                      <p:to>
                                        <p:strVal val="visible"/>
                                      </p:to>
                                    </p:set>
                                    <p:animEffect transition="in" filter="fade">
                                      <p:cBhvr>
                                        <p:cTn id="11" dur="100"/>
                                        <p:tgtEl>
                                          <p:spTgt spid="19462"/>
                                        </p:tgtEl>
                                      </p:cBhvr>
                                    </p:animEffect>
                                    <p:anim calcmode="lin" valueType="num">
                                      <p:cBhvr>
                                        <p:cTn id="12" dur="400" fill="hold"/>
                                        <p:tgtEl>
                                          <p:spTgt spid="19462"/>
                                        </p:tgtEl>
                                        <p:attrNameLst>
                                          <p:attrName>ppt_x</p:attrName>
                                        </p:attrNameLst>
                                      </p:cBhvr>
                                      <p:tavLst>
                                        <p:tav tm="0">
                                          <p:val>
                                            <p:strVal val="#ppt_x"/>
                                          </p:val>
                                        </p:tav>
                                        <p:tav tm="100000">
                                          <p:val>
                                            <p:strVal val="#ppt_x"/>
                                          </p:val>
                                        </p:tav>
                                      </p:tavLst>
                                    </p:anim>
                                    <p:anim calcmode="lin" valueType="num">
                                      <p:cBhvr>
                                        <p:cTn id="13" dur="400" fill="hold"/>
                                        <p:tgtEl>
                                          <p:spTgt spid="1946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946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946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9461"/>
                                        </p:tgtEl>
                                        <p:attrNameLst>
                                          <p:attrName>style.visibility</p:attrName>
                                        </p:attrNameLst>
                                      </p:cBhvr>
                                      <p:to>
                                        <p:strVal val="visible"/>
                                      </p:to>
                                    </p:set>
                                    <p:anim calcmode="lin" valueType="num">
                                      <p:cBhvr>
                                        <p:cTn id="20" dur="500" fill="hold"/>
                                        <p:tgtEl>
                                          <p:spTgt spid="19461"/>
                                        </p:tgtEl>
                                        <p:attrNameLst>
                                          <p:attrName>ppt_w</p:attrName>
                                        </p:attrNameLst>
                                      </p:cBhvr>
                                      <p:tavLst>
                                        <p:tav tm="0">
                                          <p:val>
                                            <p:fltVal val="0"/>
                                          </p:val>
                                        </p:tav>
                                        <p:tav tm="100000">
                                          <p:val>
                                            <p:strVal val="#ppt_w"/>
                                          </p:val>
                                        </p:tav>
                                      </p:tavLst>
                                    </p:anim>
                                    <p:anim calcmode="lin" valueType="num">
                                      <p:cBhvr>
                                        <p:cTn id="21" dur="500" fill="hold"/>
                                        <p:tgtEl>
                                          <p:spTgt spid="194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9461" grpId="0"/>
      <p:bldP spid="194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5364"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20485" name="Text Box 5"/>
          <p:cNvSpPr txBox="1">
            <a:spLocks noChangeArrowheads="1"/>
          </p:cNvSpPr>
          <p:nvPr/>
        </p:nvSpPr>
        <p:spPr bwMode="auto">
          <a:xfrm>
            <a:off x="-36513" y="115888"/>
            <a:ext cx="7777163" cy="302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600" b="1"/>
          </a:p>
          <a:p>
            <a:pPr algn="l" eaLnBrk="1" hangingPunct="1"/>
            <a:endParaRPr lang="en-US" sz="2600" b="1"/>
          </a:p>
          <a:p>
            <a:pPr algn="l" eaLnBrk="1" hangingPunct="1"/>
            <a:r>
              <a:rPr lang="en-US" sz="2600" b="1"/>
              <a:t>5-</a:t>
            </a:r>
            <a:r>
              <a:rPr lang="en-US" sz="2600"/>
              <a:t> </a:t>
            </a:r>
            <a:r>
              <a:rPr lang="en-US" sz="2800"/>
              <a:t>Participation in policy making at the executive level.</a:t>
            </a:r>
          </a:p>
          <a:p>
            <a:pPr algn="l" eaLnBrk="1" hangingPunct="1"/>
            <a:endParaRPr lang="en-US" sz="2800"/>
          </a:p>
          <a:p>
            <a:pPr algn="l" eaLnBrk="1" hangingPunct="1"/>
            <a:r>
              <a:rPr lang="en-US" sz="2800"/>
              <a:t>6- Comparable rewards for education, practice, and research.</a:t>
            </a:r>
          </a:p>
        </p:txBody>
      </p:sp>
      <p:pic>
        <p:nvPicPr>
          <p:cNvPr id="2" name="288C1381.wav">
            <a:hlinkClick r:id="" action="ppaction://media"/>
          </p:cNvPr>
          <p:cNvPicPr>
            <a:picLocks noChangeAspect="1"/>
          </p:cNvPicPr>
          <p:nvPr>
            <a:wavAudioFile r:embed="rId2" name="288C425B.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2885489"/>
      </p:ext>
    </p:extLst>
  </p:cSld>
  <p:clrMapOvr>
    <a:masterClrMapping/>
  </p:clrMapOvr>
  <p:transition spd="med" advTm="9575">
    <p:cover dir="r"/>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20485"/>
                                        </p:tgtEl>
                                        <p:attrNameLst>
                                          <p:attrName>style.visibility</p:attrName>
                                        </p:attrNameLst>
                                      </p:cBhvr>
                                      <p:to>
                                        <p:strVal val="visible"/>
                                      </p:to>
                                    </p:set>
                                    <p:anim calcmode="lin" valueType="num">
                                      <p:cBhvr>
                                        <p:cTn id="11" dur="500" fill="hold"/>
                                        <p:tgtEl>
                                          <p:spTgt spid="20485"/>
                                        </p:tgtEl>
                                        <p:attrNameLst>
                                          <p:attrName>ppt_w</p:attrName>
                                        </p:attrNameLst>
                                      </p:cBhvr>
                                      <p:tavLst>
                                        <p:tav tm="0">
                                          <p:val>
                                            <p:fltVal val="0"/>
                                          </p:val>
                                        </p:tav>
                                        <p:tav tm="100000">
                                          <p:val>
                                            <p:strVal val="#ppt_w"/>
                                          </p:val>
                                        </p:tav>
                                      </p:tavLst>
                                    </p:anim>
                                    <p:anim calcmode="lin" valueType="num">
                                      <p:cBhvr>
                                        <p:cTn id="12" dur="500" fill="hold"/>
                                        <p:tgtEl>
                                          <p:spTgt spid="204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048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descr="234"/>
          <p:cNvSpPr>
            <a:spLocks noChangeArrowheads="1"/>
          </p:cNvSpPr>
          <p:nvPr/>
        </p:nvSpPr>
        <p:spPr bwMode="auto">
          <a:xfrm>
            <a:off x="0" y="549275"/>
            <a:ext cx="7740650" cy="666908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6388"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32773" name="Text Box 5"/>
          <p:cNvSpPr txBox="1">
            <a:spLocks noChangeArrowheads="1"/>
          </p:cNvSpPr>
          <p:nvPr/>
        </p:nvSpPr>
        <p:spPr bwMode="auto">
          <a:xfrm>
            <a:off x="0" y="1557338"/>
            <a:ext cx="774065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3200" b="1" u="sng"/>
              <a:t>Definition of preceptor ship :</a:t>
            </a:r>
            <a:endParaRPr lang="en-US" sz="3200"/>
          </a:p>
          <a:p>
            <a:pPr algn="l" eaLnBrk="1" hangingPunct="1"/>
            <a:r>
              <a:rPr lang="en-US" sz="3200"/>
              <a:t>        As an individualized one to one learning and teaching interchange between a student and a staff nurse who supervises the student and acts as a role model and a resource person who is available any time during the clinical instruction .</a:t>
            </a:r>
          </a:p>
        </p:txBody>
      </p:sp>
      <p:sp>
        <p:nvSpPr>
          <p:cNvPr id="32774" name="WordArt 6"/>
          <p:cNvSpPr>
            <a:spLocks noChangeArrowheads="1" noChangeShapeType="1" noTextEdit="1"/>
          </p:cNvSpPr>
          <p:nvPr/>
        </p:nvSpPr>
        <p:spPr bwMode="auto">
          <a:xfrm>
            <a:off x="468313" y="0"/>
            <a:ext cx="6840537" cy="647700"/>
          </a:xfrm>
          <a:prstGeom prst="rect">
            <a:avLst/>
          </a:prstGeom>
        </p:spPr>
        <p:txBody>
          <a:bodyPr wrap="none" fromWordArt="1">
            <a:prstTxWarp prst="textPlain">
              <a:avLst>
                <a:gd name="adj" fmla="val 50000"/>
              </a:avLst>
            </a:prstTxWarp>
          </a:bodyPr>
          <a:lstStyle/>
          <a:p>
            <a:pPr algn="ctr" rtl="0"/>
            <a:r>
              <a:rPr lang="en-US" sz="3600" b="1" kern="10">
                <a:ln w="9525">
                  <a:solidFill>
                    <a:srgbClr val="000000"/>
                  </a:solidFill>
                  <a:round/>
                  <a:headEnd/>
                  <a:tailEnd/>
                </a:ln>
                <a:solidFill>
                  <a:srgbClr val="FFFFFF"/>
                </a:solidFill>
                <a:latin typeface="Arial Black"/>
              </a:rPr>
              <a:t>Preceptor ship</a:t>
            </a:r>
            <a:endParaRPr lang="ar-EG" sz="3600" b="1" kern="10">
              <a:ln w="9525">
                <a:solidFill>
                  <a:srgbClr val="000000"/>
                </a:solidFill>
                <a:round/>
                <a:headEnd/>
                <a:tailEnd/>
              </a:ln>
              <a:solidFill>
                <a:srgbClr val="FFFFFF"/>
              </a:solidFill>
              <a:latin typeface="Arial Black"/>
            </a:endParaRPr>
          </a:p>
        </p:txBody>
      </p:sp>
      <p:pic>
        <p:nvPicPr>
          <p:cNvPr id="2" name="3B191381.wav">
            <a:hlinkClick r:id="" action="ppaction://media"/>
          </p:cNvPr>
          <p:cNvPicPr>
            <a:picLocks noChangeAspect="1"/>
          </p:cNvPicPr>
          <p:nvPr>
            <a:wavAudioFile r:embed="rId2" name="3B191545.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84162404"/>
      </p:ext>
    </p:extLst>
  </p:cSld>
  <p:clrMapOvr>
    <a:masterClrMapping/>
  </p:clrMapOvr>
  <p:transition spd="med" advTm="60759">
    <p:cover dir="ld"/>
    <p:sndAc>
      <p:stSnd>
        <p:snd r:embed="rId4"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anim calcmode="lin" valueType="num">
                                      <p:cBhvr additive="base">
                                        <p:cTn id="11" dur="500" fill="hold"/>
                                        <p:tgtEl>
                                          <p:spTgt spid="32774"/>
                                        </p:tgtEl>
                                        <p:attrNameLst>
                                          <p:attrName>ppt_x</p:attrName>
                                        </p:attrNameLst>
                                      </p:cBhvr>
                                      <p:tavLst>
                                        <p:tav tm="0">
                                          <p:val>
                                            <p:strVal val="#ppt_x"/>
                                          </p:val>
                                        </p:tav>
                                        <p:tav tm="100000">
                                          <p:val>
                                            <p:strVal val="#ppt_x"/>
                                          </p:val>
                                        </p:tav>
                                      </p:tavLst>
                                    </p:anim>
                                    <p:anim calcmode="lin" valueType="num">
                                      <p:cBhvr additive="base">
                                        <p:cTn id="12"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2773"/>
                                        </p:tgtEl>
                                        <p:attrNameLst>
                                          <p:attrName>style.visibility</p:attrName>
                                        </p:attrNameLst>
                                      </p:cBhvr>
                                      <p:to>
                                        <p:strVal val="visible"/>
                                      </p:to>
                                    </p:set>
                                    <p:animEffect transition="in" filter="diamond(in)">
                                      <p:cBhvr>
                                        <p:cTn id="1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32773" grpId="0"/>
      <p:bldP spid="327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7412"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33797" name="Text Box 5"/>
          <p:cNvSpPr txBox="1">
            <a:spLocks noChangeArrowheads="1"/>
          </p:cNvSpPr>
          <p:nvPr/>
        </p:nvSpPr>
        <p:spPr bwMode="auto">
          <a:xfrm>
            <a:off x="179388" y="692150"/>
            <a:ext cx="7272337"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3200"/>
              <a:t>The role of the preceptor :</a:t>
            </a:r>
          </a:p>
          <a:p>
            <a:pPr algn="just" rtl="0" eaLnBrk="1" hangingPunct="1"/>
            <a:r>
              <a:rPr lang="en-US" sz="3200"/>
              <a:t>  1. Multiple tasks and functions in it firstly the orientation of the student or staff nurse to the work environment which can decrease the reality shock so that he / she can assume full responsibility of the patient earlier.</a:t>
            </a:r>
          </a:p>
          <a:p>
            <a:pPr algn="just" rtl="0" eaLnBrk="1" hangingPunct="1"/>
            <a:r>
              <a:rPr lang="en-US" sz="3200"/>
              <a:t>2. familiarize the student or orienteer with the unit's policies and procedures      and also teach the specific clinical skills required. </a:t>
            </a:r>
          </a:p>
        </p:txBody>
      </p:sp>
      <p:pic>
        <p:nvPicPr>
          <p:cNvPr id="2" name="118E1381.wav">
            <a:hlinkClick r:id="" action="ppaction://media"/>
          </p:cNvPr>
          <p:cNvPicPr>
            <a:picLocks noChangeAspect="1"/>
          </p:cNvPicPr>
          <p:nvPr>
            <a:wavAudioFile r:embed="rId2" name="118E5746.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655503"/>
      </p:ext>
    </p:extLst>
  </p:cSld>
  <p:clrMapOvr>
    <a:masterClrMapping/>
  </p:clrMapOvr>
  <p:transition spd="med" advTm="82416">
    <p:cover/>
    <p:sndAc>
      <p:stSnd>
        <p:snd r:embed="rId4"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33797"/>
                                        </p:tgtEl>
                                        <p:attrNameLst>
                                          <p:attrName>style.visibility</p:attrName>
                                        </p:attrNameLst>
                                      </p:cBhvr>
                                      <p:to>
                                        <p:strVal val="visible"/>
                                      </p:to>
                                    </p:set>
                                    <p:animEffect transition="in" filter="wedge">
                                      <p:cBhvr>
                                        <p:cTn id="11"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37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8436" name="Text Box 4"/>
          <p:cNvSpPr txBox="1">
            <a:spLocks noChangeArrowheads="1"/>
          </p:cNvSpPr>
          <p:nvPr/>
        </p:nvSpPr>
        <p:spPr bwMode="auto">
          <a:xfrm>
            <a:off x="34925" y="188913"/>
            <a:ext cx="770572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a:p>
          <a:p>
            <a:pPr algn="l" eaLnBrk="1" hangingPunct="1"/>
            <a:endParaRPr lang="en-US" sz="2900"/>
          </a:p>
        </p:txBody>
      </p:sp>
      <p:sp>
        <p:nvSpPr>
          <p:cNvPr id="56325" name="Text Box 5"/>
          <p:cNvSpPr txBox="1">
            <a:spLocks noChangeArrowheads="1"/>
          </p:cNvSpPr>
          <p:nvPr/>
        </p:nvSpPr>
        <p:spPr bwMode="auto">
          <a:xfrm>
            <a:off x="0" y="981075"/>
            <a:ext cx="77406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0" eaLnBrk="1" hangingPunct="1"/>
            <a:r>
              <a:rPr lang="en-US" sz="3200"/>
              <a:t>3. supporting students to set their own goals and identify their own learning needs, socializing them with the ward and their role, and help their theoretical knowledge into practice.</a:t>
            </a:r>
          </a:p>
          <a:p>
            <a:pPr algn="just" rtl="0" eaLnBrk="1" hangingPunct="1"/>
            <a:r>
              <a:rPr lang="en-US" sz="3200"/>
              <a:t>4. Is that he/she is expected to show appropriate nursing behaviors and act as a role model both for the students and the staff nurses who observe</a:t>
            </a:r>
            <a:r>
              <a:rPr lang="en-US"/>
              <a:t> </a:t>
            </a:r>
            <a:r>
              <a:rPr lang="en-US" sz="3200"/>
              <a:t>practice.</a:t>
            </a:r>
          </a:p>
        </p:txBody>
      </p:sp>
      <p:pic>
        <p:nvPicPr>
          <p:cNvPr id="2" name="0E3A1381.wav">
            <a:hlinkClick r:id="" action="ppaction://media"/>
          </p:cNvPr>
          <p:cNvPicPr>
            <a:picLocks noChangeAspect="1"/>
          </p:cNvPicPr>
          <p:nvPr>
            <a:wavAudioFile r:embed="rId2" name="0E3AF154.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6026064"/>
      </p:ext>
    </p:extLst>
  </p:cSld>
  <p:clrMapOvr>
    <a:masterClrMapping/>
  </p:clrMapOvr>
  <p:transition spd="med" advTm="79694">
    <p:cover dir="u"/>
    <p:sndAc>
      <p:stSnd>
        <p:snd r:embed="rId4"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3" presetClass="entr" presetSubtype="0" fill="hold" nodeType="clickEffect">
                                  <p:stCondLst>
                                    <p:cond delay="0"/>
                                  </p:stCondLst>
                                  <p:childTnLst>
                                    <p:set>
                                      <p:cBhvr>
                                        <p:cTn id="10" dur="1" fill="hold">
                                          <p:stCondLst>
                                            <p:cond delay="0"/>
                                          </p:stCondLst>
                                        </p:cTn>
                                        <p:tgtEl>
                                          <p:spTgt spid="56325">
                                            <p:txEl>
                                              <p:pRg st="0" end="0"/>
                                            </p:txEl>
                                          </p:spTgt>
                                        </p:tgtEl>
                                        <p:attrNameLst>
                                          <p:attrName>style.visibility</p:attrName>
                                        </p:attrNameLst>
                                      </p:cBhvr>
                                      <p:to>
                                        <p:strVal val="visible"/>
                                      </p:to>
                                    </p:set>
                                    <p:animEffect transition="in" filter="fade">
                                      <p:cBhvr>
                                        <p:cTn id="11" dur="100"/>
                                        <p:tgtEl>
                                          <p:spTgt spid="56325">
                                            <p:txEl>
                                              <p:pRg st="0" end="0"/>
                                            </p:txEl>
                                          </p:spTgt>
                                        </p:tgtEl>
                                      </p:cBhvr>
                                    </p:animEffect>
                                    <p:anim calcmode="lin" valueType="num">
                                      <p:cBhvr>
                                        <p:cTn id="12" dur="400" fill="hold"/>
                                        <p:tgtEl>
                                          <p:spTgt spid="56325">
                                            <p:txEl>
                                              <p:pRg st="0" end="0"/>
                                            </p:txEl>
                                          </p:spTgt>
                                        </p:tgtEl>
                                        <p:attrNameLst>
                                          <p:attrName>ppt_x</p:attrName>
                                        </p:attrNameLst>
                                      </p:cBhvr>
                                      <p:tavLst>
                                        <p:tav tm="0">
                                          <p:val>
                                            <p:strVal val="#ppt_x"/>
                                          </p:val>
                                        </p:tav>
                                        <p:tav tm="100000">
                                          <p:val>
                                            <p:strVal val="#ppt_x"/>
                                          </p:val>
                                        </p:tav>
                                      </p:tavLst>
                                    </p:anim>
                                    <p:anim calcmode="lin" valueType="num">
                                      <p:cBhvr>
                                        <p:cTn id="13" dur="400" fill="hold"/>
                                        <p:tgtEl>
                                          <p:spTgt spid="56325">
                                            <p:txEl>
                                              <p:pRg st="0" end="0"/>
                                            </p:txEl>
                                          </p:spTgt>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5632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5632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3" presetClass="entr" presetSubtype="0" fill="hold" nodeType="clickEffect">
                                  <p:stCondLst>
                                    <p:cond delay="0"/>
                                  </p:stCondLst>
                                  <p:childTnLst>
                                    <p:set>
                                      <p:cBhvr>
                                        <p:cTn id="19" dur="1" fill="hold">
                                          <p:stCondLst>
                                            <p:cond delay="0"/>
                                          </p:stCondLst>
                                        </p:cTn>
                                        <p:tgtEl>
                                          <p:spTgt spid="56325">
                                            <p:txEl>
                                              <p:pRg st="1" end="1"/>
                                            </p:txEl>
                                          </p:spTgt>
                                        </p:tgtEl>
                                        <p:attrNameLst>
                                          <p:attrName>style.visibility</p:attrName>
                                        </p:attrNameLst>
                                      </p:cBhvr>
                                      <p:to>
                                        <p:strVal val="visible"/>
                                      </p:to>
                                    </p:set>
                                    <p:animEffect transition="in" filter="fade">
                                      <p:cBhvr>
                                        <p:cTn id="20" dur="100"/>
                                        <p:tgtEl>
                                          <p:spTgt spid="56325">
                                            <p:txEl>
                                              <p:pRg st="1" end="1"/>
                                            </p:txEl>
                                          </p:spTgt>
                                        </p:tgtEl>
                                      </p:cBhvr>
                                    </p:animEffect>
                                    <p:anim calcmode="lin" valueType="num">
                                      <p:cBhvr>
                                        <p:cTn id="21" dur="400" fill="hold"/>
                                        <p:tgtEl>
                                          <p:spTgt spid="56325">
                                            <p:txEl>
                                              <p:pRg st="1" end="1"/>
                                            </p:txEl>
                                          </p:spTgt>
                                        </p:tgtEl>
                                        <p:attrNameLst>
                                          <p:attrName>ppt_x</p:attrName>
                                        </p:attrNameLst>
                                      </p:cBhvr>
                                      <p:tavLst>
                                        <p:tav tm="0">
                                          <p:val>
                                            <p:strVal val="#ppt_x"/>
                                          </p:val>
                                        </p:tav>
                                        <p:tav tm="100000">
                                          <p:val>
                                            <p:strVal val="#ppt_x"/>
                                          </p:val>
                                        </p:tav>
                                      </p:tavLst>
                                    </p:anim>
                                    <p:anim calcmode="lin" valueType="num">
                                      <p:cBhvr>
                                        <p:cTn id="22" dur="400" fill="hold"/>
                                        <p:tgtEl>
                                          <p:spTgt spid="56325">
                                            <p:txEl>
                                              <p:pRg st="1" end="1"/>
                                            </p:txEl>
                                          </p:spTgt>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5632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5632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descr="234"/>
          <p:cNvSpPr>
            <a:spLocks noChangeArrowheads="1"/>
          </p:cNvSpPr>
          <p:nvPr/>
        </p:nvSpPr>
        <p:spPr bwMode="auto">
          <a:xfrm>
            <a:off x="0" y="188913"/>
            <a:ext cx="7740650" cy="6669087"/>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9460" name="Text Box 4"/>
          <p:cNvSpPr txBox="1">
            <a:spLocks noChangeArrowheads="1"/>
          </p:cNvSpPr>
          <p:nvPr/>
        </p:nvSpPr>
        <p:spPr bwMode="auto">
          <a:xfrm>
            <a:off x="0" y="0"/>
            <a:ext cx="7705725" cy="741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2800"/>
              <a:t>5. the integration of both the educational and nursing practice values so that the conflict will be dealt with realistic plans, this he/she is not just observing but exchanges approaches and evaluations as well the preceptor and the preceptor are communicating openly support and accept each other in an gruel basis.</a:t>
            </a:r>
          </a:p>
          <a:p>
            <a:pPr algn="l" eaLnBrk="1" hangingPunct="1"/>
            <a:endParaRPr lang="en-US" sz="2800"/>
          </a:p>
          <a:p>
            <a:pPr algn="just" rtl="0" eaLnBrk="1" hangingPunct="1"/>
            <a:r>
              <a:rPr lang="en-US" sz="2800"/>
              <a:t>6. another point of controversy is the supervision assessment and counseling elements of the role as well as the intensity of the relationship.</a:t>
            </a:r>
          </a:p>
          <a:p>
            <a:pPr algn="just" rtl="0" eaLnBrk="1" hangingPunct="1"/>
            <a:r>
              <a:rPr lang="en-US" sz="2800"/>
              <a:t>7. The preceptor can bring improvements in patient care by achieving high standards of practice.</a:t>
            </a:r>
          </a:p>
          <a:p>
            <a:pPr algn="just" rtl="0" eaLnBrk="1" hangingPunct="1"/>
            <a:endParaRPr lang="en-US" sz="2800"/>
          </a:p>
          <a:p>
            <a:pPr algn="l" eaLnBrk="1" hangingPunct="1"/>
            <a:endParaRPr lang="en-US" sz="2800"/>
          </a:p>
        </p:txBody>
      </p:sp>
      <p:sp>
        <p:nvSpPr>
          <p:cNvPr id="35845" name="Text Box 5"/>
          <p:cNvSpPr txBox="1">
            <a:spLocks noChangeArrowheads="1"/>
          </p:cNvSpPr>
          <p:nvPr/>
        </p:nvSpPr>
        <p:spPr bwMode="auto">
          <a:xfrm>
            <a:off x="179388" y="996950"/>
            <a:ext cx="77406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3400"/>
          </a:p>
        </p:txBody>
      </p:sp>
      <p:pic>
        <p:nvPicPr>
          <p:cNvPr id="2" name="49551396.wav">
            <a:hlinkClick r:id="" action="ppaction://media"/>
          </p:cNvPr>
          <p:cNvPicPr>
            <a:picLocks noChangeAspect="1"/>
          </p:cNvPicPr>
          <p:nvPr>
            <a:wavAudioFile r:embed="rId1" name="4955BB52.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673172"/>
      </p:ext>
    </p:extLst>
  </p:cSld>
  <p:clrMapOvr>
    <a:masterClrMapping/>
  </p:clrMapOvr>
  <p:transition spd="med" advTm="98019">
    <p:cover dir="u"/>
    <p:sndAc>
      <p:stSnd>
        <p:snd r:embed="rId3"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3" presetClass="entr" presetSubtype="0" fill="hold" nodeType="clickEffect" nodePh="1">
                                  <p:stCondLst>
                                    <p:cond delay="0"/>
                                  </p:stCondLst>
                                  <p:endCondLst>
                                    <p:cond evt="begin" delay="0">
                                      <p:tn val="9"/>
                                    </p:cond>
                                  </p:endCondLst>
                                  <p:childTnLst>
                                    <p:set>
                                      <p:cBhvr>
                                        <p:cTn id="10" dur="1" fill="hold">
                                          <p:stCondLst>
                                            <p:cond delay="0"/>
                                          </p:stCondLst>
                                        </p:cTn>
                                        <p:tgtEl>
                                          <p:spTgt spid="35845">
                                            <p:txEl>
                                              <p:pRg st="0" end="0"/>
                                            </p:txEl>
                                          </p:spTgt>
                                        </p:tgtEl>
                                        <p:attrNameLst>
                                          <p:attrName>style.visibility</p:attrName>
                                        </p:attrNameLst>
                                      </p:cBhvr>
                                      <p:to>
                                        <p:strVal val="visible"/>
                                      </p:to>
                                    </p:set>
                                    <p:animEffect transition="in" filter="fade">
                                      <p:cBhvr>
                                        <p:cTn id="11" dur="100"/>
                                        <p:tgtEl>
                                          <p:spTgt spid="35845">
                                            <p:txEl>
                                              <p:pRg st="0" end="0"/>
                                            </p:txEl>
                                          </p:spTgt>
                                        </p:tgtEl>
                                      </p:cBhvr>
                                    </p:animEffect>
                                    <p:anim calcmode="lin" valueType="num">
                                      <p:cBhvr>
                                        <p:cTn id="12" dur="400" fill="hold"/>
                                        <p:tgtEl>
                                          <p:spTgt spid="35845">
                                            <p:txEl>
                                              <p:pRg st="0" end="0"/>
                                            </p:txEl>
                                          </p:spTgt>
                                        </p:tgtEl>
                                        <p:attrNameLst>
                                          <p:attrName>ppt_x</p:attrName>
                                        </p:attrNameLst>
                                      </p:cBhvr>
                                      <p:tavLst>
                                        <p:tav tm="0">
                                          <p:val>
                                            <p:strVal val="#ppt_x"/>
                                          </p:val>
                                        </p:tav>
                                        <p:tav tm="100000">
                                          <p:val>
                                            <p:strVal val="#ppt_x"/>
                                          </p:val>
                                        </p:tav>
                                      </p:tavLst>
                                    </p:anim>
                                    <p:anim calcmode="lin" valueType="num">
                                      <p:cBhvr>
                                        <p:cTn id="13" dur="400" fill="hold"/>
                                        <p:tgtEl>
                                          <p:spTgt spid="35845">
                                            <p:txEl>
                                              <p:pRg st="0" end="0"/>
                                            </p:txEl>
                                          </p:spTgt>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3584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3584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2428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3076"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5125" name="Text Box 5"/>
          <p:cNvSpPr txBox="1">
            <a:spLocks noChangeArrowheads="1"/>
          </p:cNvSpPr>
          <p:nvPr/>
        </p:nvSpPr>
        <p:spPr bwMode="auto">
          <a:xfrm>
            <a:off x="15875" y="887413"/>
            <a:ext cx="7667625" cy="532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4200" b="1"/>
          </a:p>
          <a:p>
            <a:pPr algn="just" rtl="0" eaLnBrk="1" hangingPunct="1"/>
            <a:r>
              <a:rPr lang="en-US" sz="4200"/>
              <a:t> </a:t>
            </a:r>
            <a:r>
              <a:rPr lang="en-US" sz="3200"/>
              <a:t>Collaboration is the shared planning, decision-making, problem solving, goal setting, and assumption of responsibility by those who work together cooperatively. Collaboration occurs with the client, significant support person's, peers, and other members of the healthcare team, community agencies, and the professional nurse.  </a:t>
            </a:r>
          </a:p>
        </p:txBody>
      </p:sp>
      <p:sp>
        <p:nvSpPr>
          <p:cNvPr id="5126" name="WordArt 6"/>
          <p:cNvSpPr>
            <a:spLocks noChangeArrowheads="1" noChangeShapeType="1" noTextEdit="1"/>
          </p:cNvSpPr>
          <p:nvPr/>
        </p:nvSpPr>
        <p:spPr bwMode="auto">
          <a:xfrm>
            <a:off x="1400175" y="455613"/>
            <a:ext cx="4897438" cy="1079500"/>
          </a:xfrm>
          <a:prstGeom prst="rect">
            <a:avLst/>
          </a:prstGeom>
        </p:spPr>
        <p:txBody>
          <a:bodyPr wrap="none" fromWordArt="1">
            <a:prstTxWarp prst="textFadeUp">
              <a:avLst>
                <a:gd name="adj" fmla="val 9991"/>
              </a:avLst>
            </a:prstTxWarp>
          </a:bodyPr>
          <a:lstStyle/>
          <a:p>
            <a:pPr algn="ctr" rtl="0"/>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Definition</a:t>
            </a:r>
            <a:endParaRPr lang="ar-EG"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pic>
        <p:nvPicPr>
          <p:cNvPr id="2" name="72871318.wav">
            <a:hlinkClick r:id="" action="ppaction://media"/>
          </p:cNvPr>
          <p:cNvPicPr>
            <a:picLocks noChangeAspect="1"/>
          </p:cNvPicPr>
          <p:nvPr>
            <a:wavAudioFile r:embed="rId2" name="72877F40.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715743"/>
      </p:ext>
    </p:extLst>
  </p:cSld>
  <p:clrMapOvr>
    <a:masterClrMapping/>
  </p:clrMapOvr>
  <p:transition spd="med" advTm="61188">
    <p:split dir="in"/>
    <p:sndAc>
      <p:stSnd>
        <p:snd r:embed="rId4"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blinds(horizontal)">
                                      <p:cBhvr>
                                        <p:cTn id="11" dur="500"/>
                                        <p:tgtEl>
                                          <p:spTgt spid="51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5125">
                                            <p:txEl>
                                              <p:pRg st="1" end="1"/>
                                            </p:txEl>
                                          </p:spTgt>
                                        </p:tgtEl>
                                        <p:attrNameLst>
                                          <p:attrName>style.visibility</p:attrName>
                                        </p:attrNameLst>
                                      </p:cBhvr>
                                      <p:to>
                                        <p:strVal val="visible"/>
                                      </p:to>
                                    </p:set>
                                    <p:animEffect transition="in" filter="wipe(down)">
                                      <p:cBhvr>
                                        <p:cTn id="16" dur="580">
                                          <p:stCondLst>
                                            <p:cond delay="0"/>
                                          </p:stCondLst>
                                        </p:cTn>
                                        <p:tgtEl>
                                          <p:spTgt spid="5125">
                                            <p:txEl>
                                              <p:pRg st="1" end="1"/>
                                            </p:txEl>
                                          </p:spTgt>
                                        </p:tgtEl>
                                      </p:cBhvr>
                                    </p:animEffect>
                                    <p:anim calcmode="lin" valueType="num">
                                      <p:cBhvr>
                                        <p:cTn id="17" dur="1822" tmFilter="0,0; 0.14,0.36; 0.43,0.73; 0.71,0.91; 1.0,1.0">
                                          <p:stCondLst>
                                            <p:cond delay="0"/>
                                          </p:stCondLst>
                                        </p:cTn>
                                        <p:tgtEl>
                                          <p:spTgt spid="5125">
                                            <p:txEl>
                                              <p:pRg st="1" end="1"/>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125">
                                            <p:txEl>
                                              <p:pRg st="1" end="1"/>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125">
                                            <p:txEl>
                                              <p:pRg st="1" end="1"/>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125">
                                            <p:txEl>
                                              <p:pRg st="1" end="1"/>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125">
                                            <p:txEl>
                                              <p:pRg st="1" end="1"/>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5125">
                                            <p:txEl>
                                              <p:pRg st="1" end="1"/>
                                            </p:txEl>
                                          </p:spTgt>
                                        </p:tgtEl>
                                      </p:cBhvr>
                                      <p:to x="100000" y="60000"/>
                                    </p:animScale>
                                    <p:animScale>
                                      <p:cBhvr>
                                        <p:cTn id="23" dur="166" decel="50000">
                                          <p:stCondLst>
                                            <p:cond delay="676"/>
                                          </p:stCondLst>
                                        </p:cTn>
                                        <p:tgtEl>
                                          <p:spTgt spid="5125">
                                            <p:txEl>
                                              <p:pRg st="1" end="1"/>
                                            </p:txEl>
                                          </p:spTgt>
                                        </p:tgtEl>
                                      </p:cBhvr>
                                      <p:to x="100000" y="100000"/>
                                    </p:animScale>
                                    <p:animScale>
                                      <p:cBhvr>
                                        <p:cTn id="24" dur="26">
                                          <p:stCondLst>
                                            <p:cond delay="1312"/>
                                          </p:stCondLst>
                                        </p:cTn>
                                        <p:tgtEl>
                                          <p:spTgt spid="5125">
                                            <p:txEl>
                                              <p:pRg st="1" end="1"/>
                                            </p:txEl>
                                          </p:spTgt>
                                        </p:tgtEl>
                                      </p:cBhvr>
                                      <p:to x="100000" y="80000"/>
                                    </p:animScale>
                                    <p:animScale>
                                      <p:cBhvr>
                                        <p:cTn id="25" dur="166" decel="50000">
                                          <p:stCondLst>
                                            <p:cond delay="1338"/>
                                          </p:stCondLst>
                                        </p:cTn>
                                        <p:tgtEl>
                                          <p:spTgt spid="5125">
                                            <p:txEl>
                                              <p:pRg st="1" end="1"/>
                                            </p:txEl>
                                          </p:spTgt>
                                        </p:tgtEl>
                                      </p:cBhvr>
                                      <p:to x="100000" y="100000"/>
                                    </p:animScale>
                                    <p:animScale>
                                      <p:cBhvr>
                                        <p:cTn id="26" dur="26">
                                          <p:stCondLst>
                                            <p:cond delay="1642"/>
                                          </p:stCondLst>
                                        </p:cTn>
                                        <p:tgtEl>
                                          <p:spTgt spid="5125">
                                            <p:txEl>
                                              <p:pRg st="1" end="1"/>
                                            </p:txEl>
                                          </p:spTgt>
                                        </p:tgtEl>
                                      </p:cBhvr>
                                      <p:to x="100000" y="90000"/>
                                    </p:animScale>
                                    <p:animScale>
                                      <p:cBhvr>
                                        <p:cTn id="27" dur="166" decel="50000">
                                          <p:stCondLst>
                                            <p:cond delay="1668"/>
                                          </p:stCondLst>
                                        </p:cTn>
                                        <p:tgtEl>
                                          <p:spTgt spid="5125">
                                            <p:txEl>
                                              <p:pRg st="1" end="1"/>
                                            </p:txEl>
                                          </p:spTgt>
                                        </p:tgtEl>
                                      </p:cBhvr>
                                      <p:to x="100000" y="100000"/>
                                    </p:animScale>
                                    <p:animScale>
                                      <p:cBhvr>
                                        <p:cTn id="28" dur="26">
                                          <p:stCondLst>
                                            <p:cond delay="1808"/>
                                          </p:stCondLst>
                                        </p:cTn>
                                        <p:tgtEl>
                                          <p:spTgt spid="5125">
                                            <p:txEl>
                                              <p:pRg st="1" end="1"/>
                                            </p:txEl>
                                          </p:spTgt>
                                        </p:tgtEl>
                                      </p:cBhvr>
                                      <p:to x="100000" y="95000"/>
                                    </p:animScale>
                                    <p:animScale>
                                      <p:cBhvr>
                                        <p:cTn id="29" dur="166" decel="50000">
                                          <p:stCondLst>
                                            <p:cond delay="1834"/>
                                          </p:stCondLst>
                                        </p:cTn>
                                        <p:tgtEl>
                                          <p:spTgt spid="512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51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4100"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7173" name="Text Box 5"/>
          <p:cNvSpPr txBox="1">
            <a:spLocks noChangeArrowheads="1"/>
          </p:cNvSpPr>
          <p:nvPr/>
        </p:nvSpPr>
        <p:spPr bwMode="auto">
          <a:xfrm>
            <a:off x="0" y="260350"/>
            <a:ext cx="7667625"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3200" b="1"/>
          </a:p>
          <a:p>
            <a:pPr algn="l" eaLnBrk="1" hangingPunct="1"/>
            <a:endParaRPr lang="en-US" sz="3200" b="1"/>
          </a:p>
          <a:p>
            <a:pPr algn="l" eaLnBrk="1" hangingPunct="1"/>
            <a:r>
              <a:rPr lang="en-US" sz="3200" b="1"/>
              <a:t>Collaboration</a:t>
            </a:r>
            <a:r>
              <a:rPr lang="en-US" sz="3200"/>
              <a:t>:  is the collection of knowledge, skills, values and</a:t>
            </a:r>
            <a:r>
              <a:rPr lang="en-US" sz="2800"/>
              <a:t> </a:t>
            </a:r>
            <a:r>
              <a:rPr lang="en-US" sz="3200"/>
              <a:t>motives  </a:t>
            </a:r>
            <a:endParaRPr lang="ar-EG" sz="3200"/>
          </a:p>
          <a:p>
            <a:pPr algn="l" eaLnBrk="1" hangingPunct="1"/>
            <a:r>
              <a:rPr lang="en-US" sz="3200"/>
              <a:t>applied by practitioners.</a:t>
            </a:r>
          </a:p>
          <a:p>
            <a:pPr algn="l" rtl="0" eaLnBrk="1" hangingPunct="1"/>
            <a:endParaRPr lang="en-US" sz="3200"/>
          </a:p>
          <a:p>
            <a:pPr algn="just" rtl="0" eaLnBrk="1" hangingPunct="1"/>
            <a:r>
              <a:rPr lang="en-US" sz="3200" b="1"/>
              <a:t>Partnership: </a:t>
            </a:r>
            <a:r>
              <a:rPr lang="en-US" sz="3200"/>
              <a:t>is a state of relationship, at organizational, group, professional or inter-personal level, to be achieved, maintained and reviewed </a:t>
            </a:r>
          </a:p>
        </p:txBody>
      </p:sp>
      <p:sp>
        <p:nvSpPr>
          <p:cNvPr id="7174" name="WordArt 6"/>
          <p:cNvSpPr>
            <a:spLocks noChangeArrowheads="1" noChangeShapeType="1" noTextEdit="1"/>
          </p:cNvSpPr>
          <p:nvPr/>
        </p:nvSpPr>
        <p:spPr bwMode="auto">
          <a:xfrm>
            <a:off x="0" y="0"/>
            <a:ext cx="6697663" cy="792163"/>
          </a:xfrm>
          <a:prstGeom prst="rect">
            <a:avLst/>
          </a:prstGeom>
        </p:spPr>
        <p:txBody>
          <a:bodyPr wrap="none" fromWordArt="1">
            <a:prstTxWarp prst="textFadeUp">
              <a:avLst>
                <a:gd name="adj" fmla="val 9991"/>
              </a:avLst>
            </a:prstTxWarp>
          </a:bodyPr>
          <a:lstStyle/>
          <a:p>
            <a:pPr algn="ctr" rtl="0"/>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OTHER DEFENITION</a:t>
            </a:r>
            <a:endParaRPr lang="ar-EG"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pic>
        <p:nvPicPr>
          <p:cNvPr id="2" name="D85B1334.wav">
            <a:hlinkClick r:id="" action="ppaction://media"/>
          </p:cNvPr>
          <p:cNvPicPr>
            <a:picLocks noChangeAspect="1"/>
          </p:cNvPicPr>
          <p:nvPr>
            <a:wavAudioFile r:embed="rId2" name="D85BA89A.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24015604"/>
      </p:ext>
    </p:extLst>
  </p:cSld>
  <p:clrMapOvr>
    <a:masterClrMapping/>
  </p:clrMapOvr>
  <p:transition spd="med" advTm="82560">
    <p:cover dir="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7174"/>
                                        </p:tgtEl>
                                        <p:attrNameLst>
                                          <p:attrName>style.visibility</p:attrName>
                                        </p:attrNameLst>
                                      </p:cBhvr>
                                      <p:to>
                                        <p:strVal val="visible"/>
                                      </p:to>
                                    </p:set>
                                    <p:anim calcmode="lin" valueType="num">
                                      <p:cBhvr>
                                        <p:cTn id="11" dur="1000" fill="hold"/>
                                        <p:tgtEl>
                                          <p:spTgt spid="7174"/>
                                        </p:tgtEl>
                                        <p:attrNameLst>
                                          <p:attrName>ppt_w</p:attrName>
                                        </p:attrNameLst>
                                      </p:cBhvr>
                                      <p:tavLst>
                                        <p:tav tm="0">
                                          <p:val>
                                            <p:fltVal val="0"/>
                                          </p:val>
                                        </p:tav>
                                        <p:tav tm="100000">
                                          <p:val>
                                            <p:strVal val="#ppt_w"/>
                                          </p:val>
                                        </p:tav>
                                      </p:tavLst>
                                    </p:anim>
                                    <p:anim calcmode="lin" valueType="num">
                                      <p:cBhvr>
                                        <p:cTn id="12" dur="1000" fill="hold"/>
                                        <p:tgtEl>
                                          <p:spTgt spid="7174"/>
                                        </p:tgtEl>
                                        <p:attrNameLst>
                                          <p:attrName>ppt_h</p:attrName>
                                        </p:attrNameLst>
                                      </p:cBhvr>
                                      <p:tavLst>
                                        <p:tav tm="0">
                                          <p:val>
                                            <p:fltVal val="0"/>
                                          </p:val>
                                        </p:tav>
                                        <p:tav tm="100000">
                                          <p:val>
                                            <p:strVal val="#ppt_h"/>
                                          </p:val>
                                        </p:tav>
                                      </p:tavLst>
                                    </p:anim>
                                    <p:anim calcmode="lin" valueType="num">
                                      <p:cBhvr>
                                        <p:cTn id="13" dur="1000" fill="hold"/>
                                        <p:tgtEl>
                                          <p:spTgt spid="7174"/>
                                        </p:tgtEl>
                                        <p:attrNameLst>
                                          <p:attrName>style.rotation</p:attrName>
                                        </p:attrNameLst>
                                      </p:cBhvr>
                                      <p:tavLst>
                                        <p:tav tm="0">
                                          <p:val>
                                            <p:fltVal val="90"/>
                                          </p:val>
                                        </p:tav>
                                        <p:tav tm="100000">
                                          <p:val>
                                            <p:fltVal val="0"/>
                                          </p:val>
                                        </p:tav>
                                      </p:tavLst>
                                    </p:anim>
                                    <p:animEffect transition="in" filter="fade">
                                      <p:cBhvr>
                                        <p:cTn id="14" dur="1000"/>
                                        <p:tgtEl>
                                          <p:spTgt spid="71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p:cTn id="19" dur="1000" fill="hold"/>
                                        <p:tgtEl>
                                          <p:spTgt spid="7173"/>
                                        </p:tgtEl>
                                        <p:attrNameLst>
                                          <p:attrName>ppt_w</p:attrName>
                                        </p:attrNameLst>
                                      </p:cBhvr>
                                      <p:tavLst>
                                        <p:tav tm="0">
                                          <p:val>
                                            <p:strVal val="#ppt_w+.3"/>
                                          </p:val>
                                        </p:tav>
                                        <p:tav tm="100000">
                                          <p:val>
                                            <p:strVal val="#ppt_w"/>
                                          </p:val>
                                        </p:tav>
                                      </p:tavLst>
                                    </p:anim>
                                    <p:anim calcmode="lin" valueType="num">
                                      <p:cBhvr>
                                        <p:cTn id="20" dur="1000" fill="hold"/>
                                        <p:tgtEl>
                                          <p:spTgt spid="7173"/>
                                        </p:tgtEl>
                                        <p:attrNameLst>
                                          <p:attrName>ppt_h</p:attrName>
                                        </p:attrNameLst>
                                      </p:cBhvr>
                                      <p:tavLst>
                                        <p:tav tm="0">
                                          <p:val>
                                            <p:strVal val="#ppt_h"/>
                                          </p:val>
                                        </p:tav>
                                        <p:tav tm="100000">
                                          <p:val>
                                            <p:strVal val="#ppt_h"/>
                                          </p:val>
                                        </p:tav>
                                      </p:tavLst>
                                    </p:anim>
                                    <p:animEffect transition="in" filter="fade">
                                      <p:cBhvr>
                                        <p:cTn id="21"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7173" grpId="0"/>
      <p:bldP spid="71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5124"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54277" name="Text Box 5"/>
          <p:cNvSpPr txBox="1">
            <a:spLocks noChangeArrowheads="1"/>
          </p:cNvSpPr>
          <p:nvPr/>
        </p:nvSpPr>
        <p:spPr bwMode="auto">
          <a:xfrm>
            <a:off x="179388" y="706438"/>
            <a:ext cx="7561262"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3000"/>
              <a:t>true collaboration Critical elements:</a:t>
            </a:r>
          </a:p>
          <a:p>
            <a:pPr algn="l" eaLnBrk="1" hangingPunct="1"/>
            <a:endParaRPr lang="en-US" sz="3000" b="1"/>
          </a:p>
          <a:p>
            <a:pPr algn="l" eaLnBrk="1" hangingPunct="1"/>
            <a:r>
              <a:rPr lang="en-US" sz="3000" b="1"/>
              <a:t>1-</a:t>
            </a:r>
            <a:r>
              <a:rPr lang="en-US" sz="3000"/>
              <a:t>The healthcare organization provides team members with support for and access to education</a:t>
            </a:r>
          </a:p>
          <a:p>
            <a:pPr algn="l" eaLnBrk="1" hangingPunct="1"/>
            <a:r>
              <a:rPr lang="en-US" sz="3000" b="1"/>
              <a:t>2-</a:t>
            </a:r>
            <a:r>
              <a:rPr lang="en-US" sz="3200">
                <a:solidFill>
                  <a:srgbClr val="000000"/>
                </a:solidFill>
                <a:latin typeface="Times New Roman" pitchFamily="18" charset="0"/>
                <a:cs typeface="Times New Roman" pitchFamily="18" charset="0"/>
              </a:rPr>
              <a:t> </a:t>
            </a:r>
            <a:r>
              <a:rPr lang="en-US" sz="3200" b="1">
                <a:solidFill>
                  <a:srgbClr val="000000"/>
                </a:solidFill>
                <a:latin typeface="Times New Roman" pitchFamily="18" charset="0"/>
                <a:cs typeface="Times New Roman" pitchFamily="18" charset="0"/>
              </a:rPr>
              <a:t>-</a:t>
            </a:r>
            <a:r>
              <a:rPr lang="en-US" sz="3200">
                <a:solidFill>
                  <a:srgbClr val="000000"/>
                </a:solidFill>
                <a:latin typeface="Times New Roman" pitchFamily="18" charset="0"/>
                <a:cs typeface="Times New Roman" pitchFamily="18" charset="0"/>
              </a:rPr>
              <a:t>The healthcare organization creates, uses and evaluates operational structures that ensure the decision making authority of nurses is knowledge and incorporated as the norm.</a:t>
            </a:r>
            <a:endParaRPr lang="en-US" sz="3000" b="1"/>
          </a:p>
        </p:txBody>
      </p:sp>
      <p:sp>
        <p:nvSpPr>
          <p:cNvPr id="54278" name="WordArt 6"/>
          <p:cNvSpPr>
            <a:spLocks noChangeArrowheads="1" noChangeShapeType="1" noTextEdit="1"/>
          </p:cNvSpPr>
          <p:nvPr/>
        </p:nvSpPr>
        <p:spPr bwMode="auto">
          <a:xfrm>
            <a:off x="0" y="188913"/>
            <a:ext cx="7092950" cy="576262"/>
          </a:xfrm>
          <a:prstGeom prst="rect">
            <a:avLst/>
          </a:prstGeom>
        </p:spPr>
        <p:txBody>
          <a:bodyPr wrap="none" fromWordArt="1">
            <a:prstTxWarp prst="textFadeUp">
              <a:avLst>
                <a:gd name="adj" fmla="val 9991"/>
              </a:avLst>
            </a:prstTxWarp>
          </a:bodyPr>
          <a:lstStyle/>
          <a:p>
            <a:pPr algn="ctr" rtl="0"/>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True Collaboration</a:t>
            </a:r>
            <a:endParaRPr lang="ar-EG"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pic>
        <p:nvPicPr>
          <p:cNvPr id="2" name="02241334.wav">
            <a:hlinkClick r:id="" action="ppaction://media"/>
          </p:cNvPr>
          <p:cNvPicPr>
            <a:picLocks noChangeAspect="1"/>
          </p:cNvPicPr>
          <p:nvPr>
            <a:wavAudioFile r:embed="rId2" name="0224D951.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63309696"/>
      </p:ext>
    </p:extLst>
  </p:cSld>
  <p:clrMapOvr>
    <a:masterClrMapping/>
  </p:clrMapOvr>
  <p:transition spd="med" advTm="67937">
    <p:zoom/>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54278"/>
                                        </p:tgtEl>
                                        <p:attrNameLst>
                                          <p:attrName>style.visibility</p:attrName>
                                        </p:attrNameLst>
                                      </p:cBhvr>
                                      <p:to>
                                        <p:strVal val="visible"/>
                                      </p:to>
                                    </p:set>
                                    <p:animEffect transition="in" filter="fade">
                                      <p:cBhvr>
                                        <p:cTn id="11" dur="1000"/>
                                        <p:tgtEl>
                                          <p:spTgt spid="54278"/>
                                        </p:tgtEl>
                                      </p:cBhvr>
                                    </p:animEffect>
                                    <p:anim calcmode="lin" valueType="num">
                                      <p:cBhvr>
                                        <p:cTn id="12" dur="1000" fill="hold"/>
                                        <p:tgtEl>
                                          <p:spTgt spid="54278"/>
                                        </p:tgtEl>
                                        <p:attrNameLst>
                                          <p:attrName>ppt_x</p:attrName>
                                        </p:attrNameLst>
                                      </p:cBhvr>
                                      <p:tavLst>
                                        <p:tav tm="0">
                                          <p:val>
                                            <p:strVal val="#ppt_x"/>
                                          </p:val>
                                        </p:tav>
                                        <p:tav tm="100000">
                                          <p:val>
                                            <p:strVal val="#ppt_x"/>
                                          </p:val>
                                        </p:tav>
                                      </p:tavLst>
                                    </p:anim>
                                    <p:anim calcmode="lin" valueType="num">
                                      <p:cBhvr>
                                        <p:cTn id="13" dur="900" decel="100000" fill="hold"/>
                                        <p:tgtEl>
                                          <p:spTgt spid="5427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4278"/>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Effect transition="in" filter="fade">
                                      <p:cBhvr>
                                        <p:cTn id="19" dur="100"/>
                                        <p:tgtEl>
                                          <p:spTgt spid="54277"/>
                                        </p:tgtEl>
                                      </p:cBhvr>
                                    </p:animEffect>
                                    <p:anim calcmode="lin" valueType="num">
                                      <p:cBhvr>
                                        <p:cTn id="20" dur="400" fill="hold"/>
                                        <p:tgtEl>
                                          <p:spTgt spid="54277"/>
                                        </p:tgtEl>
                                        <p:attrNameLst>
                                          <p:attrName>ppt_x</p:attrName>
                                        </p:attrNameLst>
                                      </p:cBhvr>
                                      <p:tavLst>
                                        <p:tav tm="0">
                                          <p:val>
                                            <p:strVal val="#ppt_x"/>
                                          </p:val>
                                        </p:tav>
                                        <p:tav tm="100000">
                                          <p:val>
                                            <p:strVal val="#ppt_x"/>
                                          </p:val>
                                        </p:tav>
                                      </p:tavLst>
                                    </p:anim>
                                    <p:anim calcmode="lin" valueType="num">
                                      <p:cBhvr>
                                        <p:cTn id="21" dur="400" fill="hold"/>
                                        <p:tgtEl>
                                          <p:spTgt spid="54277"/>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427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427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54277" grpId="0"/>
      <p:bldP spid="542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descr="234"/>
          <p:cNvSpPr>
            <a:spLocks noChangeArrowheads="1"/>
          </p:cNvSpPr>
          <p:nvPr/>
        </p:nvSpPr>
        <p:spPr bwMode="auto">
          <a:xfrm>
            <a:off x="0" y="188913"/>
            <a:ext cx="7740650" cy="6669087"/>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6148" name="Text Box 4"/>
          <p:cNvSpPr txBox="1">
            <a:spLocks noChangeArrowheads="1"/>
          </p:cNvSpPr>
          <p:nvPr/>
        </p:nvSpPr>
        <p:spPr bwMode="auto">
          <a:xfrm>
            <a:off x="34925" y="188913"/>
            <a:ext cx="7705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900"/>
          </a:p>
        </p:txBody>
      </p:sp>
      <p:sp>
        <p:nvSpPr>
          <p:cNvPr id="55301" name="Text Box 5"/>
          <p:cNvSpPr txBox="1">
            <a:spLocks noChangeArrowheads="1"/>
          </p:cNvSpPr>
          <p:nvPr/>
        </p:nvSpPr>
        <p:spPr bwMode="auto">
          <a:xfrm>
            <a:off x="107950" y="195263"/>
            <a:ext cx="7488238" cy="649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0" eaLnBrk="1" hangingPunct="1"/>
            <a:r>
              <a:rPr lang="en-US" sz="3200"/>
              <a:t>3-The healthcare organization creates, uses and evaluates processes that define each team member’s accountability for collaboration and how unwillingness to collaborate will be addressed.</a:t>
            </a:r>
          </a:p>
          <a:p>
            <a:pPr algn="just" rtl="0" eaLnBrk="1" hangingPunct="1"/>
            <a:r>
              <a:rPr lang="en-US" sz="3200"/>
              <a:t>4  </a:t>
            </a:r>
            <a:r>
              <a:rPr lang="en-US" sz="3200" b="1"/>
              <a:t>-</a:t>
            </a:r>
            <a:r>
              <a:rPr lang="en-US" sz="3200"/>
              <a:t>The healthcare organization ensures unrestricted access to structured               forums, such as ethics committees, and makes available the time needed to resolve disputes among all critical participants, including patients, families and the healthcare team.</a:t>
            </a:r>
          </a:p>
        </p:txBody>
      </p:sp>
      <p:pic>
        <p:nvPicPr>
          <p:cNvPr id="2" name="B0641334.wav">
            <a:hlinkClick r:id="" action="ppaction://media"/>
          </p:cNvPr>
          <p:cNvPicPr>
            <a:picLocks noChangeAspect="1"/>
          </p:cNvPicPr>
          <p:nvPr>
            <a:wavAudioFile r:embed="rId2" name="B0646666.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8643209"/>
      </p:ext>
    </p:extLst>
  </p:cSld>
  <p:clrMapOvr>
    <a:masterClrMapping/>
  </p:clrMapOvr>
  <p:transition spd="med" advTm="87706">
    <p:blinds/>
    <p:sndAc>
      <p:stSnd>
        <p:snd r:embed="rId4"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4" presetClass="entr" presetSubtype="0" fill="hold" grpId="0" nodeType="clickEffect">
                                  <p:stCondLst>
                                    <p:cond delay="0"/>
                                  </p:stCondLst>
                                  <p:childTnLst>
                                    <p:set>
                                      <p:cBhvr>
                                        <p:cTn id="10" dur="1" fill="hold">
                                          <p:stCondLst>
                                            <p:cond delay="0"/>
                                          </p:stCondLst>
                                        </p:cTn>
                                        <p:tgtEl>
                                          <p:spTgt spid="55301"/>
                                        </p:tgtEl>
                                        <p:attrNameLst>
                                          <p:attrName>style.visibility</p:attrName>
                                        </p:attrNameLst>
                                      </p:cBhvr>
                                      <p:to>
                                        <p:strVal val="visible"/>
                                      </p:to>
                                    </p:set>
                                    <p:anim from="(-#ppt_w/2)" to="(#ppt_x)" calcmode="lin" valueType="num">
                                      <p:cBhvr>
                                        <p:cTn id="11" dur="600" fill="hold">
                                          <p:stCondLst>
                                            <p:cond delay="0"/>
                                          </p:stCondLst>
                                        </p:cTn>
                                        <p:tgtEl>
                                          <p:spTgt spid="55301"/>
                                        </p:tgtEl>
                                        <p:attrNameLst>
                                          <p:attrName>ppt_x</p:attrName>
                                        </p:attrNameLst>
                                      </p:cBhvr>
                                    </p:anim>
                                    <p:anim from="0" to="-1.0" calcmode="lin" valueType="num">
                                      <p:cBhvr>
                                        <p:cTn id="12" dur="200" decel="50000" autoRev="1" fill="hold">
                                          <p:stCondLst>
                                            <p:cond delay="600"/>
                                          </p:stCondLst>
                                        </p:cTn>
                                        <p:tgtEl>
                                          <p:spTgt spid="55301"/>
                                        </p:tgtEl>
                                        <p:attrNameLst>
                                          <p:attrName>xshear</p:attrName>
                                        </p:attrNameLst>
                                      </p:cBhvr>
                                    </p:anim>
                                    <p:animScale>
                                      <p:cBhvr>
                                        <p:cTn id="13" dur="200" decel="100000" autoRev="1" fill="hold">
                                          <p:stCondLst>
                                            <p:cond delay="600"/>
                                          </p:stCondLst>
                                        </p:cTn>
                                        <p:tgtEl>
                                          <p:spTgt spid="55301"/>
                                        </p:tgtEl>
                                      </p:cBhvr>
                                      <p:from x="100000" y="100000"/>
                                      <p:to x="80000" y="100000"/>
                                    </p:animScale>
                                    <p:anim by="(#ppt_h/3+#ppt_w*0.1)" calcmode="lin" valueType="num">
                                      <p:cBhvr additive="sum">
                                        <p:cTn id="14" dur="200" decel="100000" autoRev="1" fill="hold">
                                          <p:stCondLst>
                                            <p:cond delay="600"/>
                                          </p:stCondLst>
                                        </p:cTn>
                                        <p:tgtEl>
                                          <p:spTgt spid="5530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53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descr="234"/>
          <p:cNvSpPr>
            <a:spLocks noChangeArrowheads="1"/>
          </p:cNvSpPr>
          <p:nvPr/>
        </p:nvSpPr>
        <p:spPr bwMode="auto">
          <a:xfrm>
            <a:off x="107950" y="215900"/>
            <a:ext cx="7740650" cy="666908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7172" name="Text Box 4"/>
          <p:cNvSpPr txBox="1">
            <a:spLocks noChangeArrowheads="1"/>
          </p:cNvSpPr>
          <p:nvPr/>
        </p:nvSpPr>
        <p:spPr bwMode="auto">
          <a:xfrm>
            <a:off x="107950" y="188913"/>
            <a:ext cx="770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2400"/>
          </a:p>
        </p:txBody>
      </p:sp>
      <p:sp>
        <p:nvSpPr>
          <p:cNvPr id="10245" name="Text Box 5"/>
          <p:cNvSpPr txBox="1">
            <a:spLocks noChangeArrowheads="1"/>
          </p:cNvSpPr>
          <p:nvPr/>
        </p:nvSpPr>
        <p:spPr bwMode="auto">
          <a:xfrm>
            <a:off x="179388" y="836613"/>
            <a:ext cx="7488237"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2400"/>
              <a:t>Professional nursing  utilizes the nursing process that centers on patient care</a:t>
            </a:r>
            <a:r>
              <a:rPr lang="en-US" sz="2400" b="1"/>
              <a:t>. These actions include:</a:t>
            </a:r>
          </a:p>
          <a:p>
            <a:pPr algn="l" eaLnBrk="1" hangingPunct="1"/>
            <a:r>
              <a:rPr lang="en-US" sz="2400" b="1"/>
              <a:t>1-</a:t>
            </a:r>
            <a:r>
              <a:rPr lang="en-US" sz="2400"/>
              <a:t> Assessing human responses to actual health conditions.</a:t>
            </a:r>
            <a:endParaRPr lang="en-US" sz="2400" b="1"/>
          </a:p>
          <a:p>
            <a:pPr algn="l" eaLnBrk="1" hangingPunct="1"/>
            <a:r>
              <a:rPr lang="en-US" sz="2400" b="1"/>
              <a:t>2-</a:t>
            </a:r>
            <a:r>
              <a:rPr lang="en-US" sz="2400"/>
              <a:t> Identifying a nursing diagnosis and/or need that reflect the status of an individual, family or group.</a:t>
            </a:r>
            <a:endParaRPr lang="en-US" sz="2400" b="1"/>
          </a:p>
          <a:p>
            <a:pPr algn="l" eaLnBrk="1" hangingPunct="1"/>
            <a:r>
              <a:rPr lang="en-US" sz="2400" b="1"/>
              <a:t>3-</a:t>
            </a:r>
            <a:r>
              <a:rPr lang="en-US" sz="2400"/>
              <a:t> Developing and implementing a treatment regimen in accordance with established evidenced based practice.</a:t>
            </a:r>
            <a:endParaRPr lang="en-US" sz="2400" b="1"/>
          </a:p>
          <a:p>
            <a:pPr algn="l" eaLnBrk="1" hangingPunct="1"/>
            <a:r>
              <a:rPr lang="en-US" sz="2400" b="1"/>
              <a:t>4-</a:t>
            </a:r>
            <a:r>
              <a:rPr lang="en-US" sz="2400"/>
              <a:t> Educating patients and family.</a:t>
            </a:r>
            <a:endParaRPr lang="en-US" sz="2400" b="1"/>
          </a:p>
          <a:p>
            <a:pPr algn="l" eaLnBrk="1" hangingPunct="1"/>
            <a:r>
              <a:rPr lang="en-US" sz="2400" b="1"/>
              <a:t>5-</a:t>
            </a:r>
            <a:r>
              <a:rPr lang="en-US" sz="2400"/>
              <a:t> Collaborating with other health care professionals.</a:t>
            </a:r>
            <a:endParaRPr lang="en-US" sz="2400" b="1"/>
          </a:p>
          <a:p>
            <a:pPr algn="l" eaLnBrk="1" hangingPunct="1"/>
            <a:endParaRPr lang="en-US" sz="2400" b="1"/>
          </a:p>
          <a:p>
            <a:pPr algn="l" eaLnBrk="1" hangingPunct="1"/>
            <a:r>
              <a:rPr lang="en-US" sz="2400" b="1"/>
              <a:t>6-</a:t>
            </a:r>
            <a:r>
              <a:rPr lang="en-US" sz="2400"/>
              <a:t> Evaluating a patient’s response to the treatment regimen.</a:t>
            </a:r>
            <a:endParaRPr lang="en-US" sz="2400" b="1"/>
          </a:p>
          <a:p>
            <a:pPr algn="l" eaLnBrk="1" hangingPunct="1"/>
            <a:r>
              <a:rPr lang="en-US" sz="2400"/>
              <a:t>.</a:t>
            </a:r>
          </a:p>
        </p:txBody>
      </p:sp>
      <p:sp>
        <p:nvSpPr>
          <p:cNvPr id="10246" name="WordArt 6"/>
          <p:cNvSpPr>
            <a:spLocks noChangeArrowheads="1" noChangeShapeType="1" noTextEdit="1"/>
          </p:cNvSpPr>
          <p:nvPr/>
        </p:nvSpPr>
        <p:spPr bwMode="auto">
          <a:xfrm>
            <a:off x="-107950" y="260350"/>
            <a:ext cx="7886700" cy="5762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r>
              <a:rPr lang="en-US" sz="3600" kern="10" spc="720">
                <a:gradFill rotWithShape="1">
                  <a:gsLst>
                    <a:gs pos="0">
                      <a:srgbClr val="767647"/>
                    </a:gs>
                    <a:gs pos="50000">
                      <a:srgbClr val="FFFF99"/>
                    </a:gs>
                    <a:gs pos="100000">
                      <a:srgbClr val="767647"/>
                    </a:gs>
                  </a:gsLst>
                  <a:lin ang="5400000" scaled="1"/>
                </a:gradFill>
                <a:effectLst>
                  <a:outerShdw dist="45791" dir="3378596" algn="ctr" rotWithShape="0">
                    <a:srgbClr val="4D4D4D">
                      <a:alpha val="79999"/>
                    </a:srgbClr>
                  </a:outerShdw>
                </a:effectLst>
                <a:latin typeface="Arial Black"/>
              </a:rPr>
              <a:t>`Definition  of Nursing Services:</a:t>
            </a:r>
            <a:endParaRPr lang="ar-EG" sz="3600" kern="10" spc="720">
              <a:gradFill rotWithShape="1">
                <a:gsLst>
                  <a:gs pos="0">
                    <a:srgbClr val="767647"/>
                  </a:gs>
                  <a:gs pos="50000">
                    <a:srgbClr val="FFFF99"/>
                  </a:gs>
                  <a:gs pos="100000">
                    <a:srgbClr val="767647"/>
                  </a:gs>
                </a:gsLst>
                <a:lin ang="5400000" scaled="1"/>
              </a:gradFill>
              <a:effectLst>
                <a:outerShdw dist="45791" dir="3378596" algn="ctr" rotWithShape="0">
                  <a:srgbClr val="4D4D4D">
                    <a:alpha val="79999"/>
                  </a:srgbClr>
                </a:outerShdw>
              </a:effectLst>
              <a:latin typeface="Arial Black"/>
            </a:endParaRPr>
          </a:p>
        </p:txBody>
      </p:sp>
      <p:pic>
        <p:nvPicPr>
          <p:cNvPr id="2" name="C67B1349.wav">
            <a:hlinkClick r:id="" action="ppaction://media"/>
          </p:cNvPr>
          <p:cNvPicPr>
            <a:picLocks noChangeAspect="1"/>
          </p:cNvPicPr>
          <p:nvPr>
            <a:wavAudioFile r:embed="rId2" name="C67BFC03.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63867365"/>
      </p:ext>
    </p:extLst>
  </p:cSld>
  <p:clrMapOvr>
    <a:masterClrMapping/>
  </p:clrMapOvr>
  <p:transition spd="med" advTm="183994">
    <p:cover/>
    <p:sndAc>
      <p:stSnd>
        <p:snd r:embed="rId4" name="voltag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p:cTn id="11" dur="500" fill="hold"/>
                                        <p:tgtEl>
                                          <p:spTgt spid="10246"/>
                                        </p:tgtEl>
                                        <p:attrNameLst>
                                          <p:attrName>ppt_w</p:attrName>
                                        </p:attrNameLst>
                                      </p:cBhvr>
                                      <p:tavLst>
                                        <p:tav tm="0">
                                          <p:val>
                                            <p:fltVal val="0"/>
                                          </p:val>
                                        </p:tav>
                                        <p:tav tm="100000">
                                          <p:val>
                                            <p:strVal val="#ppt_w"/>
                                          </p:val>
                                        </p:tav>
                                      </p:tavLst>
                                    </p:anim>
                                    <p:anim calcmode="lin" valueType="num">
                                      <p:cBhvr>
                                        <p:cTn id="12" dur="500" fill="hold"/>
                                        <p:tgtEl>
                                          <p:spTgt spid="10246"/>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10245"/>
                                        </p:tgtEl>
                                        <p:attrNameLst>
                                          <p:attrName>style.visibility</p:attrName>
                                        </p:attrNameLst>
                                      </p:cBhvr>
                                      <p:to>
                                        <p:strVal val="visible"/>
                                      </p:to>
                                    </p:set>
                                    <p:anim calcmode="lin" valueType="num">
                                      <p:cBhvr>
                                        <p:cTn id="17" dur="500" fill="hold"/>
                                        <p:tgtEl>
                                          <p:spTgt spid="10245"/>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10245"/>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10245"/>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0245" grpId="0"/>
      <p:bldP spid="102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 (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descr="234"/>
          <p:cNvSpPr>
            <a:spLocks noChangeArrowheads="1"/>
          </p:cNvSpPr>
          <p:nvPr/>
        </p:nvSpPr>
        <p:spPr bwMode="auto">
          <a:xfrm>
            <a:off x="0" y="288925"/>
            <a:ext cx="7740650" cy="666908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8196" name="Text Box 4"/>
          <p:cNvSpPr txBox="1">
            <a:spLocks noChangeArrowheads="1"/>
          </p:cNvSpPr>
          <p:nvPr/>
        </p:nvSpPr>
        <p:spPr bwMode="auto">
          <a:xfrm>
            <a:off x="0" y="476250"/>
            <a:ext cx="7705725"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endParaRPr lang="en-US" sz="3000" u="sng"/>
          </a:p>
          <a:p>
            <a:pPr algn="l" eaLnBrk="1" hangingPunct="1"/>
            <a:endParaRPr lang="en-US" sz="3000" u="sng"/>
          </a:p>
          <a:p>
            <a:pPr algn="l" eaLnBrk="1" hangingPunct="1"/>
            <a:r>
              <a:rPr lang="en-US" sz="3000" u="sng"/>
              <a:t>A nurse educator:</a:t>
            </a:r>
          </a:p>
          <a:p>
            <a:pPr algn="l" eaLnBrk="1" hangingPunct="1"/>
            <a:endParaRPr lang="en-US" sz="3000" u="sng"/>
          </a:p>
          <a:p>
            <a:pPr algn="l" eaLnBrk="1" hangingPunct="1"/>
            <a:r>
              <a:rPr lang="en-US" sz="3000"/>
              <a:t>is a registered nurse who combines clinical expertise and teaching into a career. They teach and prepare licensed practical nurses and registered nurses for entry into practice position. </a:t>
            </a:r>
          </a:p>
        </p:txBody>
      </p:sp>
      <p:sp>
        <p:nvSpPr>
          <p:cNvPr id="11270" name="WordArt 6"/>
          <p:cNvSpPr>
            <a:spLocks noChangeArrowheads="1" noChangeShapeType="1" noTextEdit="1"/>
          </p:cNvSpPr>
          <p:nvPr/>
        </p:nvSpPr>
        <p:spPr bwMode="auto">
          <a:xfrm>
            <a:off x="250825" y="490538"/>
            <a:ext cx="7667625" cy="504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Nursing Education:</a:t>
            </a:r>
            <a:endParaRPr lang="ar-EG"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pic>
        <p:nvPicPr>
          <p:cNvPr id="2" name="E2101349.wav">
            <a:hlinkClick r:id="" action="ppaction://media"/>
          </p:cNvPr>
          <p:cNvPicPr>
            <a:picLocks noChangeAspect="1"/>
          </p:cNvPicPr>
          <p:nvPr>
            <a:wavAudioFile r:embed="rId2" name="E2107742.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4027294"/>
      </p:ext>
    </p:extLst>
  </p:cSld>
  <p:clrMapOvr>
    <a:masterClrMapping/>
  </p:clrMapOvr>
  <p:transition spd="med" advTm="59205">
    <p:zoom dir="in"/>
    <p:sndAc>
      <p:stSnd>
        <p:snd r:embed="rId4" name="breez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3" presetClass="entr" presetSubtype="0" fill="hold" grpId="0" nodeType="click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fade">
                                      <p:cBhvr>
                                        <p:cTn id="11" dur="100"/>
                                        <p:tgtEl>
                                          <p:spTgt spid="11270"/>
                                        </p:tgtEl>
                                      </p:cBhvr>
                                    </p:animEffect>
                                    <p:anim calcmode="lin" valueType="num">
                                      <p:cBhvr>
                                        <p:cTn id="12" dur="400" fill="hold"/>
                                        <p:tgtEl>
                                          <p:spTgt spid="11270"/>
                                        </p:tgtEl>
                                        <p:attrNameLst>
                                          <p:attrName>ppt_x</p:attrName>
                                        </p:attrNameLst>
                                      </p:cBhvr>
                                      <p:tavLst>
                                        <p:tav tm="0">
                                          <p:val>
                                            <p:strVal val="#ppt_x"/>
                                          </p:val>
                                        </p:tav>
                                        <p:tav tm="100000">
                                          <p:val>
                                            <p:strVal val="#ppt_x"/>
                                          </p:val>
                                        </p:tav>
                                      </p:tavLst>
                                    </p:anim>
                                    <p:anim calcmode="lin" valueType="num">
                                      <p:cBhvr>
                                        <p:cTn id="13" dur="400" fill="hold"/>
                                        <p:tgtEl>
                                          <p:spTgt spid="11270"/>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127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127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12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descr="234"/>
          <p:cNvSpPr>
            <a:spLocks noChangeArrowheads="1"/>
          </p:cNvSpPr>
          <p:nvPr/>
        </p:nvSpPr>
        <p:spPr bwMode="auto">
          <a:xfrm>
            <a:off x="0" y="188913"/>
            <a:ext cx="7740650" cy="6669087"/>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9220" name="Text Box 4"/>
          <p:cNvSpPr txBox="1">
            <a:spLocks noChangeArrowheads="1"/>
          </p:cNvSpPr>
          <p:nvPr/>
        </p:nvSpPr>
        <p:spPr bwMode="auto">
          <a:xfrm>
            <a:off x="34925" y="188913"/>
            <a:ext cx="7705725" cy="600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3200" u="sng"/>
              <a:t>Duties of a Nurse Educator:</a:t>
            </a:r>
          </a:p>
          <a:p>
            <a:pPr algn="just" rtl="0" eaLnBrk="1" hangingPunct="1"/>
            <a:r>
              <a:rPr lang="en-US" sz="3200"/>
              <a:t>- Nurse educators are responsible for equipping and guiding current and future generation of nurses. They serve in a variety of roles from a clinical faculty to a dean of a nursing school or teaching nurses in hospitals. These professionals are responsible for implementing, designing, assessing and modifying academic and continuing education programs for nurses. The academic programs maybe in the form of a formal.</a:t>
            </a:r>
          </a:p>
        </p:txBody>
      </p:sp>
      <p:pic>
        <p:nvPicPr>
          <p:cNvPr id="2" name="ACED1349.wav">
            <a:hlinkClick r:id="" action="ppaction://media"/>
          </p:cNvPr>
          <p:cNvPicPr>
            <a:picLocks noChangeAspect="1"/>
          </p:cNvPicPr>
          <p:nvPr>
            <a:wavAudioFile r:embed="rId1" name="ACED4833.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441597"/>
      </p:ext>
    </p:extLst>
  </p:cSld>
  <p:clrMapOvr>
    <a:masterClrMapping/>
  </p:clrMapOvr>
  <p:transition spd="med" advTm="107759">
    <p:comb/>
    <p:sndAc>
      <p:stSnd>
        <p:snd r:embed="rId3" name="coi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descr="234"/>
          <p:cNvSpPr>
            <a:spLocks noChangeArrowheads="1"/>
          </p:cNvSpPr>
          <p:nvPr/>
        </p:nvSpPr>
        <p:spPr bwMode="auto">
          <a:xfrm>
            <a:off x="0" y="504825"/>
            <a:ext cx="7740650" cy="6669088"/>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800"/>
          </a:p>
        </p:txBody>
      </p:sp>
      <p:sp>
        <p:nvSpPr>
          <p:cNvPr id="10244" name="Text Box 4"/>
          <p:cNvSpPr txBox="1">
            <a:spLocks noChangeArrowheads="1"/>
          </p:cNvSpPr>
          <p:nvPr/>
        </p:nvSpPr>
        <p:spPr bwMode="auto">
          <a:xfrm>
            <a:off x="34925" y="188913"/>
            <a:ext cx="7705725" cy="527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2900"/>
              <a:t>academic program that leads to a certificate or a nursing degree, or informal education program that for continuing learning.</a:t>
            </a:r>
          </a:p>
          <a:p>
            <a:pPr algn="l" eaLnBrk="1" hangingPunct="1"/>
            <a:r>
              <a:rPr lang="en-US" sz="2900"/>
              <a:t>- Nurse educators can also have responsibilities consistent with faculty in other disciplines in academic settings. Aside from teaching, their duties include advising students, engaging in research works, taking part in professional associations, speaking at nursing conferences, contributing leadership </a:t>
            </a:r>
            <a:endParaRPr lang="ar-EG" sz="2900"/>
          </a:p>
          <a:p>
            <a:pPr algn="l" eaLnBrk="1" hangingPunct="1"/>
            <a:r>
              <a:rPr lang="en-US" sz="2900"/>
              <a:t>ideas in academic community,</a:t>
            </a:r>
            <a:r>
              <a:rPr lang="en-US"/>
              <a:t> </a:t>
            </a:r>
          </a:p>
          <a:p>
            <a:pPr algn="l" eaLnBrk="1" hangingPunct="1"/>
            <a:r>
              <a:rPr lang="en-US">
                <a:solidFill>
                  <a:srgbClr val="000000"/>
                </a:solidFill>
                <a:latin typeface="Times New Roman" pitchFamily="18" charset="0"/>
                <a:cs typeface="Times New Roman" pitchFamily="18" charset="0"/>
              </a:rPr>
              <a:t>.</a:t>
            </a:r>
            <a:endParaRPr lang="en-US"/>
          </a:p>
        </p:txBody>
      </p:sp>
      <p:pic>
        <p:nvPicPr>
          <p:cNvPr id="2" name="97D91349.wav">
            <a:hlinkClick r:id="" action="ppaction://media"/>
          </p:cNvPr>
          <p:cNvPicPr>
            <a:picLocks noChangeAspect="1"/>
          </p:cNvPicPr>
          <p:nvPr>
            <a:wavAudioFile r:embed="rId1" name="97D9A9FC.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157788"/>
      </p:ext>
    </p:extLst>
  </p:cSld>
  <p:clrMapOvr>
    <a:masterClrMapping/>
  </p:clrMapOvr>
  <p:transition spd="med" advTm="123592">
    <p:checker/>
    <p:sndAc>
      <p:stSnd>
        <p:snd r:embed="rId3" name="typ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7"/>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0.9"/>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57.7"/>
</p:tagLst>
</file>

<file path=ppt/tags/tag2.xml><?xml version="1.0" encoding="utf-8"?>
<p:tagLst xmlns:a="http://schemas.openxmlformats.org/drawingml/2006/main" xmlns:r="http://schemas.openxmlformats.org/officeDocument/2006/relationships" xmlns:p="http://schemas.openxmlformats.org/presentationml/2006/main">
  <p:tag name="TIMING" val="|0.8|0.8"/>
</p:tagLst>
</file>

<file path=ppt/tags/tag3.xml><?xml version="1.0" encoding="utf-8"?>
<p:tagLst xmlns:a="http://schemas.openxmlformats.org/drawingml/2006/main" xmlns:r="http://schemas.openxmlformats.org/officeDocument/2006/relationships" xmlns:p="http://schemas.openxmlformats.org/presentationml/2006/main">
  <p:tag name="TIMING" val="|0|0.5"/>
</p:tagLst>
</file>

<file path=ppt/tags/tag4.xml><?xml version="1.0" encoding="utf-8"?>
<p:tagLst xmlns:a="http://schemas.openxmlformats.org/drawingml/2006/main" xmlns:r="http://schemas.openxmlformats.org/officeDocument/2006/relationships" xmlns:p="http://schemas.openxmlformats.org/presentationml/2006/main">
  <p:tag name="TIMING" val="|0.5|1.1"/>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16.5"/>
</p:tagLst>
</file>

<file path=ppt/tags/tag7.xml><?xml version="1.0" encoding="utf-8"?>
<p:tagLst xmlns:a="http://schemas.openxmlformats.org/drawingml/2006/main" xmlns:r="http://schemas.openxmlformats.org/officeDocument/2006/relationships" xmlns:p="http://schemas.openxmlformats.org/presentationml/2006/main">
  <p:tag name="TIMING" val="|57.5"/>
</p:tagLst>
</file>

<file path=ppt/tags/tag8.xml><?xml version="1.0" encoding="utf-8"?>
<p:tagLst xmlns:a="http://schemas.openxmlformats.org/drawingml/2006/main" xmlns:r="http://schemas.openxmlformats.org/officeDocument/2006/relationships" xmlns:p="http://schemas.openxmlformats.org/presentationml/2006/main">
  <p:tag name="TIMING" val="|0.1|0.6"/>
</p:tagLst>
</file>

<file path=ppt/tags/tag9.xml><?xml version="1.0" encoding="utf-8"?>
<p:tagLst xmlns:a="http://schemas.openxmlformats.org/drawingml/2006/main" xmlns:r="http://schemas.openxmlformats.org/officeDocument/2006/relationships" xmlns:p="http://schemas.openxmlformats.org/presentationml/2006/main">
  <p:tag name="TIMING" val="|0.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990</Words>
  <Application>Microsoft Office PowerPoint</Application>
  <PresentationFormat>On-screen Show (4:3)</PresentationFormat>
  <Paragraphs>79</Paragraphs>
  <Slides>18</Slides>
  <Notes>0</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dc:creator>
  <cp:lastModifiedBy>Windows User</cp:lastModifiedBy>
  <cp:revision>1</cp:revision>
  <dcterms:created xsi:type="dcterms:W3CDTF">2006-08-16T00:00:00Z</dcterms:created>
  <dcterms:modified xsi:type="dcterms:W3CDTF">2020-03-19T07:43:56Z</dcterms:modified>
</cp:coreProperties>
</file>