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33" d="100"/>
          <a:sy n="33" d="100"/>
        </p:scale>
        <p:origin x="-1446"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3/23/2020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3/23/2020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3/23/2020</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1D8BD707-D9CF-40AE-B4C6-C98DA3205C09}" type="datetimeFigureOut">
              <a:rPr lang="en-US" smtClean="0"/>
              <a:pPr/>
              <a:t>3/23/2020</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r" defTabSz="914400" rtl="1"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r" defTabSz="914400" rtl="1"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r" defTabSz="914400" rtl="1"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r" defTabSz="914400" rtl="1"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r" defTabSz="914400" rtl="1"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r" defTabSz="914400" rtl="1"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r" defTabSz="914400" rtl="1"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r" defTabSz="914400" rtl="1"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r" defTabSz="914400" rtl="1"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Layout" Target="../slideLayouts/slideLayout7.xml"/><Relationship Id="rId1" Type="http://schemas.openxmlformats.org/officeDocument/2006/relationships/audio" Target="../media/audio4.wav"/><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6.wav"/><Relationship Id="rId1" Type="http://schemas.openxmlformats.org/officeDocument/2006/relationships/tags" Target="../tags/tag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7.wav"/><Relationship Id="rId1" Type="http://schemas.openxmlformats.org/officeDocument/2006/relationships/tags" Target="../tags/tag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audio" Target="../media/audio8.wav"/><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4"/>
          <p:cNvSpPr>
            <a:spLocks noChangeArrowheads="1" noChangeShapeType="1" noTextEdit="1"/>
          </p:cNvSpPr>
          <p:nvPr/>
        </p:nvSpPr>
        <p:spPr bwMode="auto">
          <a:xfrm>
            <a:off x="304800" y="228600"/>
            <a:ext cx="8686800" cy="990600"/>
          </a:xfrm>
          <a:prstGeom prst="rect">
            <a:avLst/>
          </a:prstGeom>
        </p:spPr>
        <p:txBody>
          <a:bodyPr wrap="none" fromWordArt="1">
            <a:prstTxWarp prst="textSlantUp">
              <a:avLst>
                <a:gd name="adj" fmla="val 0"/>
              </a:avLst>
            </a:prstTxWarp>
          </a:bodyPr>
          <a:lstStyle/>
          <a:p>
            <a:pPr algn="ctr" rtl="0"/>
            <a:r>
              <a:rPr lang="en-US" sz="2000" b="1" kern="10">
                <a:ln w="31550">
                  <a:solidFill>
                    <a:srgbClr val="000000"/>
                  </a:solidFill>
                  <a:round/>
                  <a:headEnd/>
                  <a:tailEnd/>
                </a:ln>
                <a:solidFill>
                  <a:srgbClr val="0000CC"/>
                </a:solidFill>
                <a:effectLst>
                  <a:outerShdw blurRad="41275" dist="12700" dir="12000096" algn="tl" rotWithShape="0">
                    <a:srgbClr val="000000">
                      <a:alpha val="39998"/>
                    </a:srgbClr>
                  </a:outerShdw>
                </a:effectLst>
                <a:latin typeface="Arial"/>
                <a:cs typeface="Arial"/>
              </a:rPr>
              <a:t>Management of contusions, strains, and sprains</a:t>
            </a:r>
            <a:endParaRPr lang="ar-EG" sz="2000" b="1" kern="10">
              <a:ln w="31550">
                <a:solidFill>
                  <a:srgbClr val="000000"/>
                </a:solidFill>
                <a:round/>
                <a:headEnd/>
                <a:tailEnd/>
              </a:ln>
              <a:solidFill>
                <a:srgbClr val="0000CC"/>
              </a:solidFill>
              <a:effectLst>
                <a:outerShdw blurRad="41275" dist="12700" dir="12000096" algn="tl" rotWithShape="0">
                  <a:srgbClr val="000000">
                    <a:alpha val="39998"/>
                  </a:srgbClr>
                </a:outerShdw>
              </a:effectLst>
              <a:latin typeface="Arial"/>
              <a:cs typeface="Arial"/>
            </a:endParaRPr>
          </a:p>
        </p:txBody>
      </p:sp>
      <p:sp>
        <p:nvSpPr>
          <p:cNvPr id="105477" name="Rectangle 5"/>
          <p:cNvSpPr>
            <a:spLocks noChangeArrowheads="1"/>
          </p:cNvSpPr>
          <p:nvPr/>
        </p:nvSpPr>
        <p:spPr bwMode="auto">
          <a:xfrm>
            <a:off x="0" y="1219200"/>
            <a:ext cx="9144000" cy="526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914400" lvl="1" indent="-457200" rtl="0">
              <a:lnSpc>
                <a:spcPct val="150000"/>
              </a:lnSpc>
              <a:buFont typeface="Wingdings" pitchFamily="2" charset="2"/>
              <a:buChar char="Ø"/>
              <a:defRPr/>
            </a:pPr>
            <a:r>
              <a:rPr lang="en-US" sz="3200" dirty="0"/>
              <a:t>Immobilization by cast may be use</a:t>
            </a:r>
          </a:p>
          <a:p>
            <a:pPr marL="914400" lvl="1" indent="-457200" rtl="0">
              <a:lnSpc>
                <a:spcPct val="150000"/>
              </a:lnSpc>
              <a:buFont typeface="Wingdings" pitchFamily="2" charset="2"/>
              <a:buChar char="Ø"/>
              <a:defRPr/>
            </a:pPr>
            <a:r>
              <a:rPr lang="en-US" sz="3200" dirty="0"/>
              <a:t>Simple and gradual motion as prescribed with adequate support. </a:t>
            </a:r>
          </a:p>
          <a:p>
            <a:pPr marL="914400" lvl="1" indent="-457200" rtl="0">
              <a:lnSpc>
                <a:spcPct val="150000"/>
              </a:lnSpc>
              <a:buFont typeface="Wingdings" pitchFamily="2" charset="2"/>
              <a:buChar char="Ø"/>
              <a:defRPr/>
            </a:pPr>
            <a:r>
              <a:rPr lang="en-US" sz="3200" dirty="0"/>
              <a:t>The neurovascular status (motion, sensation, circulation) of the injured extremity is monitored frequently. </a:t>
            </a:r>
          </a:p>
          <a:p>
            <a:pPr marL="0" lvl="1" rtl="0">
              <a:lnSpc>
                <a:spcPct val="150000"/>
              </a:lnSpc>
              <a:defRPr/>
            </a:pPr>
            <a:endParaRPr lang="en-US" sz="3200" dirty="0"/>
          </a:p>
        </p:txBody>
      </p:sp>
      <p:pic>
        <p:nvPicPr>
          <p:cNvPr id="2" name="5C2D3911.wav">
            <a:hlinkClick r:id="" action="ppaction://media"/>
          </p:cNvPr>
          <p:cNvPicPr>
            <a:picLocks noChangeAspect="1"/>
          </p:cNvPicPr>
          <p:nvPr>
            <a:wavAudioFile r:embed="rId1" name="5C2DE910.wav"/>
          </p:nvPr>
        </p:nvPicPr>
        <p:blipFill>
          <a:blip r:embed="rId3">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5187722"/>
      </p:ext>
    </p:extLst>
  </p:cSld>
  <p:clrMapOvr>
    <a:masterClrMapping/>
  </p:clrMapOvr>
  <p:transition spd="slow" advTm="8902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4"/>
          <p:cNvSpPr>
            <a:spLocks noChangeArrowheads="1" noChangeShapeType="1" noTextEdit="1"/>
          </p:cNvSpPr>
          <p:nvPr/>
        </p:nvSpPr>
        <p:spPr bwMode="auto">
          <a:xfrm>
            <a:off x="304800" y="228600"/>
            <a:ext cx="8686800" cy="990600"/>
          </a:xfrm>
          <a:prstGeom prst="rect">
            <a:avLst/>
          </a:prstGeom>
        </p:spPr>
        <p:txBody>
          <a:bodyPr wrap="none" fromWordArt="1">
            <a:prstTxWarp prst="textSlantUp">
              <a:avLst>
                <a:gd name="adj" fmla="val 0"/>
              </a:avLst>
            </a:prstTxWarp>
          </a:bodyPr>
          <a:lstStyle/>
          <a:p>
            <a:pPr algn="ctr" rtl="0"/>
            <a:r>
              <a:rPr lang="en-US" sz="2000" b="1" kern="10">
                <a:ln w="31550">
                  <a:solidFill>
                    <a:srgbClr val="000000"/>
                  </a:solidFill>
                  <a:round/>
                  <a:headEnd/>
                  <a:tailEnd/>
                </a:ln>
                <a:solidFill>
                  <a:srgbClr val="0000CC"/>
                </a:solidFill>
                <a:effectLst>
                  <a:outerShdw blurRad="41275" dist="12700" dir="12000096" algn="tl" rotWithShape="0">
                    <a:srgbClr val="000000">
                      <a:alpha val="39998"/>
                    </a:srgbClr>
                  </a:outerShdw>
                </a:effectLst>
                <a:latin typeface="Arial"/>
                <a:cs typeface="Arial"/>
              </a:rPr>
              <a:t>Management of contusions, strains, and sprains</a:t>
            </a:r>
            <a:endParaRPr lang="ar-EG" sz="2000" b="1" kern="10">
              <a:ln w="31550">
                <a:solidFill>
                  <a:srgbClr val="000000"/>
                </a:solidFill>
                <a:round/>
                <a:headEnd/>
                <a:tailEnd/>
              </a:ln>
              <a:solidFill>
                <a:srgbClr val="0000CC"/>
              </a:solidFill>
              <a:effectLst>
                <a:outerShdw blurRad="41275" dist="12700" dir="12000096" algn="tl" rotWithShape="0">
                  <a:srgbClr val="000000">
                    <a:alpha val="39998"/>
                  </a:srgbClr>
                </a:outerShdw>
              </a:effectLst>
              <a:latin typeface="Arial"/>
              <a:cs typeface="Arial"/>
            </a:endParaRPr>
          </a:p>
        </p:txBody>
      </p:sp>
      <p:sp>
        <p:nvSpPr>
          <p:cNvPr id="105477" name="Rectangle 5"/>
          <p:cNvSpPr>
            <a:spLocks noChangeArrowheads="1"/>
          </p:cNvSpPr>
          <p:nvPr/>
        </p:nvSpPr>
        <p:spPr bwMode="auto">
          <a:xfrm>
            <a:off x="0" y="1219200"/>
            <a:ext cx="91440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914400" lvl="1" indent="-457200" rtl="0">
              <a:lnSpc>
                <a:spcPct val="150000"/>
              </a:lnSpc>
              <a:buFont typeface="Wingdings" pitchFamily="2" charset="2"/>
              <a:buChar char="Ø"/>
              <a:defRPr/>
            </a:pPr>
            <a:r>
              <a:rPr lang="en-US" sz="3200" dirty="0"/>
              <a:t>Surgical intervention may be needed. </a:t>
            </a:r>
          </a:p>
          <a:p>
            <a:pPr marL="914400" lvl="1" indent="-457200" rtl="0">
              <a:lnSpc>
                <a:spcPct val="150000"/>
              </a:lnSpc>
              <a:buFont typeface="Wingdings" pitchFamily="2" charset="2"/>
              <a:buChar char="Ø"/>
              <a:defRPr/>
            </a:pPr>
            <a:r>
              <a:rPr lang="en-US" sz="3200" dirty="0"/>
              <a:t>Depending on the severity of injury, simple, gradual and progressive passive and active exercises may begin in 2 to 5 days. </a:t>
            </a:r>
          </a:p>
          <a:p>
            <a:pPr marL="914400" lvl="1" indent="-457200" rtl="0">
              <a:lnSpc>
                <a:spcPct val="150000"/>
              </a:lnSpc>
              <a:buFont typeface="Wingdings" pitchFamily="2" charset="2"/>
              <a:buChar char="Ø"/>
              <a:defRPr/>
            </a:pPr>
            <a:r>
              <a:rPr lang="en-US" sz="3200" dirty="0"/>
              <a:t>Proper use of body mechanics. </a:t>
            </a:r>
          </a:p>
          <a:p>
            <a:pPr lvl="1" indent="-457200" rtl="0">
              <a:lnSpc>
                <a:spcPct val="150000"/>
              </a:lnSpc>
              <a:buFont typeface="Wingdings" pitchFamily="2" charset="2"/>
              <a:buChar char="Ø"/>
              <a:defRPr/>
            </a:pPr>
            <a:endParaRPr lang="en-US" sz="3200" dirty="0"/>
          </a:p>
        </p:txBody>
      </p:sp>
      <p:pic>
        <p:nvPicPr>
          <p:cNvPr id="3" name="04963926.wav">
            <a:hlinkClick r:id="" action="ppaction://media"/>
          </p:cNvPr>
          <p:cNvPicPr>
            <a:picLocks noChangeAspect="1"/>
          </p:cNvPicPr>
          <p:nvPr>
            <a:wavAudioFile r:embed="rId1" name="0496F106.wav"/>
          </p:nvPr>
        </p:nvPicPr>
        <p:blipFill>
          <a:blip r:embed="rId3">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8706453"/>
      </p:ext>
    </p:extLst>
  </p:cSld>
  <p:clrMapOvr>
    <a:masterClrMapping/>
  </p:clrMapOvr>
  <p:transition spd="slow" advTm="9155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ChangeArrowheads="1"/>
          </p:cNvSpPr>
          <p:nvPr/>
        </p:nvSpPr>
        <p:spPr bwMode="auto">
          <a:xfrm>
            <a:off x="152400" y="381000"/>
            <a:ext cx="899160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0">
              <a:lnSpc>
                <a:spcPct val="150000"/>
              </a:lnSpc>
              <a:defRPr/>
            </a:pPr>
            <a:r>
              <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0066"/>
                </a:solidFill>
                <a:effectLst>
                  <a:outerShdw blurRad="41275" dist="12700" dir="12000000" algn="tl" rotWithShape="0">
                    <a:srgbClr val="000000">
                      <a:alpha val="40000"/>
                    </a:srgbClr>
                  </a:outerShdw>
                </a:effectLst>
              </a:rPr>
              <a:t>Joint Dislocations</a:t>
            </a:r>
            <a:endParaRPr lang="en-US" sz="4000" dirty="0">
              <a:solidFill>
                <a:srgbClr val="000066"/>
              </a:solidFill>
            </a:endParaRPr>
          </a:p>
          <a:p>
            <a:pPr marL="457200" indent="-457200" rtl="0">
              <a:lnSpc>
                <a:spcPct val="150000"/>
              </a:lnSpc>
              <a:buFont typeface="Wingdings" pitchFamily="2" charset="2"/>
              <a:buChar char="Ø"/>
              <a:defRPr/>
            </a:pPr>
            <a:r>
              <a:rPr lang="en-US" sz="2800" dirty="0"/>
              <a:t>Is a condition in which the articular surfaces of the bones forming the joint are no longer in anatomic contact. The bones are literally “out of joint. “The associated joint structures, blood supply, and nerves are distorted and severely affected</a:t>
            </a:r>
          </a:p>
        </p:txBody>
      </p:sp>
      <p:pic>
        <p:nvPicPr>
          <p:cNvPr id="5" name="75B73926.wav">
            <a:hlinkClick r:id="" action="ppaction://media"/>
          </p:cNvPr>
          <p:cNvPicPr>
            <a:picLocks noChangeAspect="1"/>
          </p:cNvPicPr>
          <p:nvPr>
            <a:wavAudioFile r:embed="rId1" name="75B75301.wav"/>
          </p:nvPr>
        </p:nvPicPr>
        <p:blipFill>
          <a:blip r:embed="rId3">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7911295"/>
      </p:ext>
    </p:extLst>
  </p:cSld>
  <p:clrMapOvr>
    <a:masterClrMapping/>
  </p:clrMapOvr>
  <p:transition spd="slow" advTm="7031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4800"/>
            <a:ext cx="88392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278A3942.wav">
            <a:hlinkClick r:id="" action="ppaction://media"/>
          </p:cNvPr>
          <p:cNvPicPr>
            <a:picLocks noChangeAspect="1"/>
          </p:cNvPicPr>
          <p:nvPr>
            <a:wavAudioFile r:embed="rId1" name="278AF95E.wav"/>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1943960"/>
      </p:ext>
    </p:extLst>
  </p:cSld>
  <p:clrMapOvr>
    <a:masterClrMapping/>
  </p:clrMapOvr>
  <p:transition spd="slow" advTm="172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152400" y="304800"/>
            <a:ext cx="8763000"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0">
              <a:lnSpc>
                <a:spcPct val="150000"/>
              </a:lnSpc>
              <a:defRPr/>
            </a:pPr>
            <a:r>
              <a:rPr lang="en-US" sz="3200" b="1" spc="300" dirty="0">
                <a:ln w="11430" cmpd="sng">
                  <a:solidFill>
                    <a:schemeClr val="accent1">
                      <a:tint val="10000"/>
                    </a:schemeClr>
                  </a:solidFill>
                  <a:prstDash val="solid"/>
                  <a:miter lim="800000"/>
                </a:ln>
                <a:solidFill>
                  <a:srgbClr val="FF0066"/>
                </a:solidFill>
                <a:effectLst>
                  <a:glow rad="45500">
                    <a:schemeClr val="accent1">
                      <a:satMod val="220000"/>
                      <a:alpha val="35000"/>
                    </a:schemeClr>
                  </a:glow>
                </a:effectLst>
              </a:rPr>
              <a:t>Subluxation</a:t>
            </a:r>
            <a:r>
              <a:rPr lang="en-US" sz="2800" dirty="0"/>
              <a:t> </a:t>
            </a:r>
          </a:p>
          <a:p>
            <a:pPr rtl="0">
              <a:lnSpc>
                <a:spcPct val="150000"/>
              </a:lnSpc>
              <a:defRPr/>
            </a:pPr>
            <a:r>
              <a:rPr lang="en-US" sz="2800" dirty="0"/>
              <a:t>Is a partial dislocation of the articulating surfaces. </a:t>
            </a:r>
          </a:p>
          <a:p>
            <a:pPr rtl="0">
              <a:lnSpc>
                <a:spcPct val="150000"/>
              </a:lnSpc>
              <a:defRPr/>
            </a:pPr>
            <a:r>
              <a:rPr lang="en-US" sz="2800" dirty="0"/>
              <a:t>Incomplete dislocations may be congenital or traumatic. </a:t>
            </a:r>
          </a:p>
          <a:p>
            <a:pPr rtl="0">
              <a:lnSpc>
                <a:spcPct val="150000"/>
              </a:lnSpc>
              <a:defRPr/>
            </a:pPr>
            <a:r>
              <a:rPr lang="en-US" sz="2800" dirty="0"/>
              <a:t>Signs and symptoms of a traumatic dislocation include acute pain, change in contour of the joint, change in the length of the extremity, loss of normal mobility and it is confirmed by X-rays. </a:t>
            </a:r>
          </a:p>
        </p:txBody>
      </p:sp>
      <p:pic>
        <p:nvPicPr>
          <p:cNvPr id="5" name="92843942.wav">
            <a:hlinkClick r:id="" action="ppaction://media"/>
          </p:cNvPr>
          <p:cNvPicPr>
            <a:picLocks noChangeAspect="1"/>
          </p:cNvPicPr>
          <p:nvPr>
            <a:wavAudioFile r:embed="rId1" name="92848CF5.wav"/>
          </p:nvPr>
        </p:nvPicPr>
        <p:blipFill>
          <a:blip r:embed="rId3">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6808882"/>
      </p:ext>
    </p:extLst>
  </p:cSld>
  <p:clrMapOvr>
    <a:masterClrMapping/>
  </p:clrMapOvr>
  <p:transition spd="slow" advTm="10583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WordArt 4"/>
          <p:cNvSpPr>
            <a:spLocks noChangeArrowheads="1" noChangeShapeType="1" noTextEdit="1"/>
          </p:cNvSpPr>
          <p:nvPr/>
        </p:nvSpPr>
        <p:spPr bwMode="auto">
          <a:xfrm>
            <a:off x="533400" y="152400"/>
            <a:ext cx="8305800" cy="1066800"/>
          </a:xfrm>
          <a:prstGeom prst="rect">
            <a:avLst/>
          </a:prstGeom>
        </p:spPr>
        <p:txBody>
          <a:bodyPr wrap="none" fromWordArt="1">
            <a:prstTxWarp prst="textSlantUp">
              <a:avLst>
                <a:gd name="adj" fmla="val 0"/>
              </a:avLst>
            </a:prstTxWarp>
          </a:bodyPr>
          <a:lstStyle/>
          <a:p>
            <a:pPr algn="ctr" rtl="0">
              <a:defRPr/>
            </a:pPr>
            <a:r>
              <a:rPr lang="en-US" sz="3600" b="1" dirty="0"/>
              <a:t> </a:t>
            </a:r>
            <a:r>
              <a:rPr lang="en-US" sz="3600" kern="10" dirty="0">
                <a:ln w="9525">
                  <a:solidFill>
                    <a:srgbClr val="CC99FF"/>
                  </a:solidFill>
                  <a:round/>
                  <a:headEnd/>
                  <a:tailEnd/>
                </a:ln>
                <a:solidFill>
                  <a:srgbClr val="FF00FF"/>
                </a:solidFill>
                <a:effectLst>
                  <a:outerShdw dist="53882" dir="2700000" algn="ctr" rotWithShape="0">
                    <a:srgbClr val="9999FF">
                      <a:alpha val="79999"/>
                    </a:srgbClr>
                  </a:outerShdw>
                </a:effectLst>
                <a:latin typeface="Goudy Old Style" pitchFamily="18" charset="0"/>
              </a:rPr>
              <a:t>Medical management</a:t>
            </a:r>
            <a:endParaRPr lang="ar-EG" sz="3600" kern="10" dirty="0">
              <a:ln w="9525">
                <a:solidFill>
                  <a:srgbClr val="CC99FF"/>
                </a:solidFill>
                <a:round/>
                <a:headEnd/>
                <a:tailEnd/>
              </a:ln>
              <a:solidFill>
                <a:srgbClr val="FF00FF"/>
              </a:solidFill>
              <a:effectLst>
                <a:outerShdw dist="53882" dir="2700000" algn="ctr" rotWithShape="0">
                  <a:srgbClr val="9999FF">
                    <a:alpha val="79999"/>
                  </a:srgbClr>
                </a:outerShdw>
              </a:effectLst>
              <a:latin typeface="Goudy Old Style" pitchFamily="18" charset="0"/>
            </a:endParaRPr>
          </a:p>
        </p:txBody>
      </p:sp>
      <p:sp>
        <p:nvSpPr>
          <p:cNvPr id="2" name="Rectangle 1"/>
          <p:cNvSpPr/>
          <p:nvPr/>
        </p:nvSpPr>
        <p:spPr>
          <a:xfrm>
            <a:off x="304800" y="1219200"/>
            <a:ext cx="8839200" cy="4926013"/>
          </a:xfrm>
          <a:prstGeom prst="rect">
            <a:avLst/>
          </a:prstGeom>
        </p:spPr>
        <p:txBody>
          <a:bodyPr>
            <a:spAutoFit/>
          </a:bodyPr>
          <a:lstStyle/>
          <a:p>
            <a:pPr rtl="0">
              <a:defRPr/>
            </a:pPr>
            <a:endParaRPr lang="en-US" sz="3200" dirty="0"/>
          </a:p>
          <a:p>
            <a:pPr marL="457200" indent="-457200" rtl="0">
              <a:lnSpc>
                <a:spcPct val="150000"/>
              </a:lnSpc>
              <a:buFont typeface="Wingdings" pitchFamily="2" charset="2"/>
              <a:buChar char="Ø"/>
              <a:defRPr/>
            </a:pPr>
            <a:r>
              <a:rPr lang="en-US" sz="3200" dirty="0"/>
              <a:t>The affected joint needs to be immobilized. </a:t>
            </a:r>
          </a:p>
          <a:p>
            <a:pPr marL="457200" indent="-457200" rtl="0">
              <a:lnSpc>
                <a:spcPct val="150000"/>
              </a:lnSpc>
              <a:buFont typeface="Wingdings" pitchFamily="2" charset="2"/>
              <a:buChar char="Ø"/>
              <a:defRPr/>
            </a:pPr>
            <a:r>
              <a:rPr lang="en-US" sz="3200" dirty="0"/>
              <a:t>Reduction (</a:t>
            </a:r>
            <a:r>
              <a:rPr lang="en-US" sz="3200" dirty="0" err="1"/>
              <a:t>ie</a:t>
            </a:r>
            <a:r>
              <a:rPr lang="en-US" sz="3200" dirty="0"/>
              <a:t>, displaced parts are brought into anatomical position. </a:t>
            </a:r>
          </a:p>
          <a:p>
            <a:pPr marL="457200" indent="-457200" rtl="0">
              <a:lnSpc>
                <a:spcPct val="150000"/>
              </a:lnSpc>
              <a:buFont typeface="Wingdings" pitchFamily="2" charset="2"/>
              <a:buChar char="Ø"/>
              <a:defRPr/>
            </a:pPr>
            <a:r>
              <a:rPr lang="en-US" sz="3200" dirty="0"/>
              <a:t>Analgesia, muscle relaxants, and possibly anesthesia are used to facilitate closed reduction (manual reduction). </a:t>
            </a:r>
          </a:p>
        </p:txBody>
      </p:sp>
      <p:pic>
        <p:nvPicPr>
          <p:cNvPr id="3" name="595A3958.wav">
            <a:hlinkClick r:id="" action="ppaction://media"/>
          </p:cNvPr>
          <p:cNvPicPr>
            <a:picLocks noChangeAspect="1"/>
          </p:cNvPicPr>
          <p:nvPr>
            <a:wavAudioFile r:embed="rId2" name="595A959B.wav"/>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88216175"/>
      </p:ext>
    </p:extLst>
  </p:cSld>
  <p:clrMapOvr>
    <a:masterClrMapping/>
  </p:clrMapOvr>
  <p:transition spd="slow" advTm="6824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WordArt 4"/>
          <p:cNvSpPr>
            <a:spLocks noChangeArrowheads="1" noChangeShapeType="1" noTextEdit="1"/>
          </p:cNvSpPr>
          <p:nvPr/>
        </p:nvSpPr>
        <p:spPr bwMode="auto">
          <a:xfrm>
            <a:off x="533400" y="152400"/>
            <a:ext cx="8305800" cy="1066800"/>
          </a:xfrm>
          <a:prstGeom prst="rect">
            <a:avLst/>
          </a:prstGeom>
        </p:spPr>
        <p:txBody>
          <a:bodyPr wrap="none" fromWordArt="1">
            <a:prstTxWarp prst="textSlantUp">
              <a:avLst>
                <a:gd name="adj" fmla="val 0"/>
              </a:avLst>
            </a:prstTxWarp>
          </a:bodyPr>
          <a:lstStyle/>
          <a:p>
            <a:pPr algn="ctr" rtl="0">
              <a:defRPr/>
            </a:pPr>
            <a:r>
              <a:rPr lang="en-US" sz="3600" b="1" dirty="0"/>
              <a:t> </a:t>
            </a:r>
            <a:r>
              <a:rPr lang="en-US" sz="3600" kern="10" dirty="0">
                <a:ln w="9525">
                  <a:solidFill>
                    <a:srgbClr val="CC99FF"/>
                  </a:solidFill>
                  <a:round/>
                  <a:headEnd/>
                  <a:tailEnd/>
                </a:ln>
                <a:solidFill>
                  <a:srgbClr val="FF00FF"/>
                </a:solidFill>
                <a:effectLst>
                  <a:outerShdw dist="53882" dir="2700000" algn="ctr" rotWithShape="0">
                    <a:srgbClr val="9999FF">
                      <a:alpha val="79999"/>
                    </a:srgbClr>
                  </a:outerShdw>
                </a:effectLst>
                <a:latin typeface="Goudy Old Style" pitchFamily="18" charset="0"/>
              </a:rPr>
              <a:t>Medical management</a:t>
            </a:r>
            <a:endParaRPr lang="ar-EG" sz="3600" kern="10" dirty="0">
              <a:ln w="9525">
                <a:solidFill>
                  <a:srgbClr val="CC99FF"/>
                </a:solidFill>
                <a:round/>
                <a:headEnd/>
                <a:tailEnd/>
              </a:ln>
              <a:solidFill>
                <a:srgbClr val="FF00FF"/>
              </a:solidFill>
              <a:effectLst>
                <a:outerShdw dist="53882" dir="2700000" algn="ctr" rotWithShape="0">
                  <a:srgbClr val="9999FF">
                    <a:alpha val="79999"/>
                  </a:srgbClr>
                </a:outerShdw>
              </a:effectLst>
              <a:latin typeface="Goudy Old Style" pitchFamily="18" charset="0"/>
            </a:endParaRPr>
          </a:p>
        </p:txBody>
      </p:sp>
      <p:sp>
        <p:nvSpPr>
          <p:cNvPr id="9219" name="Rectangle 1"/>
          <p:cNvSpPr>
            <a:spLocks noChangeArrowheads="1"/>
          </p:cNvSpPr>
          <p:nvPr/>
        </p:nvSpPr>
        <p:spPr bwMode="auto">
          <a:xfrm>
            <a:off x="304800" y="1219200"/>
            <a:ext cx="88392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rtl="0">
              <a:lnSpc>
                <a:spcPct val="150000"/>
              </a:lnSpc>
              <a:buFont typeface="Wingdings" pitchFamily="2" charset="2"/>
              <a:buChar char="Ø"/>
            </a:pPr>
            <a:r>
              <a:rPr lang="en-US" sz="3200"/>
              <a:t>Immobilization by bandages, splints, casts, or traction and is maintained in a stable position. </a:t>
            </a:r>
          </a:p>
          <a:p>
            <a:pPr marL="457200" indent="-457200" rtl="0">
              <a:lnSpc>
                <a:spcPct val="150000"/>
              </a:lnSpc>
              <a:buFont typeface="Wingdings" pitchFamily="2" charset="2"/>
              <a:buChar char="Ø"/>
            </a:pPr>
            <a:r>
              <a:rPr lang="en-US" sz="3200"/>
              <a:t>Neurovascular status is monitored. </a:t>
            </a:r>
          </a:p>
        </p:txBody>
      </p:sp>
      <p:pic>
        <p:nvPicPr>
          <p:cNvPr id="2" name="3CD33973.wav">
            <a:hlinkClick r:id="" action="ppaction://media"/>
          </p:cNvPr>
          <p:cNvPicPr>
            <a:picLocks noChangeAspect="1"/>
          </p:cNvPicPr>
          <p:nvPr>
            <a:wavAudioFile r:embed="rId2" name="3CD3F317.wav"/>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92922816"/>
      </p:ext>
    </p:extLst>
  </p:cSld>
  <p:clrMapOvr>
    <a:masterClrMapping/>
  </p:clrMapOvr>
  <p:transition spd="slow" advTm="8652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WordArt 4"/>
          <p:cNvSpPr>
            <a:spLocks noChangeArrowheads="1" noChangeShapeType="1" noTextEdit="1"/>
          </p:cNvSpPr>
          <p:nvPr/>
        </p:nvSpPr>
        <p:spPr bwMode="auto">
          <a:xfrm>
            <a:off x="533400" y="152400"/>
            <a:ext cx="8305800" cy="1066800"/>
          </a:xfrm>
          <a:prstGeom prst="rect">
            <a:avLst/>
          </a:prstGeom>
        </p:spPr>
        <p:txBody>
          <a:bodyPr wrap="none" fromWordArt="1">
            <a:prstTxWarp prst="textSlantUp">
              <a:avLst>
                <a:gd name="adj" fmla="val 0"/>
              </a:avLst>
            </a:prstTxWarp>
          </a:bodyPr>
          <a:lstStyle/>
          <a:p>
            <a:pPr algn="ctr" rtl="0">
              <a:defRPr/>
            </a:pPr>
            <a:r>
              <a:rPr lang="en-US" sz="3600" b="1" dirty="0"/>
              <a:t> </a:t>
            </a:r>
            <a:r>
              <a:rPr lang="en-US" sz="3600" kern="10" dirty="0">
                <a:ln w="9525">
                  <a:solidFill>
                    <a:srgbClr val="CC99FF"/>
                  </a:solidFill>
                  <a:round/>
                  <a:headEnd/>
                  <a:tailEnd/>
                </a:ln>
                <a:solidFill>
                  <a:srgbClr val="FF00FF"/>
                </a:solidFill>
                <a:effectLst>
                  <a:outerShdw dist="53882" dir="2700000" algn="ctr" rotWithShape="0">
                    <a:srgbClr val="9999FF">
                      <a:alpha val="79999"/>
                    </a:srgbClr>
                  </a:outerShdw>
                </a:effectLst>
                <a:latin typeface="Goudy Old Style" pitchFamily="18" charset="0"/>
              </a:rPr>
              <a:t>Medical management</a:t>
            </a:r>
            <a:endParaRPr lang="ar-EG" sz="3600" kern="10" dirty="0">
              <a:ln w="9525">
                <a:solidFill>
                  <a:srgbClr val="CC99FF"/>
                </a:solidFill>
                <a:round/>
                <a:headEnd/>
                <a:tailEnd/>
              </a:ln>
              <a:solidFill>
                <a:srgbClr val="FF00FF"/>
              </a:solidFill>
              <a:effectLst>
                <a:outerShdw dist="53882" dir="2700000" algn="ctr" rotWithShape="0">
                  <a:srgbClr val="9999FF">
                    <a:alpha val="79999"/>
                  </a:srgbClr>
                </a:outerShdw>
              </a:effectLst>
              <a:latin typeface="Goudy Old Style" pitchFamily="18" charset="0"/>
            </a:endParaRPr>
          </a:p>
        </p:txBody>
      </p:sp>
      <p:sp>
        <p:nvSpPr>
          <p:cNvPr id="10243" name="Rectangle 1"/>
          <p:cNvSpPr>
            <a:spLocks noChangeArrowheads="1"/>
          </p:cNvSpPr>
          <p:nvPr/>
        </p:nvSpPr>
        <p:spPr bwMode="auto">
          <a:xfrm>
            <a:off x="304800" y="1219200"/>
            <a:ext cx="88392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rtl="0">
              <a:lnSpc>
                <a:spcPct val="150000"/>
              </a:lnSpc>
              <a:buFont typeface="Wingdings" pitchFamily="2" charset="2"/>
              <a:buChar char="Ø"/>
            </a:pPr>
            <a:r>
              <a:rPr lang="en-US" sz="3200"/>
              <a:t>After reduction, if the joint is stable, gentle, progressive, active and passive movement to preserve range of motion (ROM) and restore muscle strength. </a:t>
            </a:r>
          </a:p>
          <a:p>
            <a:pPr marL="457200" indent="-457200" rtl="0">
              <a:lnSpc>
                <a:spcPct val="150000"/>
              </a:lnSpc>
              <a:buFont typeface="Wingdings" pitchFamily="2" charset="2"/>
              <a:buChar char="Ø"/>
            </a:pPr>
            <a:r>
              <a:rPr lang="en-US" sz="3200"/>
              <a:t>The joint is supported during exercise sessions. </a:t>
            </a:r>
          </a:p>
        </p:txBody>
      </p:sp>
    </p:spTree>
    <p:custDataLst>
      <p:tags r:id="rId1"/>
    </p:custDataLst>
    <p:extLst>
      <p:ext uri="{BB962C8B-B14F-4D97-AF65-F5344CB8AC3E}">
        <p14:creationId xmlns:p14="http://schemas.microsoft.com/office/powerpoint/2010/main" val="2114479830"/>
      </p:ext>
    </p:extLst>
  </p:cSld>
  <p:clrMapOvr>
    <a:masterClrMapping/>
  </p:clrMapOvr>
  <p:transition spd="slow" advTm="77932"/>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j03154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1" name="WordArt 3"/>
          <p:cNvSpPr>
            <a:spLocks noChangeArrowheads="1" noChangeShapeType="1" noTextEdit="1"/>
          </p:cNvSpPr>
          <p:nvPr/>
        </p:nvSpPr>
        <p:spPr bwMode="auto">
          <a:xfrm>
            <a:off x="762000" y="1219200"/>
            <a:ext cx="7467600" cy="4038600"/>
          </a:xfrm>
          <a:prstGeom prst="rect">
            <a:avLst/>
          </a:prstGeom>
        </p:spPr>
        <p:txBody>
          <a:bodyPr spcFirstLastPara="1" wrap="none" fromWordArt="1">
            <a:prstTxWarp prst="textArchUp">
              <a:avLst>
                <a:gd name="adj" fmla="val 10955917"/>
              </a:avLst>
            </a:prstTxWarp>
          </a:bodyPr>
          <a:lstStyle/>
          <a:p>
            <a:pPr algn="ctr" rtl="0"/>
            <a:r>
              <a:rPr lang="en-US" sz="3600" kern="10">
                <a:ln w="9525">
                  <a:solidFill>
                    <a:srgbClr val="000000"/>
                  </a:solidFill>
                  <a:round/>
                  <a:headEnd/>
                  <a:tailEnd/>
                </a:ln>
                <a:solidFill>
                  <a:srgbClr val="000000"/>
                </a:solidFill>
                <a:latin typeface="Arial Black"/>
              </a:rPr>
              <a:t>thankyou</a:t>
            </a:r>
            <a:endParaRPr lang="ar-EG" sz="3600" kern="10">
              <a:ln w="9525">
                <a:solidFill>
                  <a:srgbClr val="000000"/>
                </a:solidFill>
                <a:round/>
                <a:headEnd/>
                <a:tailEnd/>
              </a:ln>
              <a:solidFill>
                <a:srgbClr val="000000"/>
              </a:solidFill>
              <a:latin typeface="Arial Black"/>
            </a:endParaRPr>
          </a:p>
        </p:txBody>
      </p:sp>
      <p:pic>
        <p:nvPicPr>
          <p:cNvPr id="2" name="1A493973.wav">
            <a:hlinkClick r:id="" action="ppaction://media"/>
          </p:cNvPr>
          <p:cNvPicPr>
            <a:picLocks noChangeAspect="1"/>
          </p:cNvPicPr>
          <p:nvPr>
            <a:wavAudioFile r:embed="rId1" name="1A496225.wav"/>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5934838"/>
      </p:ext>
    </p:extLst>
  </p:cSld>
  <p:clrMapOvr>
    <a:masterClrMapping/>
  </p:clrMapOvr>
  <p:transition advTm="575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nodeType="afterGroup">
                            <p:stCondLst>
                              <p:cond delay="0"/>
                            </p:stCondLst>
                            <p:childTnLst>
                              <p:par>
                                <p:cTn id="8" presetID="3" presetClass="entr" presetSubtype="10" fill="hold" grpId="0" nodeType="afterEffect">
                                  <p:stCondLst>
                                    <p:cond delay="0"/>
                                  </p:stCondLst>
                                  <p:childTnLst>
                                    <p:set>
                                      <p:cBhvr>
                                        <p:cTn id="9" dur="1" fill="hold">
                                          <p:stCondLst>
                                            <p:cond delay="0"/>
                                          </p:stCondLst>
                                        </p:cTn>
                                        <p:tgtEl>
                                          <p:spTgt spid="263171"/>
                                        </p:tgtEl>
                                        <p:attrNameLst>
                                          <p:attrName>style.visibility</p:attrName>
                                        </p:attrNameLst>
                                      </p:cBhvr>
                                      <p:to>
                                        <p:strVal val="visible"/>
                                      </p:to>
                                    </p:set>
                                    <p:animEffect transition="in" filter="blinds(horizontal)">
                                      <p:cBhvr>
                                        <p:cTn id="10" dur="2000"/>
                                        <p:tgtEl>
                                          <p:spTgt spid="263171"/>
                                        </p:tgtEl>
                                      </p:cBhvr>
                                    </p:animEffect>
                                  </p:childTnLst>
                                </p:cTn>
                              </p:par>
                            </p:childTnLst>
                          </p:cTn>
                        </p:par>
                        <p:par>
                          <p:cTn id="11" fill="hold" nodeType="afterGroup">
                            <p:stCondLst>
                              <p:cond delay="2000"/>
                            </p:stCondLst>
                            <p:childTnLst>
                              <p:par>
                                <p:cTn id="12" presetID="8" presetClass="emph" presetSubtype="0" fill="hold" grpId="1" nodeType="afterEffect">
                                  <p:stCondLst>
                                    <p:cond delay="0"/>
                                  </p:stCondLst>
                                  <p:childTnLst>
                                    <p:animRot by="21600000">
                                      <p:cBhvr>
                                        <p:cTn id="13" dur="2000" fill="hold"/>
                                        <p:tgtEl>
                                          <p:spTgt spid="263171"/>
                                        </p:tgtEl>
                                        <p:attrNameLst>
                                          <p:attrName>r</p:attrName>
                                        </p:attrNameLst>
                                      </p:cBhvr>
                                    </p:animRot>
                                  </p:childTnLst>
                                </p:cTn>
                              </p:par>
                            </p:childTnLst>
                          </p:cTn>
                        </p:par>
                        <p:par>
                          <p:cTn id="14" fill="hold" nodeType="afterGroup">
                            <p:stCondLst>
                              <p:cond delay="4000"/>
                            </p:stCondLst>
                            <p:childTnLst>
                              <p:par>
                                <p:cTn id="15" presetID="49" presetClass="path" presetSubtype="0" accel="50000" decel="50000" fill="hold" grpId="2" nodeType="afterEffect">
                                  <p:stCondLst>
                                    <p:cond delay="0"/>
                                  </p:stCondLst>
                                  <p:childTnLst>
                                    <p:animMotion origin="layout" path="M 0 0  L 0.25 0.33295  E" pathEditMode="relative" ptsTypes="">
                                      <p:cBhvr>
                                        <p:cTn id="16" dur="2000" fill="hold"/>
                                        <p:tgtEl>
                                          <p:spTgt spid="263171"/>
                                        </p:tgtEl>
                                        <p:attrNameLst>
                                          <p:attrName>ppt_x</p:attrName>
                                          <p:attrName>ppt_y</p:attrName>
                                        </p:attrNameLst>
                                      </p:cBhvr>
                                    </p:animMotion>
                                  </p:childTnLst>
                                </p:cTn>
                              </p:par>
                            </p:childTnLst>
                          </p:cTn>
                        </p:par>
                        <p:par>
                          <p:cTn id="17" fill="hold" nodeType="afterGroup">
                            <p:stCondLst>
                              <p:cond delay="6000"/>
                            </p:stCondLst>
                            <p:childTnLst>
                              <p:par>
                                <p:cTn id="18" presetID="3" presetClass="exit" presetSubtype="10" fill="hold" grpId="3" nodeType="afterEffect">
                                  <p:stCondLst>
                                    <p:cond delay="0"/>
                                  </p:stCondLst>
                                  <p:childTnLst>
                                    <p:animEffect transition="out" filter="blinds(horizontal)">
                                      <p:cBhvr>
                                        <p:cTn id="19" dur="1000"/>
                                        <p:tgtEl>
                                          <p:spTgt spid="263171"/>
                                        </p:tgtEl>
                                      </p:cBhvr>
                                    </p:animEffect>
                                    <p:set>
                                      <p:cBhvr>
                                        <p:cTn id="20" dur="1" fill="hold">
                                          <p:stCondLst>
                                            <p:cond delay="999"/>
                                          </p:stCondLst>
                                        </p:cTn>
                                        <p:tgtEl>
                                          <p:spTgt spid="2631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fill="hold" display="0">
                  <p:stCondLst>
                    <p:cond delay="indefinite"/>
                  </p:stCondLst>
                  <p:endCondLst>
                    <p:cond evt="onStopAudio" delay="0">
                      <p:tgtEl>
                        <p:sldTgt/>
                      </p:tgtEl>
                    </p:cond>
                  </p:endCondLst>
                </p:cTn>
                <p:tgtEl>
                  <p:spTgt spid="2"/>
                </p:tgtEl>
              </p:cMediaNode>
            </p:audio>
          </p:childTnLst>
        </p:cTn>
      </p:par>
    </p:tnLst>
    <p:bldLst>
      <p:bldP spid="263171" grpId="0" animBg="1"/>
      <p:bldP spid="263171" grpId="1" animBg="1"/>
      <p:bldP spid="263171" grpId="2" animBg="1"/>
      <p:bldP spid="263171" grpId="3"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6|2.8|1.4"/>
</p:tagLst>
</file>

<file path=ppt/tags/tag2.xml><?xml version="1.0" encoding="utf-8"?>
<p:tagLst xmlns:a="http://schemas.openxmlformats.org/drawingml/2006/main" xmlns:r="http://schemas.openxmlformats.org/officeDocument/2006/relationships" xmlns:p="http://schemas.openxmlformats.org/presentationml/2006/main">
  <p:tag name="TIMING" val="|6.6|2.8|1.4"/>
</p:tagLst>
</file>

<file path=ppt/tags/tag3.xml><?xml version="1.0" encoding="utf-8"?>
<p:tagLst xmlns:a="http://schemas.openxmlformats.org/drawingml/2006/main" xmlns:r="http://schemas.openxmlformats.org/officeDocument/2006/relationships" xmlns:p="http://schemas.openxmlformats.org/presentationml/2006/main">
  <p:tag name="TIMING" val="|6.6|2.8|1.4"/>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0</TotalTime>
  <Words>298</Words>
  <Application>Microsoft Office PowerPoint</Application>
  <PresentationFormat>On-screen Show (4:3)</PresentationFormat>
  <Paragraphs>26</Paragraphs>
  <Slides>9</Slides>
  <Notes>0</Notes>
  <HiddenSlides>0</HiddenSlides>
  <MMClips>8</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Angles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Eman</dc:creator>
  <cp:lastModifiedBy>Eman</cp:lastModifiedBy>
  <cp:revision>1</cp:revision>
  <dcterms:created xsi:type="dcterms:W3CDTF">2006-08-16T00:00:00Z</dcterms:created>
  <dcterms:modified xsi:type="dcterms:W3CDTF">2020-03-23T08:29:24Z</dcterms:modified>
</cp:coreProperties>
</file>