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60DCB8-67E1-46B1-AE9C-D65A65D39462}" type="datetimeFigureOut">
              <a:rPr lang="ar-EG" smtClean="0"/>
              <a:t>25/07/1441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FF25D0A-0306-4FE4-99A3-4B319CCB3390}" type="slidenum">
              <a:rPr lang="ar-EG" smtClean="0"/>
              <a:t>‹#›</a:t>
            </a:fld>
            <a:endParaRPr lang="ar-EG"/>
          </a:p>
        </p:txBody>
      </p:sp>
    </p:spTree>
    <p:extLst>
      <p:ext uri="{BB962C8B-B14F-4D97-AF65-F5344CB8AC3E}">
        <p14:creationId xmlns:p14="http://schemas.microsoft.com/office/powerpoint/2010/main" val="9189471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rtl="0">
              <a:defRPr/>
            </a:lvl1p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3/19/2020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3/19/2020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jpeg"/><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368623" y="246901"/>
            <a:ext cx="5365003" cy="3044181"/>
          </a:xfrm>
          <a:prstGeom prst="rect">
            <a:avLst/>
          </a:prstGeom>
          <a:solidFill>
            <a:srgbClr val="FFFFFF"/>
          </a:solidFill>
        </p:spPr>
        <p:txBody>
          <a:bodyPr>
            <a:normAutofit fontScale="90000"/>
          </a:bodyPr>
          <a:lstStyle>
            <a:lvl1pPr lvl="0" rtl="0">
              <a:defRPr/>
            </a:lvl1pPr>
          </a:lstStyle>
          <a:p>
            <a:pPr lvl="0" algn="ctr" rtl="0">
              <a:lnSpc>
                <a:spcPct val="150000"/>
              </a:lnSpc>
            </a:pPr>
            <a:r>
              <a:rPr lang="en-US" b="1">
                <a:solidFill>
                  <a:srgbClr val="000058"/>
                </a:solidFill>
              </a:rPr>
              <a:t>Stress Management Activities</a:t>
            </a:r>
          </a:p>
        </p:txBody>
      </p:sp>
      <p:sp>
        <p:nvSpPr>
          <p:cNvPr id="3" name="Subtitle 2"/>
          <p:cNvSpPr txBox="1">
            <a:spLocks noGrp="1"/>
          </p:cNvSpPr>
          <p:nvPr>
            <p:ph type="subTitle" idx="1"/>
          </p:nvPr>
        </p:nvSpPr>
        <p:spPr>
          <a:xfrm>
            <a:off x="782559" y="3410351"/>
            <a:ext cx="4001159" cy="2954507"/>
          </a:xfrm>
          <a:prstGeom prst="rect">
            <a:avLst/>
          </a:prstGeom>
        </p:spPr>
        <p:txBody>
          <a:bodyPr>
            <a:normAutofit fontScale="85000" lnSpcReduction="10000"/>
          </a:bodyPr>
          <a:lstStyle>
            <a:lvl1pPr lvl="0" rtl="0">
              <a:defRPr/>
            </a:lvl1pPr>
          </a:lstStyle>
          <a:p>
            <a:pPr lvl="0" algn="ctr" rtl="0"/>
            <a:r>
              <a:rPr sz="3000" b="1">
                <a:solidFill>
                  <a:srgbClr val="580000"/>
                </a:solidFill>
              </a:rPr>
              <a:t>By</a:t>
            </a:r>
          </a:p>
          <a:p>
            <a:pPr lvl="0" algn="ctr" rtl="0"/>
            <a:r>
              <a:rPr sz="3000" b="1">
                <a:solidFill>
                  <a:srgbClr val="914655"/>
                </a:solidFill>
              </a:rPr>
              <a:t>Dr. Nagwa </a:t>
            </a:r>
            <a:r>
              <a:rPr lang="en-US" sz="3000" b="1">
                <a:solidFill>
                  <a:srgbClr val="914655"/>
                </a:solidFill>
              </a:rPr>
              <a:t>S</a:t>
            </a:r>
            <a:r>
              <a:rPr sz="3000" b="1">
                <a:solidFill>
                  <a:srgbClr val="914655"/>
                </a:solidFill>
              </a:rPr>
              <a:t>ouilm</a:t>
            </a:r>
          </a:p>
          <a:p>
            <a:pPr lvl="0" indent="0" algn="ctr" rtl="0">
              <a:lnSpc>
                <a:spcPct val="150000"/>
              </a:lnSpc>
              <a:buNone/>
            </a:pPr>
            <a:r>
              <a:rPr lang="en" b="0" i="0">
                <a:solidFill>
                  <a:srgbClr val="0000B0"/>
                </a:solidFill>
                <a:latin typeface="Verdana"/>
              </a:rPr>
              <a:t>assistant professor </a:t>
            </a:r>
            <a:r>
              <a:rPr lang="en-US" b="0" i="0">
                <a:solidFill>
                  <a:srgbClr val="0000B0"/>
                </a:solidFill>
                <a:latin typeface="Verdana"/>
              </a:rPr>
              <a:t>of Psychiatric/Mental Health Nursing, Faculty of Nursing, South Valley University</a:t>
            </a:r>
          </a:p>
        </p:txBody>
      </p:sp>
      <p:pic>
        <p:nvPicPr>
          <p:cNvPr id="4" name="Picture 3"/>
          <p:cNvPicPr/>
          <p:nvPr/>
        </p:nvPicPr>
        <p:blipFill>
          <a:blip r:embed="rId3"/>
          <a:srcRect/>
          <a:stretch>
            <a:fillRect/>
          </a:stretch>
        </p:blipFill>
        <p:spPr>
          <a:xfrm>
            <a:off x="6153248" y="161687"/>
            <a:ext cx="2573490" cy="1995451"/>
          </a:xfrm>
          <a:prstGeom prst="rect">
            <a:avLst/>
          </a:prstGeom>
        </p:spPr>
      </p:pic>
      <p:pic>
        <p:nvPicPr>
          <p:cNvPr id="5" name="Picture 4"/>
          <p:cNvPicPr/>
          <p:nvPr/>
        </p:nvPicPr>
        <p:blipFill>
          <a:blip r:embed="rId4"/>
          <a:srcRect/>
          <a:stretch>
            <a:fillRect/>
          </a:stretch>
        </p:blipFill>
        <p:spPr>
          <a:xfrm>
            <a:off x="5802196" y="2543528"/>
            <a:ext cx="2671123" cy="1918285"/>
          </a:xfrm>
          <a:prstGeom prst="rect">
            <a:avLst/>
          </a:prstGeom>
        </p:spPr>
      </p:pic>
      <p:pic>
        <p:nvPicPr>
          <p:cNvPr id="6" name="Picture 5"/>
          <p:cNvPicPr/>
          <p:nvPr/>
        </p:nvPicPr>
        <p:blipFill>
          <a:blip r:embed="rId5"/>
          <a:srcRect/>
          <a:stretch>
            <a:fillRect/>
          </a:stretch>
        </p:blipFill>
        <p:spPr>
          <a:xfrm>
            <a:off x="4769773" y="4660534"/>
            <a:ext cx="2091461" cy="1905348"/>
          </a:xfrm>
          <a:prstGeom prst="rect">
            <a:avLst/>
          </a:prstGeom>
        </p:spPr>
      </p:pic>
      <p:pic>
        <p:nvPicPr>
          <p:cNvPr id="7" name="Picture 6"/>
          <p:cNvPicPr/>
          <p:nvPr/>
        </p:nvPicPr>
        <p:blipFill>
          <a:blip r:embed="rId6"/>
          <a:srcRect/>
          <a:stretch>
            <a:fillRect/>
          </a:stretch>
        </p:blipFill>
        <p:spPr>
          <a:xfrm>
            <a:off x="7166871" y="4739035"/>
            <a:ext cx="1783526" cy="1798186"/>
          </a:xfrm>
          <a:prstGeom prst="rect">
            <a:avLst/>
          </a:prstGeom>
        </p:spPr>
      </p:pic>
    </p:spTree>
    <p:extLst>
      <p:ext uri="{BB962C8B-B14F-4D97-AF65-F5344CB8AC3E}">
        <p14:creationId xmlns:p14="http://schemas.microsoft.com/office/powerpoint/2010/main" val="2772104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720792" y="1124745"/>
            <a:ext cx="4936121" cy="4241958"/>
          </a:xfrm>
          <a:prstGeom prst="rect">
            <a:avLst/>
          </a:prstGeom>
        </p:spPr>
        <p:txBody>
          <a:bodyPr>
            <a:normAutofit fontScale="90000"/>
          </a:bodyPr>
          <a:lstStyle>
            <a:lvl1pPr lvl="0" rtl="0">
              <a:defRPr/>
            </a:lvl1pPr>
          </a:lstStyle>
          <a:p>
            <a:pPr lvl="0" rtl="0"/>
            <a:r>
              <a:rPr sz="3600" b="1">
                <a:solidFill>
                  <a:srgbClr val="580000"/>
                </a:solidFill>
                <a:effectLst>
                  <a:outerShdw blurRad="38100" dist="38100" dir="2700000" algn="tl">
                    <a:srgbClr val="000000">
                      <a:alpha val="43137"/>
                    </a:srgbClr>
                  </a:outerShdw>
                </a:effectLst>
              </a:rPr>
              <a:t>The “Fight or Flight” Response</a:t>
            </a:r>
          </a:p>
          <a:p>
            <a:pPr lvl="0" rtl="0">
              <a:lnSpc>
                <a:spcPct val="150000"/>
              </a:lnSpc>
            </a:pPr>
            <a:r>
              <a:rPr sz="2800" b="1">
                <a:solidFill>
                  <a:srgbClr val="0000B0"/>
                </a:solidFill>
                <a:latin typeface="Times New Roman"/>
              </a:rPr>
              <a:t>When situations seem threatening to us, our bodies react quickly to supply protection by preparing to take action. This physiological reaction is known as the "fight or flight" response. </a:t>
            </a:r>
            <a:r>
              <a:rPr sz="2400">
                <a:solidFill>
                  <a:srgbClr val="0000B0"/>
                </a:solidFill>
                <a:effectLst>
                  <a:outerShdw blurRad="38100" dist="38100" dir="2700000" algn="tl">
                    <a:srgbClr val="000000">
                      <a:alpha val="43137"/>
                    </a:srgbClr>
                  </a:outerShdw>
                </a:effectLst>
              </a:rPr>
              <a:t>	</a:t>
            </a:r>
          </a:p>
        </p:txBody>
      </p:sp>
      <p:sp>
        <p:nvSpPr>
          <p:cNvPr id="4" name="Text Placeholder 3"/>
          <p:cNvSpPr txBox="1">
            <a:spLocks noGrp="1"/>
          </p:cNvSpPr>
          <p:nvPr>
            <p:ph type="body" sz="half" idx="2"/>
          </p:nvPr>
        </p:nvSpPr>
        <p:spPr>
          <a:xfrm>
            <a:off x="755477" y="332657"/>
            <a:ext cx="6686551" cy="1080121"/>
          </a:xfrm>
          <a:prstGeom prst="rect">
            <a:avLst/>
          </a:prstGeom>
        </p:spPr>
        <p:txBody>
          <a:bodyPr/>
          <a:lstStyle>
            <a:lvl1pPr lvl="0" rtl="0">
              <a:defRPr/>
            </a:lvl1pPr>
          </a:lstStyle>
          <a:p>
            <a:pPr lvl="0" rtl="0"/>
            <a:r>
              <a:rPr lang="en-US" sz="4800" b="1">
                <a:solidFill>
                  <a:srgbClr val="000058"/>
                </a:solidFill>
                <a:latin typeface="GMBPBI+Constantia-Bold"/>
              </a:rPr>
              <a:t>Alarm response</a:t>
            </a:r>
          </a:p>
        </p:txBody>
      </p:sp>
      <p:pic>
        <p:nvPicPr>
          <p:cNvPr id="3" name="Picture 2"/>
          <p:cNvPicPr/>
          <p:nvPr/>
        </p:nvPicPr>
        <p:blipFill>
          <a:blip r:embed="rId3"/>
          <a:srcRect/>
          <a:stretch>
            <a:fillRect/>
          </a:stretch>
        </p:blipFill>
        <p:spPr>
          <a:xfrm>
            <a:off x="812009" y="1412778"/>
            <a:ext cx="2578031" cy="5006934"/>
          </a:xfrm>
          <a:prstGeom prst="rect">
            <a:avLst/>
          </a:prstGeom>
        </p:spPr>
      </p:pic>
    </p:spTree>
    <p:extLst>
      <p:ext uri="{BB962C8B-B14F-4D97-AF65-F5344CB8AC3E}">
        <p14:creationId xmlns:p14="http://schemas.microsoft.com/office/powerpoint/2010/main" val="1063173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b="1">
                <a:solidFill>
                  <a:srgbClr val="000058"/>
                </a:solidFill>
              </a:rPr>
              <a:t>Adaptation phase</a:t>
            </a:r>
          </a:p>
        </p:txBody>
      </p:sp>
      <p:sp>
        <p:nvSpPr>
          <p:cNvPr id="3" name="Text Placeholder 2"/>
          <p:cNvSpPr txBox="1">
            <a:spLocks noGrp="1"/>
          </p:cNvSpPr>
          <p:nvPr>
            <p:ph idx="1"/>
          </p:nvPr>
        </p:nvSpPr>
        <p:spPr>
          <a:xfrm>
            <a:off x="311452" y="1869480"/>
            <a:ext cx="7258888" cy="4592308"/>
          </a:xfrm>
          <a:prstGeom prst="rect">
            <a:avLst/>
          </a:prstGeom>
        </p:spPr>
        <p:txBody>
          <a:bodyPr>
            <a:normAutofit fontScale="92500" lnSpcReduction="10000"/>
          </a:bodyPr>
          <a:lstStyle>
            <a:lvl1pPr lvl="0" rtl="0">
              <a:defRPr/>
            </a:lvl1pPr>
          </a:lstStyle>
          <a:p>
            <a:pPr lvl="0" rtl="0">
              <a:lnSpc>
                <a:spcPct val="150000"/>
              </a:lnSpc>
            </a:pPr>
            <a:r>
              <a:rPr sz="3600">
                <a:solidFill>
                  <a:srgbClr val="0000B0"/>
                </a:solidFill>
              </a:rPr>
              <a:t>The body resists and compensates as the parasympathetic nervous system attempts to return many physiological functions to normal levels while body focuses resources against the stressor and remains on alert.</a:t>
            </a:r>
          </a:p>
        </p:txBody>
      </p:sp>
      <p:pic>
        <p:nvPicPr>
          <p:cNvPr id="4" name="Picture 3"/>
          <p:cNvPicPr/>
          <p:nvPr/>
        </p:nvPicPr>
        <p:blipFill>
          <a:blip r:embed="rId3"/>
          <a:srcRect/>
          <a:stretch>
            <a:fillRect/>
          </a:stretch>
        </p:blipFill>
        <p:spPr>
          <a:xfrm>
            <a:off x="7667306" y="426746"/>
            <a:ext cx="1390767" cy="5974360"/>
          </a:xfrm>
          <a:prstGeom prst="rect">
            <a:avLst/>
          </a:prstGeom>
        </p:spPr>
      </p:pic>
    </p:spTree>
    <p:extLst>
      <p:ext uri="{BB962C8B-B14F-4D97-AF65-F5344CB8AC3E}">
        <p14:creationId xmlns:p14="http://schemas.microsoft.com/office/powerpoint/2010/main" val="58437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8650" y="365126"/>
            <a:ext cx="5476131" cy="1325563"/>
          </a:xfrm>
          <a:prstGeom prst="rect">
            <a:avLst/>
          </a:prstGeom>
        </p:spPr>
        <p:txBody>
          <a:bodyPr/>
          <a:lstStyle>
            <a:lvl1pPr lvl="0" rtl="0">
              <a:defRPr/>
            </a:lvl1pPr>
          </a:lstStyle>
          <a:p>
            <a:pPr lvl="0" algn="l" rtl="0"/>
            <a:r>
              <a:rPr b="1">
                <a:solidFill>
                  <a:srgbClr val="000058"/>
                </a:solidFill>
              </a:rPr>
              <a:t>Exahusion</a:t>
            </a:r>
          </a:p>
        </p:txBody>
      </p:sp>
      <p:sp>
        <p:nvSpPr>
          <p:cNvPr id="3" name="Text Placeholder 2"/>
          <p:cNvSpPr txBox="1">
            <a:spLocks noGrp="1"/>
          </p:cNvSpPr>
          <p:nvPr>
            <p:ph idx="1"/>
          </p:nvPr>
        </p:nvSpPr>
        <p:spPr>
          <a:xfrm>
            <a:off x="628650" y="1697610"/>
            <a:ext cx="6086666" cy="4815425"/>
          </a:xfrm>
          <a:prstGeom prst="rect">
            <a:avLst/>
          </a:prstGeom>
        </p:spPr>
        <p:txBody>
          <a:bodyPr>
            <a:normAutofit lnSpcReduction="10000"/>
          </a:bodyPr>
          <a:lstStyle>
            <a:lvl1pPr lvl="0" rtl="0">
              <a:defRPr/>
            </a:lvl1pPr>
          </a:lstStyle>
          <a:p>
            <a:pPr lvl="0" rtl="0">
              <a:lnSpc>
                <a:spcPct val="150000"/>
              </a:lnSpc>
            </a:pPr>
            <a:r>
              <a:rPr sz="3600" b="1">
                <a:solidFill>
                  <a:srgbClr val="0000B0"/>
                </a:solidFill>
              </a:rPr>
              <a:t>If the stressors continue beyond the body’s capacity, the resources become exhausted and the body is susceptible to disease and death.</a:t>
            </a:r>
          </a:p>
        </p:txBody>
      </p:sp>
      <p:pic>
        <p:nvPicPr>
          <p:cNvPr id="4" name="Picture 3"/>
          <p:cNvPicPr/>
          <p:nvPr/>
        </p:nvPicPr>
        <p:blipFill>
          <a:blip r:embed="rId3"/>
          <a:srcRect/>
          <a:stretch>
            <a:fillRect/>
          </a:stretch>
        </p:blipFill>
        <p:spPr>
          <a:xfrm>
            <a:off x="6883920" y="291647"/>
            <a:ext cx="2027823" cy="3951369"/>
          </a:xfrm>
          <a:prstGeom prst="rect">
            <a:avLst/>
          </a:prstGeom>
        </p:spPr>
      </p:pic>
      <p:pic>
        <p:nvPicPr>
          <p:cNvPr id="5" name="Picture 4"/>
          <p:cNvPicPr/>
          <p:nvPr/>
        </p:nvPicPr>
        <p:blipFill>
          <a:blip r:embed="rId4"/>
          <a:srcRect/>
          <a:stretch>
            <a:fillRect/>
          </a:stretch>
        </p:blipFill>
        <p:spPr>
          <a:xfrm>
            <a:off x="7051474" y="4591906"/>
            <a:ext cx="1751750" cy="1705980"/>
          </a:xfrm>
          <a:prstGeom prst="rect">
            <a:avLst/>
          </a:prstGeom>
        </p:spPr>
      </p:pic>
    </p:spTree>
    <p:extLst>
      <p:ext uri="{BB962C8B-B14F-4D97-AF65-F5344CB8AC3E}">
        <p14:creationId xmlns:p14="http://schemas.microsoft.com/office/powerpoint/2010/main" val="3461462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5934345" y="1448640"/>
            <a:ext cx="3183829" cy="4747784"/>
          </a:xfrm>
          <a:prstGeom prst="rect">
            <a:avLst/>
          </a:prstGeom>
        </p:spPr>
      </p:pic>
      <p:sp>
        <p:nvSpPr>
          <p:cNvPr id="3" name="Text Placeholder 2"/>
          <p:cNvSpPr txBox="1">
            <a:spLocks noGrp="1"/>
          </p:cNvSpPr>
          <p:nvPr>
            <p:ph type="body" sz="half" idx="2"/>
          </p:nvPr>
        </p:nvSpPr>
        <p:spPr>
          <a:xfrm>
            <a:off x="381595" y="1083495"/>
            <a:ext cx="6547808" cy="4950132"/>
          </a:xfrm>
          <a:prstGeom prst="rect">
            <a:avLst/>
          </a:prstGeom>
        </p:spPr>
        <p:txBody>
          <a:bodyPr/>
          <a:lstStyle>
            <a:lvl1pPr lvl="0" rtl="0">
              <a:defRPr/>
            </a:lvl1pPr>
          </a:lstStyle>
          <a:p>
            <a:pPr marL="342900" lvl="0" indent="-342900" algn="just" rtl="0">
              <a:buClr>
                <a:srgbClr val="A53010"/>
              </a:buClr>
              <a:buFont typeface="Wingdings"/>
              <a:buChar char="§"/>
            </a:pPr>
            <a:endParaRPr/>
          </a:p>
          <a:p>
            <a:pPr marL="342900" lvl="0" indent="-342900" algn="just" rtl="0">
              <a:buClr>
                <a:srgbClr val="A53010"/>
              </a:buClr>
              <a:buFont typeface="Wingdings"/>
              <a:buChar char="§"/>
            </a:pPr>
            <a:r>
              <a:rPr lang="en-US" sz="2800" b="1">
                <a:solidFill>
                  <a:srgbClr val="580000"/>
                </a:solidFill>
                <a:latin typeface="Times New Roman"/>
              </a:rPr>
              <a:t>Personal Changes</a:t>
            </a:r>
          </a:p>
          <a:p>
            <a:pPr lvl="0" algn="just" rtl="0"/>
            <a:r>
              <a:rPr lang="en-US" sz="2800">
                <a:solidFill>
                  <a:srgbClr val="0000B0"/>
                </a:solidFill>
                <a:latin typeface="Times New Roman"/>
              </a:rPr>
              <a:t>     Illness, end of relationship, financial shifts</a:t>
            </a:r>
          </a:p>
          <a:p>
            <a:pPr marL="342900" lvl="0" indent="-342900" algn="just" rtl="0">
              <a:buClr>
                <a:srgbClr val="A53010"/>
              </a:buClr>
              <a:buFont typeface="Wingdings"/>
              <a:buChar char="§"/>
            </a:pPr>
            <a:r>
              <a:rPr lang="en-US" sz="2800">
                <a:solidFill>
                  <a:srgbClr val="0000B0"/>
                </a:solidFill>
                <a:latin typeface="Times New Roman"/>
              </a:rPr>
              <a:t> </a:t>
            </a:r>
            <a:r>
              <a:rPr lang="en-US" sz="2800" b="1">
                <a:solidFill>
                  <a:srgbClr val="580000"/>
                </a:solidFill>
                <a:latin typeface="Times New Roman"/>
              </a:rPr>
              <a:t>Family Changes</a:t>
            </a:r>
          </a:p>
          <a:p>
            <a:pPr lvl="0" algn="just" rtl="0"/>
            <a:r>
              <a:rPr lang="en-US" sz="2800">
                <a:solidFill>
                  <a:srgbClr val="0000B0"/>
                </a:solidFill>
                <a:latin typeface="Times New Roman"/>
              </a:rPr>
              <a:t>      Marriage/divorce, death, moving</a:t>
            </a:r>
          </a:p>
          <a:p>
            <a:pPr marL="342900" lvl="0" indent="-342900" algn="just" rtl="0">
              <a:buClr>
                <a:srgbClr val="A53010"/>
              </a:buClr>
              <a:buFont typeface="Wingdings"/>
              <a:buChar char="§"/>
            </a:pPr>
            <a:r>
              <a:rPr lang="en-US" sz="2800">
                <a:solidFill>
                  <a:srgbClr val="580000"/>
                </a:solidFill>
              </a:rPr>
              <a:t> </a:t>
            </a:r>
            <a:r>
              <a:rPr lang="en-US" sz="2800">
                <a:solidFill>
                  <a:srgbClr val="580000"/>
                </a:solidFill>
                <a:latin typeface="Times New Roman"/>
              </a:rPr>
              <a:t> </a:t>
            </a:r>
            <a:r>
              <a:rPr lang="en-US" sz="2800" b="1">
                <a:solidFill>
                  <a:srgbClr val="580000"/>
                </a:solidFill>
                <a:latin typeface="Times New Roman"/>
              </a:rPr>
              <a:t>Work Changes</a:t>
            </a:r>
          </a:p>
          <a:p>
            <a:pPr lvl="0" algn="just" rtl="0"/>
            <a:r>
              <a:rPr lang="en-US" sz="2800">
                <a:solidFill>
                  <a:srgbClr val="0000B0"/>
                </a:solidFill>
                <a:latin typeface="Times New Roman"/>
              </a:rPr>
              <a:t>      New Job/Boss, unemployment</a:t>
            </a:r>
          </a:p>
          <a:p>
            <a:pPr marL="342900" lvl="0" indent="-342900" algn="just" rtl="0">
              <a:buClr>
                <a:srgbClr val="A53010"/>
              </a:buClr>
              <a:buFont typeface="Wingdings"/>
              <a:buChar char="§"/>
            </a:pPr>
            <a:r>
              <a:rPr lang="en-US" sz="2800">
                <a:solidFill>
                  <a:srgbClr val="0000B0"/>
                </a:solidFill>
                <a:latin typeface="Times New Roman"/>
              </a:rPr>
              <a:t> </a:t>
            </a:r>
            <a:r>
              <a:rPr lang="en-US" sz="2800" b="1">
                <a:solidFill>
                  <a:srgbClr val="580000"/>
                </a:solidFill>
                <a:latin typeface="Times New Roman"/>
              </a:rPr>
              <a:t>Environmental Changes</a:t>
            </a:r>
          </a:p>
          <a:p>
            <a:pPr lvl="0" algn="just" rtl="0"/>
            <a:r>
              <a:rPr lang="en-US" sz="2800">
                <a:solidFill>
                  <a:srgbClr val="0000B0"/>
                </a:solidFill>
                <a:latin typeface="Times New Roman"/>
              </a:rPr>
              <a:t>      War, natural disaster, relocation</a:t>
            </a:r>
          </a:p>
        </p:txBody>
      </p:sp>
      <p:sp>
        <p:nvSpPr>
          <p:cNvPr id="4" name="Rectangle 3"/>
          <p:cNvSpPr/>
          <p:nvPr/>
        </p:nvSpPr>
        <p:spPr>
          <a:xfrm>
            <a:off x="1385646" y="494086"/>
            <a:ext cx="7194494" cy="1015061"/>
          </a:xfrm>
          <a:prstGeom prst="rect">
            <a:avLst/>
          </a:prstGeom>
        </p:spPr>
        <p:txBody>
          <a:bodyPr wrap="square"/>
          <a:lstStyle>
            <a:lvl1pPr lvl="0" rtl="0">
              <a:defRPr/>
            </a:lvl1pPr>
          </a:lstStyle>
          <a:p>
            <a:pPr lvl="0" algn="l" rtl="0">
              <a:spcBef>
                <a:spcPts val="1000"/>
              </a:spcBef>
            </a:pPr>
            <a:r>
              <a:rPr lang="en-US" sz="4800" b="1" i="0" u="none" strike="noStrike" baseline="0">
                <a:solidFill>
                  <a:srgbClr val="000058"/>
                </a:solidFill>
                <a:latin typeface="GMBPBI+Constantia-Bold"/>
              </a:rPr>
              <a:t>Common courses of stress</a:t>
            </a:r>
          </a:p>
        </p:txBody>
      </p:sp>
    </p:spTree>
    <p:extLst>
      <p:ext uri="{BB962C8B-B14F-4D97-AF65-F5344CB8AC3E}">
        <p14:creationId xmlns:p14="http://schemas.microsoft.com/office/powerpoint/2010/main" val="850360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623872" y="333314"/>
            <a:ext cx="7868375" cy="5831657"/>
          </a:xfrm>
          <a:prstGeom prst="rect">
            <a:avLst/>
          </a:prstGeom>
        </p:spPr>
      </p:pic>
    </p:spTree>
    <p:extLst>
      <p:ext uri="{BB962C8B-B14F-4D97-AF65-F5344CB8AC3E}">
        <p14:creationId xmlns:p14="http://schemas.microsoft.com/office/powerpoint/2010/main" val="2338079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17964" y="575006"/>
            <a:ext cx="6972784" cy="720080"/>
          </a:xfrm>
          <a:prstGeom prst="rect">
            <a:avLst/>
          </a:prstGeom>
        </p:spPr>
        <p:txBody>
          <a:bodyPr>
            <a:normAutofit fontScale="90000"/>
          </a:bodyPr>
          <a:lstStyle>
            <a:lvl1pPr lvl="0" rtl="0">
              <a:defRPr/>
            </a:lvl1pPr>
          </a:lstStyle>
          <a:p>
            <a:pPr marL="0" lvl="0" indent="0" rtl="1">
              <a:lnSpc>
                <a:spcPct val="100000"/>
              </a:lnSpc>
            </a:pPr>
            <a:r>
              <a:rPr lang="en-US" b="1">
                <a:solidFill>
                  <a:srgbClr val="000058"/>
                </a:solidFill>
              </a:rPr>
              <a:t>Not All Stress is Bad…</a:t>
            </a:r>
            <a:r>
              <a:t/>
            </a:r>
            <a:br/>
            <a:endParaRPr/>
          </a:p>
        </p:txBody>
      </p:sp>
      <p:sp>
        <p:nvSpPr>
          <p:cNvPr id="3" name="Text Placeholder 2"/>
          <p:cNvSpPr txBox="1">
            <a:spLocks noGrp="1"/>
          </p:cNvSpPr>
          <p:nvPr>
            <p:ph sz="half" idx="1"/>
          </p:nvPr>
        </p:nvSpPr>
        <p:spPr>
          <a:xfrm>
            <a:off x="418420" y="1494076"/>
            <a:ext cx="4006769" cy="2788916"/>
          </a:xfrm>
          <a:prstGeom prst="rect">
            <a:avLst/>
          </a:prstGeom>
        </p:spPr>
        <p:txBody>
          <a:bodyPr>
            <a:normAutofit fontScale="92500"/>
          </a:bodyPr>
          <a:lstStyle>
            <a:lvl1pPr lvl="0" rtl="0">
              <a:defRPr/>
            </a:lvl1pPr>
          </a:lstStyle>
          <a:p>
            <a:pPr marL="0" lvl="1" indent="0" algn="just" rtl="0">
              <a:lnSpc>
                <a:spcPct val="150000"/>
              </a:lnSpc>
              <a:buNone/>
            </a:pPr>
            <a:r>
              <a:rPr lang="en-US" sz="2600" b="1">
                <a:solidFill>
                  <a:srgbClr val="0000B0"/>
                </a:solidFill>
              </a:rPr>
              <a:t>Examples of </a:t>
            </a:r>
            <a:r>
              <a:rPr lang="en-US" sz="2600" b="1" u="sng">
                <a:solidFill>
                  <a:srgbClr val="580000"/>
                </a:solidFill>
              </a:rPr>
              <a:t>eustress</a:t>
            </a:r>
            <a:r>
              <a:rPr lang="en-US" sz="2600" b="1">
                <a:solidFill>
                  <a:srgbClr val="0000B0"/>
                </a:solidFill>
              </a:rPr>
              <a:t> include graduating from college, getting married, receiving a promotion, or changing jobs.</a:t>
            </a:r>
          </a:p>
        </p:txBody>
      </p:sp>
      <p:sp>
        <p:nvSpPr>
          <p:cNvPr id="4" name="Text Placeholder 3"/>
          <p:cNvSpPr txBox="1">
            <a:spLocks noGrp="1"/>
          </p:cNvSpPr>
          <p:nvPr>
            <p:ph sz="half" idx="2"/>
          </p:nvPr>
        </p:nvSpPr>
        <p:spPr>
          <a:xfrm>
            <a:off x="4875559" y="1494076"/>
            <a:ext cx="3752900" cy="4409770"/>
          </a:xfrm>
          <a:prstGeom prst="rect">
            <a:avLst/>
          </a:prstGeom>
        </p:spPr>
        <p:txBody>
          <a:bodyPr/>
          <a:lstStyle>
            <a:lvl1pPr lvl="0" rtl="0">
              <a:defRPr/>
            </a:lvl1pPr>
          </a:lstStyle>
          <a:p>
            <a:pPr marL="0" lvl="1" indent="0" algn="just" rtl="0">
              <a:lnSpc>
                <a:spcPct val="150000"/>
              </a:lnSpc>
              <a:buNone/>
            </a:pPr>
            <a:r>
              <a:rPr lang="en-US" sz="2600" b="1">
                <a:solidFill>
                  <a:srgbClr val="0000B0"/>
                </a:solidFill>
              </a:rPr>
              <a:t>Examples of </a:t>
            </a:r>
            <a:r>
              <a:rPr lang="en-US" sz="2600" b="1" u="sng">
                <a:solidFill>
                  <a:srgbClr val="580000"/>
                </a:solidFill>
              </a:rPr>
              <a:t>distress</a:t>
            </a:r>
            <a:r>
              <a:rPr lang="en-US" sz="2600" b="1">
                <a:solidFill>
                  <a:srgbClr val="0000B0"/>
                </a:solidFill>
              </a:rPr>
              <a:t> include financial difficulties, conflicts in relationships, excessive obligations, managing a chronic illness, or experiencing a trauma.</a:t>
            </a:r>
          </a:p>
        </p:txBody>
      </p:sp>
      <p:pic>
        <p:nvPicPr>
          <p:cNvPr id="5" name="Picture 4"/>
          <p:cNvPicPr/>
          <p:nvPr/>
        </p:nvPicPr>
        <p:blipFill>
          <a:blip r:embed="rId3"/>
          <a:srcRect/>
          <a:stretch>
            <a:fillRect/>
          </a:stretch>
        </p:blipFill>
        <p:spPr>
          <a:xfrm>
            <a:off x="499751" y="4387235"/>
            <a:ext cx="3894025" cy="2376654"/>
          </a:xfrm>
          <a:prstGeom prst="rect">
            <a:avLst/>
          </a:prstGeom>
          <a:noFill/>
        </p:spPr>
      </p:pic>
      <p:pic>
        <p:nvPicPr>
          <p:cNvPr id="6" name="Picture 5"/>
          <p:cNvPicPr/>
          <p:nvPr/>
        </p:nvPicPr>
        <p:blipFill>
          <a:blip r:embed="rId4"/>
          <a:srcRect/>
          <a:stretch>
            <a:fillRect/>
          </a:stretch>
        </p:blipFill>
        <p:spPr>
          <a:xfrm>
            <a:off x="4920417" y="4683789"/>
            <a:ext cx="3648029" cy="1625532"/>
          </a:xfrm>
          <a:prstGeom prst="rect">
            <a:avLst/>
          </a:prstGeom>
          <a:noFill/>
        </p:spPr>
      </p:pic>
    </p:spTree>
    <p:extLst>
      <p:ext uri="{BB962C8B-B14F-4D97-AF65-F5344CB8AC3E}">
        <p14:creationId xmlns:p14="http://schemas.microsoft.com/office/powerpoint/2010/main" val="414011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algn="ctr" rtl="0"/>
            <a:r>
              <a:rPr b="1">
                <a:solidFill>
                  <a:srgbClr val="000058"/>
                </a:solidFill>
              </a:rPr>
              <a:t>All Stressors are not equal</a:t>
            </a:r>
          </a:p>
        </p:txBody>
      </p:sp>
      <p:pic>
        <p:nvPicPr>
          <p:cNvPr id="3" name="Picture 2"/>
          <p:cNvPicPr/>
          <p:nvPr/>
        </p:nvPicPr>
        <p:blipFill>
          <a:blip r:embed="rId3"/>
          <a:srcRect/>
          <a:stretch>
            <a:fillRect/>
          </a:stretch>
        </p:blipFill>
        <p:spPr>
          <a:xfrm>
            <a:off x="489280" y="1542859"/>
            <a:ext cx="8098570" cy="4714625"/>
          </a:xfrm>
          <a:prstGeom prst="rect">
            <a:avLst/>
          </a:prstGeom>
        </p:spPr>
      </p:pic>
    </p:spTree>
    <p:extLst>
      <p:ext uri="{BB962C8B-B14F-4D97-AF65-F5344CB8AC3E}">
        <p14:creationId xmlns:p14="http://schemas.microsoft.com/office/powerpoint/2010/main" val="2723167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lang="en-US" sz="4800" b="1">
                <a:solidFill>
                  <a:srgbClr val="000058"/>
                </a:solidFill>
              </a:rPr>
              <a:t>Stress and its Effects</a:t>
            </a:r>
          </a:p>
        </p:txBody>
      </p:sp>
      <p:sp>
        <p:nvSpPr>
          <p:cNvPr id="3" name="Text Placeholder 2"/>
          <p:cNvSpPr txBox="1">
            <a:spLocks noGrp="1"/>
          </p:cNvSpPr>
          <p:nvPr>
            <p:ph idx="1"/>
          </p:nvPr>
        </p:nvSpPr>
        <p:spPr>
          <a:prstGeom prst="rect">
            <a:avLst/>
          </a:prstGeom>
        </p:spPr>
        <p:txBody>
          <a:bodyPr/>
          <a:lstStyle>
            <a:lvl1pPr lvl="0" rtl="0">
              <a:defRPr/>
            </a:lvl1pPr>
          </a:lstStyle>
          <a:p>
            <a:pPr marL="0" lvl="3" indent="0" rtl="0">
              <a:buNone/>
            </a:pPr>
            <a:r>
              <a:rPr lang="en-US" sz="3000" b="1">
                <a:solidFill>
                  <a:srgbClr val="0000B0"/>
                </a:solidFill>
              </a:rPr>
              <a:t>Do you </a:t>
            </a:r>
            <a:r>
              <a:rPr lang="en-US" sz="3000" b="1" u="sng">
                <a:solidFill>
                  <a:srgbClr val="0000B0"/>
                </a:solidFill>
              </a:rPr>
              <a:t>personally</a:t>
            </a:r>
            <a:r>
              <a:rPr lang="en-US" sz="3000" b="1">
                <a:solidFill>
                  <a:srgbClr val="0000B0"/>
                </a:solidFill>
              </a:rPr>
              <a:t> suffer from excessive stress </a:t>
            </a:r>
          </a:p>
          <a:p>
            <a:pPr marL="0" lvl="0" indent="0" rtl="0">
              <a:buNone/>
            </a:pPr>
            <a:endParaRPr lang="en-US" sz="3000" b="1">
              <a:solidFill>
                <a:srgbClr val="0000B0"/>
              </a:solidFill>
            </a:endParaRPr>
          </a:p>
          <a:p>
            <a:pPr marL="0" lvl="3" indent="0" rtl="0">
              <a:buNone/>
            </a:pPr>
            <a:r>
              <a:rPr lang="en-US" sz="3000" b="1">
                <a:solidFill>
                  <a:srgbClr val="0000B0"/>
                </a:solidFill>
              </a:rPr>
              <a:t>What are the signs of excessive stress</a:t>
            </a:r>
          </a:p>
          <a:p>
            <a:pPr marL="0" lvl="0" indent="0" rtl="0">
              <a:buNone/>
            </a:pPr>
            <a:endParaRPr lang="en-US" sz="3000" b="1">
              <a:solidFill>
                <a:srgbClr val="0000B0"/>
              </a:solidFill>
            </a:endParaRPr>
          </a:p>
          <a:p>
            <a:pPr marL="0" lvl="3" indent="0" rtl="0">
              <a:buNone/>
            </a:pPr>
            <a:r>
              <a:rPr lang="en-US" sz="3000" b="1">
                <a:solidFill>
                  <a:srgbClr val="0000B0"/>
                </a:solidFill>
              </a:rPr>
              <a:t>What can you do to help alleviate your stress</a:t>
            </a:r>
          </a:p>
        </p:txBody>
      </p:sp>
      <p:pic>
        <p:nvPicPr>
          <p:cNvPr id="4" name="Picture 3"/>
          <p:cNvPicPr/>
          <p:nvPr/>
        </p:nvPicPr>
        <p:blipFill>
          <a:blip r:embed="rId3"/>
          <a:srcRect/>
          <a:stretch>
            <a:fillRect/>
          </a:stretch>
        </p:blipFill>
        <p:spPr>
          <a:xfrm>
            <a:off x="6477359" y="4296014"/>
            <a:ext cx="2089644" cy="2299840"/>
          </a:xfrm>
          <a:prstGeom prst="rect">
            <a:avLst/>
          </a:prstGeom>
          <a:noFill/>
          <a:ln>
            <a:noFill/>
          </a:ln>
        </p:spPr>
      </p:pic>
      <p:pic>
        <p:nvPicPr>
          <p:cNvPr id="5" name="Picture 4"/>
          <p:cNvPicPr/>
          <p:nvPr/>
        </p:nvPicPr>
        <p:blipFill>
          <a:blip r:embed="rId4"/>
          <a:srcRect/>
          <a:stretch>
            <a:fillRect/>
          </a:stretch>
        </p:blipFill>
        <p:spPr>
          <a:xfrm>
            <a:off x="791168" y="4797154"/>
            <a:ext cx="2382741" cy="1817689"/>
          </a:xfrm>
          <a:prstGeom prst="rect">
            <a:avLst/>
          </a:prstGeom>
          <a:noFill/>
          <a:ln>
            <a:noFill/>
          </a:ln>
        </p:spPr>
      </p:pic>
      <p:pic>
        <p:nvPicPr>
          <p:cNvPr id="6" name="Picture 5"/>
          <p:cNvPicPr/>
          <p:nvPr/>
        </p:nvPicPr>
        <p:blipFill>
          <a:blip r:embed="rId5"/>
          <a:srcRect/>
          <a:stretch>
            <a:fillRect/>
          </a:stretch>
        </p:blipFill>
        <p:spPr>
          <a:xfrm>
            <a:off x="3799090" y="4797154"/>
            <a:ext cx="2206226" cy="1762125"/>
          </a:xfrm>
          <a:prstGeom prst="rect">
            <a:avLst/>
          </a:prstGeom>
          <a:noFill/>
          <a:ln>
            <a:noFill/>
          </a:ln>
        </p:spPr>
      </p:pic>
    </p:spTree>
    <p:extLst>
      <p:ext uri="{BB962C8B-B14F-4D97-AF65-F5344CB8AC3E}">
        <p14:creationId xmlns:p14="http://schemas.microsoft.com/office/powerpoint/2010/main" val="225852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61954" y="77929"/>
            <a:ext cx="7966505" cy="1656013"/>
          </a:xfrm>
          <a:prstGeom prst="rect">
            <a:avLst/>
          </a:prstGeom>
        </p:spPr>
        <p:txBody>
          <a:bodyPr/>
          <a:lstStyle>
            <a:lvl1pPr lvl="0" rtl="0">
              <a:defRPr/>
            </a:lvl1pPr>
          </a:lstStyle>
          <a:p>
            <a:pPr lvl="0" rtl="0"/>
            <a:r>
              <a:rPr lang="en-US" sz="4800" b="1">
                <a:solidFill>
                  <a:srgbClr val="000058"/>
                </a:solidFill>
                <a:latin typeface="GMBPBI+Constantia-Bold"/>
              </a:rPr>
              <a:t>How stress affects us </a:t>
            </a:r>
            <a:r>
              <a:rPr sz="4800" b="1">
                <a:solidFill>
                  <a:srgbClr val="000058"/>
                </a:solidFill>
              </a:rPr>
              <a:t>differently</a:t>
            </a:r>
          </a:p>
        </p:txBody>
      </p:sp>
      <p:sp>
        <p:nvSpPr>
          <p:cNvPr id="3" name="Text Placeholder 2"/>
          <p:cNvSpPr txBox="1">
            <a:spLocks noGrp="1"/>
          </p:cNvSpPr>
          <p:nvPr>
            <p:ph sz="half" idx="1"/>
          </p:nvPr>
        </p:nvSpPr>
        <p:spPr>
          <a:xfrm>
            <a:off x="587404" y="1628802"/>
            <a:ext cx="4589904" cy="3353973"/>
          </a:xfrm>
          <a:prstGeom prst="rect">
            <a:avLst/>
          </a:prstGeom>
        </p:spPr>
        <p:txBody>
          <a:bodyPr>
            <a:normAutofit lnSpcReduction="10000"/>
          </a:bodyPr>
          <a:lstStyle>
            <a:lvl1pPr lvl="0" rtl="0">
              <a:defRPr/>
            </a:lvl1pPr>
          </a:lstStyle>
          <a:p>
            <a:pPr marL="0" lvl="0" indent="0" rtl="0">
              <a:buNone/>
            </a:pPr>
            <a:r>
              <a:rPr lang="en-US" sz="2800" b="1">
                <a:solidFill>
                  <a:srgbClr val="580000"/>
                </a:solidFill>
              </a:rPr>
              <a:t>Physical symptoms</a:t>
            </a:r>
          </a:p>
          <a:p>
            <a:pPr lvl="0" rtl="0">
              <a:buFont typeface="Wingdings"/>
              <a:buChar char="§"/>
            </a:pPr>
            <a:r>
              <a:rPr lang="en-US" sz="2800" b="1">
                <a:solidFill>
                  <a:srgbClr val="0000B0"/>
                </a:solidFill>
              </a:rPr>
              <a:t>Aches and pains</a:t>
            </a:r>
          </a:p>
          <a:p>
            <a:pPr lvl="0" rtl="0">
              <a:buFont typeface="Wingdings"/>
              <a:buChar char="§"/>
            </a:pPr>
            <a:r>
              <a:rPr lang="en-US" sz="2800" b="1">
                <a:solidFill>
                  <a:srgbClr val="0000B0"/>
                </a:solidFill>
              </a:rPr>
              <a:t>Diarrhea or constipation</a:t>
            </a:r>
          </a:p>
          <a:p>
            <a:pPr lvl="0" rtl="0">
              <a:buFont typeface="Wingdings"/>
              <a:buChar char="§"/>
            </a:pPr>
            <a:r>
              <a:rPr lang="en-US" sz="2800" b="1">
                <a:solidFill>
                  <a:srgbClr val="0000B0"/>
                </a:solidFill>
              </a:rPr>
              <a:t>Nausea, dizziness</a:t>
            </a:r>
          </a:p>
          <a:p>
            <a:pPr lvl="0" rtl="0">
              <a:buFont typeface="Wingdings"/>
              <a:buChar char="§"/>
            </a:pPr>
            <a:r>
              <a:rPr lang="en-US" sz="2800" b="1">
                <a:solidFill>
                  <a:srgbClr val="0000B0"/>
                </a:solidFill>
              </a:rPr>
              <a:t>Chest pain, rapid heart rate</a:t>
            </a:r>
          </a:p>
          <a:p>
            <a:pPr lvl="0" rtl="0">
              <a:buFont typeface="Wingdings"/>
              <a:buChar char="§"/>
            </a:pPr>
            <a:r>
              <a:rPr lang="en-US" sz="2800" b="1">
                <a:solidFill>
                  <a:srgbClr val="0000B0"/>
                </a:solidFill>
              </a:rPr>
              <a:t>Loss of sex drive</a:t>
            </a:r>
          </a:p>
          <a:p>
            <a:pPr lvl="0" rtl="0">
              <a:buFont typeface="Wingdings"/>
              <a:buChar char="§"/>
            </a:pPr>
            <a:r>
              <a:rPr lang="en-US" sz="2800" b="1">
                <a:solidFill>
                  <a:srgbClr val="0000B0"/>
                </a:solidFill>
              </a:rPr>
              <a:t>Frequent colds or flu</a:t>
            </a:r>
          </a:p>
        </p:txBody>
      </p:sp>
      <p:sp>
        <p:nvSpPr>
          <p:cNvPr id="4" name="Text Placeholder 3"/>
          <p:cNvSpPr txBox="1">
            <a:spLocks noGrp="1"/>
          </p:cNvSpPr>
          <p:nvPr>
            <p:ph sz="half" idx="2"/>
          </p:nvPr>
        </p:nvSpPr>
        <p:spPr>
          <a:xfrm>
            <a:off x="5274078" y="1700809"/>
            <a:ext cx="3672410" cy="4152404"/>
          </a:xfrm>
          <a:prstGeom prst="rect">
            <a:avLst/>
          </a:prstGeom>
        </p:spPr>
        <p:txBody>
          <a:bodyPr>
            <a:normAutofit lnSpcReduction="10000"/>
          </a:bodyPr>
          <a:lstStyle>
            <a:lvl1pPr lvl="0" rtl="0">
              <a:defRPr/>
            </a:lvl1pPr>
          </a:lstStyle>
          <a:p>
            <a:pPr marL="0" lvl="0" indent="0" rtl="0">
              <a:buNone/>
            </a:pPr>
            <a:r>
              <a:rPr lang="en-US" sz="2800" b="1">
                <a:solidFill>
                  <a:srgbClr val="580000"/>
                </a:solidFill>
              </a:rPr>
              <a:t>Behavioral symptoms</a:t>
            </a:r>
          </a:p>
          <a:p>
            <a:pPr lvl="0" rtl="0">
              <a:buFont typeface="Wingdings"/>
              <a:buChar char="§"/>
            </a:pPr>
            <a:r>
              <a:rPr lang="en-US" sz="2800" b="1">
                <a:solidFill>
                  <a:srgbClr val="0000B0"/>
                </a:solidFill>
              </a:rPr>
              <a:t>Eating more or less</a:t>
            </a:r>
          </a:p>
          <a:p>
            <a:pPr lvl="0" rtl="0">
              <a:buFont typeface="Wingdings"/>
              <a:buChar char="§"/>
            </a:pPr>
            <a:r>
              <a:rPr lang="en-US" sz="2800" b="1">
                <a:solidFill>
                  <a:srgbClr val="0000B0"/>
                </a:solidFill>
              </a:rPr>
              <a:t>Sleeping too much or too little</a:t>
            </a:r>
          </a:p>
          <a:p>
            <a:pPr lvl="0" rtl="0">
              <a:buFont typeface="Wingdings"/>
              <a:buChar char="§"/>
            </a:pPr>
            <a:r>
              <a:rPr lang="en-US" sz="2800" b="1">
                <a:solidFill>
                  <a:srgbClr val="0000B0"/>
                </a:solidFill>
              </a:rPr>
              <a:t>Withdrawing from others</a:t>
            </a:r>
          </a:p>
          <a:p>
            <a:pPr lvl="0" rtl="0">
              <a:buFont typeface="Wingdings"/>
              <a:buChar char="§"/>
            </a:pPr>
            <a:r>
              <a:rPr lang="en-US" sz="2800" b="1">
                <a:solidFill>
                  <a:srgbClr val="0000B0"/>
                </a:solidFill>
              </a:rPr>
              <a:t>Using alcohol, cigarettes,..</a:t>
            </a:r>
          </a:p>
          <a:p>
            <a:pPr lvl="0" rtl="0">
              <a:buFont typeface="Wingdings"/>
              <a:buChar char="§"/>
            </a:pPr>
            <a:r>
              <a:rPr lang="en-US" sz="2800" b="1">
                <a:solidFill>
                  <a:srgbClr val="0000B0"/>
                </a:solidFill>
              </a:rPr>
              <a:t>Nervous habits </a:t>
            </a:r>
          </a:p>
        </p:txBody>
      </p:sp>
      <p:pic>
        <p:nvPicPr>
          <p:cNvPr id="5" name="Picture 4"/>
          <p:cNvPicPr/>
          <p:nvPr/>
        </p:nvPicPr>
        <p:blipFill>
          <a:blip r:embed="rId3"/>
          <a:srcRect/>
          <a:stretch>
            <a:fillRect/>
          </a:stretch>
        </p:blipFill>
        <p:spPr>
          <a:xfrm>
            <a:off x="5549314" y="5213495"/>
            <a:ext cx="2929156" cy="1424993"/>
          </a:xfrm>
          <a:prstGeom prst="rect">
            <a:avLst/>
          </a:prstGeom>
        </p:spPr>
      </p:pic>
      <p:pic>
        <p:nvPicPr>
          <p:cNvPr id="6" name="Picture 5"/>
          <p:cNvPicPr/>
          <p:nvPr/>
        </p:nvPicPr>
        <p:blipFill>
          <a:blip r:embed="rId4"/>
          <a:srcRect/>
          <a:stretch>
            <a:fillRect/>
          </a:stretch>
        </p:blipFill>
        <p:spPr>
          <a:xfrm>
            <a:off x="688989" y="5283999"/>
            <a:ext cx="3127087" cy="1478106"/>
          </a:xfrm>
          <a:prstGeom prst="rect">
            <a:avLst/>
          </a:prstGeom>
        </p:spPr>
      </p:pic>
    </p:spTree>
    <p:extLst>
      <p:ext uri="{BB962C8B-B14F-4D97-AF65-F5344CB8AC3E}">
        <p14:creationId xmlns:p14="http://schemas.microsoft.com/office/powerpoint/2010/main" val="3300199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17009" y="624110"/>
            <a:ext cx="7811450" cy="1004690"/>
          </a:xfrm>
          <a:prstGeom prst="rect">
            <a:avLst/>
          </a:prstGeom>
        </p:spPr>
        <p:txBody>
          <a:bodyPr/>
          <a:lstStyle>
            <a:lvl1pPr lvl="0" rtl="0">
              <a:defRPr/>
            </a:lvl1pPr>
          </a:lstStyle>
          <a:p>
            <a:pPr marL="0" lvl="0" indent="0" algn="ctr" rtl="0">
              <a:buNone/>
            </a:pPr>
            <a:r>
              <a:rPr lang="en-US" sz="4800" b="1">
                <a:solidFill>
                  <a:srgbClr val="000058"/>
                </a:solidFill>
                <a:latin typeface="GMBPBI+Constantia-Bold"/>
              </a:rPr>
              <a:t>Symptoms of stress </a:t>
            </a:r>
          </a:p>
        </p:txBody>
      </p:sp>
      <p:sp>
        <p:nvSpPr>
          <p:cNvPr id="3" name="Text Placeholder 2"/>
          <p:cNvSpPr txBox="1">
            <a:spLocks noGrp="1"/>
          </p:cNvSpPr>
          <p:nvPr>
            <p:ph type="body" idx="1"/>
          </p:nvPr>
        </p:nvSpPr>
        <p:spPr>
          <a:xfrm>
            <a:off x="860999" y="-1106069"/>
            <a:ext cx="4848325" cy="5912736"/>
          </a:xfrm>
          <a:prstGeom prst="rect">
            <a:avLst/>
          </a:prstGeom>
        </p:spPr>
        <p:txBody>
          <a:bodyPr/>
          <a:lstStyle>
            <a:lvl1pPr lvl="0" rtl="0">
              <a:defRPr/>
            </a:lvl1pPr>
          </a:lstStyle>
          <a:p>
            <a:pPr lvl="0" rtl="0"/>
            <a:endParaRPr/>
          </a:p>
          <a:p>
            <a:pPr lvl="0" rtl="0"/>
            <a:endParaRPr/>
          </a:p>
          <a:p>
            <a:pPr lvl="0" rtl="0"/>
            <a:endParaRPr/>
          </a:p>
          <a:p>
            <a:pPr lvl="0" rtl="0"/>
            <a:endParaRPr/>
          </a:p>
          <a:p>
            <a:pPr lvl="0" rtl="0"/>
            <a:endParaRPr/>
          </a:p>
          <a:p>
            <a:pPr lvl="0" rtl="0"/>
            <a:r>
              <a:rPr lang="en-US" sz="2800" b="1" u="sng">
                <a:solidFill>
                  <a:srgbClr val="580000"/>
                </a:solidFill>
              </a:rPr>
              <a:t>Cognitive symptoms</a:t>
            </a:r>
          </a:p>
          <a:p>
            <a:pPr marL="342900" lvl="0" indent="-342900" algn="just" rtl="0">
              <a:buFont typeface="Wingdings"/>
              <a:buChar char="§"/>
            </a:pPr>
            <a:r>
              <a:rPr lang="en-US">
                <a:solidFill>
                  <a:srgbClr val="0000B0"/>
                </a:solidFill>
              </a:rPr>
              <a:t>Memory problems</a:t>
            </a:r>
          </a:p>
          <a:p>
            <a:pPr marL="342900" lvl="0" indent="-342900" algn="just" rtl="0">
              <a:buFont typeface="Wingdings"/>
              <a:buChar char="§"/>
            </a:pPr>
            <a:r>
              <a:rPr lang="en-US">
                <a:solidFill>
                  <a:srgbClr val="0000B0"/>
                </a:solidFill>
              </a:rPr>
              <a:t>Inability to concentrate</a:t>
            </a:r>
          </a:p>
          <a:p>
            <a:pPr marL="342900" lvl="0" indent="-342900" algn="just" rtl="0">
              <a:buFont typeface="Wingdings"/>
              <a:buChar char="§"/>
            </a:pPr>
            <a:r>
              <a:rPr lang="en-US">
                <a:solidFill>
                  <a:srgbClr val="0000B0"/>
                </a:solidFill>
              </a:rPr>
              <a:t>Poor judgment</a:t>
            </a:r>
          </a:p>
          <a:p>
            <a:pPr marL="342900" lvl="0" indent="-342900" algn="just" rtl="0">
              <a:buFont typeface="Wingdings"/>
              <a:buChar char="§"/>
            </a:pPr>
            <a:r>
              <a:rPr lang="en-US">
                <a:solidFill>
                  <a:srgbClr val="0000B0"/>
                </a:solidFill>
              </a:rPr>
              <a:t>Seeing only the negative</a:t>
            </a:r>
          </a:p>
          <a:p>
            <a:pPr marL="342900" lvl="0" indent="-342900" algn="just" rtl="0">
              <a:buFont typeface="Wingdings"/>
              <a:buChar char="§"/>
            </a:pPr>
            <a:r>
              <a:rPr lang="en-US">
                <a:solidFill>
                  <a:srgbClr val="0000B0"/>
                </a:solidFill>
              </a:rPr>
              <a:t>Anxious or racing thoughts</a:t>
            </a:r>
          </a:p>
        </p:txBody>
      </p:sp>
      <p:sp>
        <p:nvSpPr>
          <p:cNvPr id="4" name="Text Placeholder 3"/>
          <p:cNvSpPr txBox="1">
            <a:spLocks noGrp="1"/>
          </p:cNvSpPr>
          <p:nvPr>
            <p:ph type="body" sz="half" idx="3"/>
          </p:nvPr>
        </p:nvSpPr>
        <p:spPr>
          <a:xfrm>
            <a:off x="4968296" y="-249584"/>
            <a:ext cx="4124598" cy="4426110"/>
          </a:xfrm>
          <a:prstGeom prst="rect">
            <a:avLst/>
          </a:prstGeom>
        </p:spPr>
        <p:txBody>
          <a:bodyPr/>
          <a:lstStyle>
            <a:lvl1pPr lvl="0" rtl="0">
              <a:defRPr/>
            </a:lvl1pPr>
          </a:lstStyle>
          <a:p>
            <a:pPr lvl="0" rtl="0"/>
            <a:r>
              <a:rPr lang="en-US" sz="2800" b="1" u="sng">
                <a:solidFill>
                  <a:srgbClr val="580000"/>
                </a:solidFill>
              </a:rPr>
              <a:t>Emotional symptoms</a:t>
            </a:r>
          </a:p>
          <a:p>
            <a:pPr marL="342900" lvl="0" indent="-342900" rtl="0">
              <a:buFont typeface="Wingdings"/>
              <a:buChar char="§"/>
            </a:pPr>
            <a:r>
              <a:rPr lang="en-US">
                <a:solidFill>
                  <a:srgbClr val="0000B0"/>
                </a:solidFill>
              </a:rPr>
              <a:t>Depression or general unhappiness</a:t>
            </a:r>
          </a:p>
          <a:p>
            <a:pPr marL="342900" lvl="0" indent="-342900" rtl="0">
              <a:buFont typeface="Wingdings"/>
              <a:buChar char="§"/>
            </a:pPr>
            <a:r>
              <a:rPr lang="en-US">
                <a:solidFill>
                  <a:srgbClr val="0000B0"/>
                </a:solidFill>
              </a:rPr>
              <a:t>Anxiety and agitation</a:t>
            </a:r>
          </a:p>
          <a:p>
            <a:pPr marL="342900" lvl="0" indent="-342900" rtl="0">
              <a:buFont typeface="Wingdings"/>
              <a:buChar char="§"/>
            </a:pPr>
            <a:r>
              <a:rPr lang="en-US">
                <a:solidFill>
                  <a:srgbClr val="0000B0"/>
                </a:solidFill>
              </a:rPr>
              <a:t>Moodiness, irritability, or anger</a:t>
            </a:r>
          </a:p>
          <a:p>
            <a:pPr marL="342900" lvl="0" indent="-342900" rtl="0">
              <a:buFont typeface="Wingdings"/>
              <a:buChar char="§"/>
            </a:pPr>
            <a:r>
              <a:rPr lang="en-US">
                <a:solidFill>
                  <a:srgbClr val="0000B0"/>
                </a:solidFill>
              </a:rPr>
              <a:t>Loneliness and isolation</a:t>
            </a:r>
          </a:p>
        </p:txBody>
      </p:sp>
      <p:pic>
        <p:nvPicPr>
          <p:cNvPr id="5" name="Picture 4"/>
          <p:cNvPicPr/>
          <p:nvPr/>
        </p:nvPicPr>
        <p:blipFill>
          <a:blip r:embed="rId3"/>
          <a:srcRect/>
          <a:stretch>
            <a:fillRect/>
          </a:stretch>
        </p:blipFill>
        <p:spPr>
          <a:xfrm>
            <a:off x="933003" y="4974712"/>
            <a:ext cx="2708440" cy="1724099"/>
          </a:xfrm>
          <a:prstGeom prst="rect">
            <a:avLst/>
          </a:prstGeom>
        </p:spPr>
      </p:pic>
      <p:pic>
        <p:nvPicPr>
          <p:cNvPr id="6" name="Picture 5"/>
          <p:cNvPicPr/>
          <p:nvPr/>
        </p:nvPicPr>
        <p:blipFill>
          <a:blip r:embed="rId4"/>
          <a:srcRect/>
          <a:stretch>
            <a:fillRect/>
          </a:stretch>
        </p:blipFill>
        <p:spPr>
          <a:xfrm>
            <a:off x="5265893" y="4733269"/>
            <a:ext cx="3373878" cy="1756083"/>
          </a:xfrm>
          <a:prstGeom prst="rect">
            <a:avLst/>
          </a:prstGeom>
        </p:spPr>
      </p:pic>
    </p:spTree>
    <p:extLst>
      <p:ext uri="{BB962C8B-B14F-4D97-AF65-F5344CB8AC3E}">
        <p14:creationId xmlns:p14="http://schemas.microsoft.com/office/powerpoint/2010/main" val="1664843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9841" y="543279"/>
            <a:ext cx="7991186" cy="1513185"/>
          </a:xfrm>
          <a:prstGeom prst="rect">
            <a:avLst/>
          </a:prstGeom>
        </p:spPr>
        <p:txBody>
          <a:bodyPr/>
          <a:lstStyle>
            <a:lvl1pPr lvl="0" rtl="0">
              <a:defRPr/>
            </a:lvl1pPr>
          </a:lstStyle>
          <a:p>
            <a:pPr lvl="0" rtl="0"/>
            <a:r>
              <a:rPr sz="4800" b="1">
                <a:solidFill>
                  <a:srgbClr val="000058"/>
                </a:solidFill>
              </a:rPr>
              <a:t>FACTS ABOUT STRESS</a:t>
            </a:r>
          </a:p>
        </p:txBody>
      </p:sp>
      <p:pic>
        <p:nvPicPr>
          <p:cNvPr id="3" name="Picture 2"/>
          <p:cNvPicPr/>
          <p:nvPr/>
        </p:nvPicPr>
        <p:blipFill>
          <a:blip r:embed="rId3"/>
          <a:srcRect/>
          <a:stretch>
            <a:fillRect/>
          </a:stretch>
        </p:blipFill>
        <p:spPr>
          <a:xfrm>
            <a:off x="669361" y="2655013"/>
            <a:ext cx="1254541" cy="3691279"/>
          </a:xfrm>
          <a:prstGeom prst="rect">
            <a:avLst/>
          </a:prstGeom>
        </p:spPr>
      </p:pic>
      <p:pic>
        <p:nvPicPr>
          <p:cNvPr id="4" name="Picture 3"/>
          <p:cNvPicPr/>
          <p:nvPr/>
        </p:nvPicPr>
        <p:blipFill>
          <a:blip r:embed="rId4"/>
          <a:srcRect/>
          <a:stretch>
            <a:fillRect/>
          </a:stretch>
        </p:blipFill>
        <p:spPr>
          <a:xfrm>
            <a:off x="2618884" y="2834525"/>
            <a:ext cx="1358112" cy="3596308"/>
          </a:xfrm>
          <a:prstGeom prst="rect">
            <a:avLst/>
          </a:prstGeom>
        </p:spPr>
      </p:pic>
      <p:pic>
        <p:nvPicPr>
          <p:cNvPr id="5" name="Picture 4"/>
          <p:cNvPicPr/>
          <p:nvPr/>
        </p:nvPicPr>
        <p:blipFill>
          <a:blip r:embed="rId5"/>
          <a:srcRect/>
          <a:stretch>
            <a:fillRect/>
          </a:stretch>
        </p:blipFill>
        <p:spPr>
          <a:xfrm>
            <a:off x="4534789" y="3135709"/>
            <a:ext cx="1547063" cy="3053650"/>
          </a:xfrm>
          <a:prstGeom prst="rect">
            <a:avLst/>
          </a:prstGeom>
        </p:spPr>
      </p:pic>
      <p:pic>
        <p:nvPicPr>
          <p:cNvPr id="6" name="Picture 5"/>
          <p:cNvPicPr/>
          <p:nvPr/>
        </p:nvPicPr>
        <p:blipFill>
          <a:blip r:embed="rId6"/>
          <a:srcRect/>
          <a:stretch>
            <a:fillRect/>
          </a:stretch>
        </p:blipFill>
        <p:spPr>
          <a:xfrm>
            <a:off x="6755633" y="3049790"/>
            <a:ext cx="1599057" cy="3135565"/>
          </a:xfrm>
          <a:prstGeom prst="rect">
            <a:avLst/>
          </a:prstGeom>
        </p:spPr>
      </p:pic>
    </p:spTree>
    <p:extLst>
      <p:ext uri="{BB962C8B-B14F-4D97-AF65-F5344CB8AC3E}">
        <p14:creationId xmlns:p14="http://schemas.microsoft.com/office/powerpoint/2010/main" val="2369478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439652" y="332656"/>
            <a:ext cx="7398824" cy="1195716"/>
          </a:xfrm>
          <a:prstGeom prst="rect">
            <a:avLst/>
          </a:prstGeom>
        </p:spPr>
        <p:txBody>
          <a:bodyPr/>
          <a:lstStyle>
            <a:lvl1pPr lvl="0" rtl="0">
              <a:defRPr/>
            </a:lvl1pPr>
          </a:lstStyle>
          <a:p>
            <a:pPr lvl="0" rtl="0"/>
            <a:r>
              <a:rPr sz="3600" b="1">
                <a:solidFill>
                  <a:srgbClr val="000058"/>
                </a:solidFill>
              </a:rPr>
              <a:t>Determine Your Personal Level of Stress</a:t>
            </a:r>
          </a:p>
        </p:txBody>
      </p:sp>
      <p:pic>
        <p:nvPicPr>
          <p:cNvPr id="3" name="Picture 2"/>
          <p:cNvPicPr/>
          <p:nvPr/>
        </p:nvPicPr>
        <p:blipFill>
          <a:blip r:embed="rId3"/>
          <a:srcRect/>
          <a:stretch>
            <a:fillRect/>
          </a:stretch>
        </p:blipFill>
        <p:spPr>
          <a:xfrm>
            <a:off x="1115538" y="1931418"/>
            <a:ext cx="7026558" cy="4531592"/>
          </a:xfrm>
          <a:prstGeom prst="rect">
            <a:avLst/>
          </a:prstGeom>
        </p:spPr>
      </p:pic>
    </p:spTree>
    <p:extLst>
      <p:ext uri="{BB962C8B-B14F-4D97-AF65-F5344CB8AC3E}">
        <p14:creationId xmlns:p14="http://schemas.microsoft.com/office/powerpoint/2010/main" val="3475045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493659" y="548682"/>
            <a:ext cx="7134803" cy="864095"/>
          </a:xfrm>
          <a:prstGeom prst="rect">
            <a:avLst/>
          </a:prstGeom>
        </p:spPr>
        <p:txBody>
          <a:bodyPr>
            <a:normAutofit fontScale="90000"/>
          </a:bodyPr>
          <a:lstStyle>
            <a:lvl1pPr lvl="0" rtl="0">
              <a:defRPr/>
            </a:lvl1pPr>
          </a:lstStyle>
          <a:p>
            <a:pPr lvl="0" rtl="0"/>
            <a:r>
              <a:rPr sz="3600" b="1">
                <a:solidFill>
                  <a:srgbClr val="000058"/>
                </a:solidFill>
              </a:rPr>
              <a:t>Determine Your Personal Level of Stress</a:t>
            </a:r>
          </a:p>
        </p:txBody>
      </p:sp>
      <p:pic>
        <p:nvPicPr>
          <p:cNvPr id="3" name="Picture 2"/>
          <p:cNvPicPr/>
          <p:nvPr/>
        </p:nvPicPr>
        <p:blipFill>
          <a:blip r:embed="rId3"/>
          <a:srcRect/>
          <a:stretch>
            <a:fillRect/>
          </a:stretch>
        </p:blipFill>
        <p:spPr>
          <a:xfrm>
            <a:off x="1593341" y="1700808"/>
            <a:ext cx="6933768" cy="4728020"/>
          </a:xfrm>
          <a:prstGeom prst="rect">
            <a:avLst/>
          </a:prstGeom>
        </p:spPr>
      </p:pic>
    </p:spTree>
    <p:extLst>
      <p:ext uri="{BB962C8B-B14F-4D97-AF65-F5344CB8AC3E}">
        <p14:creationId xmlns:p14="http://schemas.microsoft.com/office/powerpoint/2010/main" val="559244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a:xfrm>
            <a:off x="463602" y="782449"/>
            <a:ext cx="7940975" cy="5500062"/>
          </a:xfrm>
          <a:prstGeom prst="rect">
            <a:avLst/>
          </a:prstGeom>
        </p:spPr>
      </p:pic>
    </p:spTree>
    <p:extLst>
      <p:ext uri="{BB962C8B-B14F-4D97-AF65-F5344CB8AC3E}">
        <p14:creationId xmlns:p14="http://schemas.microsoft.com/office/powerpoint/2010/main" val="1583894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410126" y="-27273"/>
            <a:ext cx="7886700" cy="1325563"/>
          </a:xfrm>
          <a:prstGeom prst="rect">
            <a:avLst/>
          </a:prstGeom>
        </p:spPr>
        <p:txBody>
          <a:bodyPr/>
          <a:lstStyle>
            <a:lvl1pPr lvl="0" rtl="0">
              <a:defRPr/>
            </a:lvl1pPr>
          </a:lstStyle>
          <a:p>
            <a:pPr lvl="0" rtl="0"/>
            <a:r>
              <a:rPr b="1">
                <a:solidFill>
                  <a:srgbClr val="000058"/>
                </a:solidFill>
              </a:rPr>
              <a:t>Barriers To Managing Stress</a:t>
            </a:r>
          </a:p>
        </p:txBody>
      </p:sp>
      <p:sp>
        <p:nvSpPr>
          <p:cNvPr id="3" name="Text Placeholder 2"/>
          <p:cNvSpPr txBox="1">
            <a:spLocks noGrp="1"/>
          </p:cNvSpPr>
          <p:nvPr>
            <p:ph type="body" orient="vert" idx="1"/>
          </p:nvPr>
        </p:nvSpPr>
        <p:spPr>
          <a:xfrm rot="16200000">
            <a:off x="1714501" y="-190502"/>
            <a:ext cx="5410200" cy="7924802"/>
          </a:xfrm>
          <a:prstGeom prst="rect">
            <a:avLst/>
          </a:prstGeom>
        </p:spPr>
        <p:txBody>
          <a:bodyPr>
            <a:normAutofit/>
          </a:bodyPr>
          <a:lstStyle>
            <a:lvl1pPr lvl="0" rtl="0">
              <a:defRPr/>
            </a:lvl1pPr>
          </a:lstStyle>
          <a:p>
            <a:pPr lvl="0" rtl="0">
              <a:lnSpc>
                <a:spcPct val="150000"/>
              </a:lnSpc>
            </a:pPr>
            <a:r>
              <a:rPr sz="2400" b="1" dirty="0">
                <a:solidFill>
                  <a:srgbClr val="0000B0"/>
                </a:solidFill>
              </a:rPr>
              <a:t>I just ‘deal’ with my stress, it’s not a big issue.</a:t>
            </a:r>
          </a:p>
          <a:p>
            <a:pPr lvl="0" rtl="0">
              <a:lnSpc>
                <a:spcPct val="150000"/>
              </a:lnSpc>
            </a:pPr>
            <a:r>
              <a:rPr sz="2400" b="1" dirty="0">
                <a:solidFill>
                  <a:srgbClr val="0000B0"/>
                </a:solidFill>
              </a:rPr>
              <a:t>It’s just stress, I don’t need counseling.</a:t>
            </a:r>
          </a:p>
          <a:p>
            <a:pPr lvl="0" rtl="0">
              <a:lnSpc>
                <a:spcPct val="150000"/>
              </a:lnSpc>
            </a:pPr>
            <a:r>
              <a:rPr sz="2400" b="1" dirty="0">
                <a:solidFill>
                  <a:srgbClr val="0000B0"/>
                </a:solidFill>
              </a:rPr>
              <a:t>Stress is just a part of my job.</a:t>
            </a:r>
          </a:p>
          <a:p>
            <a:pPr lvl="0" rtl="0">
              <a:lnSpc>
                <a:spcPct val="150000"/>
              </a:lnSpc>
            </a:pPr>
            <a:r>
              <a:rPr sz="2400" b="1" dirty="0">
                <a:solidFill>
                  <a:srgbClr val="0000B0"/>
                </a:solidFill>
              </a:rPr>
              <a:t>I don’t have time to deal with my stress.</a:t>
            </a:r>
          </a:p>
          <a:p>
            <a:pPr lvl="0" rtl="0">
              <a:lnSpc>
                <a:spcPct val="150000"/>
              </a:lnSpc>
            </a:pPr>
            <a:r>
              <a:rPr sz="2400" b="1" dirty="0">
                <a:solidFill>
                  <a:srgbClr val="0000B0"/>
                </a:solidFill>
              </a:rPr>
              <a:t>People who are stressed just can’t cope with reality.</a:t>
            </a:r>
          </a:p>
          <a:p>
            <a:pPr lvl="0" rtl="0">
              <a:lnSpc>
                <a:spcPct val="150000"/>
              </a:lnSpc>
            </a:pPr>
            <a:r>
              <a:rPr sz="2400" b="1" dirty="0">
                <a:solidFill>
                  <a:srgbClr val="0000B0"/>
                </a:solidFill>
              </a:rPr>
              <a:t>I’ll be OK.</a:t>
            </a:r>
          </a:p>
          <a:p>
            <a:pPr lvl="0" rtl="0">
              <a:lnSpc>
                <a:spcPct val="150000"/>
              </a:lnSpc>
            </a:pPr>
            <a:r>
              <a:rPr sz="2400" b="1" dirty="0">
                <a:solidFill>
                  <a:srgbClr val="0000B0"/>
                </a:solidFill>
              </a:rPr>
              <a:t>Dealing with my stress would just be too expensive.</a:t>
            </a:r>
          </a:p>
        </p:txBody>
      </p:sp>
    </p:spTree>
    <p:extLst>
      <p:ext uri="{BB962C8B-B14F-4D97-AF65-F5344CB8AC3E}">
        <p14:creationId xmlns:p14="http://schemas.microsoft.com/office/powerpoint/2010/main" val="2104138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50581" y="476673"/>
            <a:ext cx="7977878" cy="1018377"/>
          </a:xfrm>
          <a:prstGeom prst="rect">
            <a:avLst/>
          </a:prstGeom>
        </p:spPr>
        <p:txBody>
          <a:bodyPr>
            <a:normAutofit fontScale="90000"/>
          </a:bodyPr>
          <a:lstStyle>
            <a:lvl1pPr lvl="0" rtl="0">
              <a:defRPr/>
            </a:lvl1pPr>
          </a:lstStyle>
          <a:p>
            <a:pPr marL="457200" lvl="0" indent="-457200" rtl="0">
              <a:spcBef>
                <a:spcPts val="1000"/>
              </a:spcBef>
            </a:pPr>
            <a:r>
              <a:rPr lang="en-US" sz="3600" b="1">
                <a:solidFill>
                  <a:srgbClr val="000058"/>
                </a:solidFill>
              </a:rPr>
              <a:t>1) Identify the sources of stress in your life</a:t>
            </a:r>
            <a:r>
              <a:t/>
            </a:r>
            <a:br/>
            <a:endParaRPr/>
          </a:p>
        </p:txBody>
      </p:sp>
      <p:sp>
        <p:nvSpPr>
          <p:cNvPr id="3" name="Text Placeholder 2"/>
          <p:cNvSpPr txBox="1">
            <a:spLocks noGrp="1"/>
          </p:cNvSpPr>
          <p:nvPr>
            <p:ph idx="1"/>
          </p:nvPr>
        </p:nvSpPr>
        <p:spPr>
          <a:xfrm>
            <a:off x="592737" y="1484783"/>
            <a:ext cx="8191733" cy="5261102"/>
          </a:xfrm>
          <a:prstGeom prst="rect">
            <a:avLst/>
          </a:prstGeom>
        </p:spPr>
        <p:txBody>
          <a:bodyPr>
            <a:normAutofit fontScale="92500" lnSpcReduction="20000"/>
          </a:bodyPr>
          <a:lstStyle>
            <a:lvl1pPr lvl="0" rtl="0">
              <a:defRPr/>
            </a:lvl1pPr>
          </a:lstStyle>
          <a:p>
            <a:pPr marL="365125" lvl="0" indent="-365125" rtl="0">
              <a:lnSpc>
                <a:spcPct val="150000"/>
              </a:lnSpc>
              <a:buFont typeface="Wingdings"/>
              <a:buChar char=""/>
            </a:pPr>
            <a:r>
              <a:rPr sz="3000" b="1">
                <a:solidFill>
                  <a:srgbClr val="0000B0"/>
                </a:solidFill>
              </a:rPr>
              <a:t>identify the regular stressors in your life and the way you deal with them. Each time you feel stressed, keep track of it in your journal. As you keep a daily log, you will begin to see patterns and common themes.</a:t>
            </a:r>
            <a:r>
              <a:rPr sz="3000" b="1">
                <a:solidFill>
                  <a:srgbClr val="B00000"/>
                </a:solidFill>
              </a:rPr>
              <a:t> Write down</a:t>
            </a:r>
            <a:r>
              <a:rPr sz="3000" b="1">
                <a:solidFill>
                  <a:srgbClr val="0000B0"/>
                </a:solidFill>
              </a:rPr>
              <a:t>:</a:t>
            </a:r>
          </a:p>
          <a:p>
            <a:pPr marL="365125" lvl="0" indent="-365125" rtl="0">
              <a:lnSpc>
                <a:spcPct val="150000"/>
              </a:lnSpc>
              <a:buFont typeface="Wingdings"/>
              <a:buChar char=""/>
            </a:pPr>
            <a:r>
              <a:rPr sz="3000" b="1">
                <a:solidFill>
                  <a:srgbClr val="0000B0"/>
                </a:solidFill>
              </a:rPr>
              <a:t>What caused your stress, How you felt, both physically and emotionally How you acted in response, What you did to make yourself feel better.</a:t>
            </a:r>
          </a:p>
        </p:txBody>
      </p:sp>
    </p:spTree>
    <p:extLst>
      <p:ext uri="{BB962C8B-B14F-4D97-AF65-F5344CB8AC3E}">
        <p14:creationId xmlns:p14="http://schemas.microsoft.com/office/powerpoint/2010/main" val="3418259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439652" y="624110"/>
            <a:ext cx="7188807" cy="860674"/>
          </a:xfrm>
          <a:prstGeom prst="rect">
            <a:avLst/>
          </a:prstGeom>
        </p:spPr>
        <p:txBody>
          <a:bodyPr>
            <a:normAutofit fontScale="90000"/>
          </a:bodyPr>
          <a:lstStyle>
            <a:lvl1pPr lvl="0" rtl="0">
              <a:defRPr/>
            </a:lvl1pPr>
          </a:lstStyle>
          <a:p>
            <a:pPr lvl="0" rtl="0"/>
            <a:r>
              <a:rPr lang="en-US" sz="3200" b="1">
                <a:solidFill>
                  <a:srgbClr val="000058"/>
                </a:solidFill>
                <a:latin typeface="Helvetica Neue"/>
              </a:rPr>
              <a:t>2)The four A's ( Avoid, Alter, Adapt &amp; Accept 1/2)</a:t>
            </a:r>
          </a:p>
        </p:txBody>
      </p:sp>
      <p:sp>
        <p:nvSpPr>
          <p:cNvPr id="3" name="Rectangle 2"/>
          <p:cNvSpPr/>
          <p:nvPr/>
        </p:nvSpPr>
        <p:spPr>
          <a:xfrm>
            <a:off x="684723" y="1700808"/>
            <a:ext cx="4535349" cy="2088232"/>
          </a:xfrm>
          <a:prstGeom prst="rect">
            <a:avLst/>
          </a:prstGeom>
          <a:solidFill>
            <a:schemeClr val="accent1">
              <a:lumMod val="20000"/>
              <a:lumOff val="80000"/>
            </a:schemeClr>
          </a:solidFill>
          <a:ln w="15875" cap="rnd">
            <a:solidFill>
              <a:schemeClr val="accent1">
                <a:shade val="50000"/>
              </a:schemeClr>
            </a:solidFill>
          </a:ln>
        </p:spPr>
        <p:txBody>
          <a:bodyPr anchor="ctr"/>
          <a:lstStyle>
            <a:lvl1pPr lvl="0" rtl="0">
              <a:defRPr/>
            </a:lvl1pPr>
          </a:lstStyle>
          <a:p>
            <a:pPr lvl="0" algn="ctr" rtl="0">
              <a:lnSpc>
                <a:spcPct val="150000"/>
              </a:lnSpc>
            </a:pPr>
            <a:r>
              <a:rPr lang="en-US" sz="2400" b="1">
                <a:solidFill>
                  <a:srgbClr val="580000"/>
                </a:solidFill>
              </a:rPr>
              <a:t>Avoid unnecessary stress</a:t>
            </a:r>
          </a:p>
          <a:p>
            <a:pPr lvl="0" algn="l" rtl="0">
              <a:lnSpc>
                <a:spcPct val="150000"/>
              </a:lnSpc>
              <a:buFont typeface="Wingdings"/>
              <a:buChar char="ü"/>
            </a:pPr>
            <a:r>
              <a:rPr lang="en-US" b="1">
                <a:solidFill>
                  <a:srgbClr val="0000B0"/>
                </a:solidFill>
              </a:rPr>
              <a:t>Avoid people who stress you out.</a:t>
            </a:r>
          </a:p>
          <a:p>
            <a:pPr lvl="0" algn="l" rtl="0">
              <a:lnSpc>
                <a:spcPct val="150000"/>
              </a:lnSpc>
              <a:buFont typeface="Wingdings"/>
              <a:buChar char="ü"/>
            </a:pPr>
            <a:r>
              <a:rPr lang="en-US" b="1">
                <a:solidFill>
                  <a:srgbClr val="0000B0"/>
                </a:solidFill>
              </a:rPr>
              <a:t>Take control of your environment.</a:t>
            </a:r>
          </a:p>
          <a:p>
            <a:pPr lvl="0" algn="l" rtl="0">
              <a:lnSpc>
                <a:spcPct val="150000"/>
              </a:lnSpc>
              <a:buFont typeface="Wingdings"/>
              <a:buChar char="ü"/>
            </a:pPr>
            <a:r>
              <a:rPr lang="en-US" b="1">
                <a:solidFill>
                  <a:srgbClr val="0000B0"/>
                </a:solidFill>
              </a:rPr>
              <a:t>Learn how to say "no“</a:t>
            </a:r>
          </a:p>
        </p:txBody>
      </p:sp>
      <p:sp>
        <p:nvSpPr>
          <p:cNvPr id="4" name="Rectangle 3"/>
          <p:cNvSpPr/>
          <p:nvPr/>
        </p:nvSpPr>
        <p:spPr>
          <a:xfrm>
            <a:off x="707259" y="4149081"/>
            <a:ext cx="4512814" cy="2088233"/>
          </a:xfrm>
          <a:prstGeom prst="rect">
            <a:avLst/>
          </a:prstGeom>
          <a:solidFill>
            <a:schemeClr val="accent1">
              <a:lumMod val="20000"/>
              <a:lumOff val="80000"/>
            </a:schemeClr>
          </a:solidFill>
          <a:ln w="15875" cap="rnd">
            <a:solidFill>
              <a:schemeClr val="accent1">
                <a:shade val="50000"/>
              </a:schemeClr>
            </a:solidFill>
          </a:ln>
        </p:spPr>
        <p:txBody>
          <a:bodyPr anchor="ctr"/>
          <a:lstStyle>
            <a:lvl1pPr lvl="0" rtl="0">
              <a:defRPr/>
            </a:lvl1pPr>
          </a:lstStyle>
          <a:p>
            <a:pPr marL="92075" lvl="0" algn="ctr" rtl="0">
              <a:spcBef>
                <a:spcPts val="1000"/>
              </a:spcBef>
            </a:pPr>
            <a:r>
              <a:rPr lang="en-US" sz="2400" b="1">
                <a:solidFill>
                  <a:srgbClr val="580000"/>
                </a:solidFill>
              </a:rPr>
              <a:t>Alter the situation</a:t>
            </a:r>
          </a:p>
          <a:p>
            <a:pPr marL="180975" lvl="0" indent="-182563" algn="l" rtl="0">
              <a:lnSpc>
                <a:spcPct val="150000"/>
              </a:lnSpc>
              <a:buFont typeface="Wingdings"/>
              <a:buChar char="ü"/>
            </a:pPr>
            <a:r>
              <a:rPr lang="en-US" b="1">
                <a:solidFill>
                  <a:srgbClr val="0000B0"/>
                </a:solidFill>
              </a:rPr>
              <a:t>Express your feelings instead of bottling them up</a:t>
            </a:r>
          </a:p>
          <a:p>
            <a:pPr lvl="0" algn="l" rtl="0">
              <a:lnSpc>
                <a:spcPct val="150000"/>
              </a:lnSpc>
              <a:buFont typeface="Wingdings"/>
              <a:buChar char="ü"/>
            </a:pPr>
            <a:r>
              <a:rPr lang="en-US" b="1">
                <a:solidFill>
                  <a:srgbClr val="0000B0"/>
                </a:solidFill>
                <a:latin typeface="Helvetica Neue"/>
              </a:rPr>
              <a:t>Be willing to compromise</a:t>
            </a:r>
          </a:p>
          <a:p>
            <a:pPr lvl="0" algn="l" rtl="0">
              <a:lnSpc>
                <a:spcPct val="150000"/>
              </a:lnSpc>
              <a:buFont typeface="Wingdings"/>
              <a:buChar char="ü"/>
            </a:pPr>
            <a:r>
              <a:rPr lang="en-US" b="1">
                <a:solidFill>
                  <a:srgbClr val="0000B0"/>
                </a:solidFill>
                <a:latin typeface="Helvetica Neue"/>
              </a:rPr>
              <a:t>Create a balanced schedule</a:t>
            </a:r>
          </a:p>
        </p:txBody>
      </p:sp>
      <p:pic>
        <p:nvPicPr>
          <p:cNvPr id="5" name="Picture 4"/>
          <p:cNvPicPr/>
          <p:nvPr/>
        </p:nvPicPr>
        <p:blipFill>
          <a:blip r:embed="rId3"/>
          <a:srcRect/>
          <a:stretch>
            <a:fillRect/>
          </a:stretch>
        </p:blipFill>
        <p:spPr>
          <a:xfrm>
            <a:off x="5354661" y="4149081"/>
            <a:ext cx="3375801" cy="2088233"/>
          </a:xfrm>
          <a:prstGeom prst="rect">
            <a:avLst/>
          </a:prstGeom>
          <a:noFill/>
          <a:ln>
            <a:noFill/>
          </a:ln>
        </p:spPr>
      </p:pic>
      <p:pic>
        <p:nvPicPr>
          <p:cNvPr id="6" name="Picture 5"/>
          <p:cNvPicPr/>
          <p:nvPr/>
        </p:nvPicPr>
        <p:blipFill>
          <a:blip r:embed="rId4"/>
          <a:srcRect/>
          <a:stretch>
            <a:fillRect/>
          </a:stretch>
        </p:blipFill>
        <p:spPr>
          <a:xfrm>
            <a:off x="5439472" y="1556793"/>
            <a:ext cx="3091202" cy="2016225"/>
          </a:xfrm>
          <a:prstGeom prst="rect">
            <a:avLst/>
          </a:prstGeom>
          <a:noFill/>
          <a:ln>
            <a:noFill/>
          </a:ln>
        </p:spPr>
      </p:pic>
    </p:spTree>
    <p:extLst>
      <p:ext uri="{BB962C8B-B14F-4D97-AF65-F5344CB8AC3E}">
        <p14:creationId xmlns:p14="http://schemas.microsoft.com/office/powerpoint/2010/main" val="2326409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601670" y="624110"/>
            <a:ext cx="7026789" cy="788666"/>
          </a:xfrm>
          <a:prstGeom prst="rect">
            <a:avLst/>
          </a:prstGeom>
        </p:spPr>
        <p:txBody>
          <a:bodyPr>
            <a:normAutofit fontScale="90000"/>
          </a:bodyPr>
          <a:lstStyle>
            <a:lvl1pPr lvl="0" rtl="0">
              <a:defRPr/>
            </a:lvl1pPr>
          </a:lstStyle>
          <a:p>
            <a:pPr lvl="0" rtl="0"/>
            <a:r>
              <a:rPr lang="en-US" sz="3200">
                <a:solidFill>
                  <a:srgbClr val="000058"/>
                </a:solidFill>
                <a:latin typeface="Helvetica Neue"/>
              </a:rPr>
              <a:t>2)The four A's ( Avoid, Alter, Adapt &amp; Accept 2/2)</a:t>
            </a:r>
          </a:p>
        </p:txBody>
      </p:sp>
      <p:sp>
        <p:nvSpPr>
          <p:cNvPr id="3" name="Rectangle 2"/>
          <p:cNvSpPr/>
          <p:nvPr/>
        </p:nvSpPr>
        <p:spPr>
          <a:xfrm>
            <a:off x="632842" y="1916833"/>
            <a:ext cx="5019278" cy="2088233"/>
          </a:xfrm>
          <a:prstGeom prst="rect">
            <a:avLst/>
          </a:prstGeom>
          <a:solidFill>
            <a:schemeClr val="accent1">
              <a:lumMod val="20000"/>
              <a:lumOff val="80000"/>
            </a:schemeClr>
          </a:solidFill>
          <a:ln w="15875" cap="rnd">
            <a:solidFill>
              <a:schemeClr val="accent1">
                <a:shade val="50000"/>
              </a:schemeClr>
            </a:solidFill>
          </a:ln>
        </p:spPr>
        <p:txBody>
          <a:bodyPr anchor="ctr"/>
          <a:lstStyle>
            <a:lvl1pPr lvl="0" rtl="0">
              <a:defRPr/>
            </a:lvl1pPr>
          </a:lstStyle>
          <a:p>
            <a:pPr lvl="0" algn="ctr" rtl="0">
              <a:lnSpc>
                <a:spcPct val="150000"/>
              </a:lnSpc>
            </a:pPr>
            <a:r>
              <a:rPr lang="en-US" sz="2400" b="1">
                <a:solidFill>
                  <a:srgbClr val="580000"/>
                </a:solidFill>
                <a:latin typeface="Helvetica Neue"/>
              </a:rPr>
              <a:t>Adapt to the stressor</a:t>
            </a:r>
          </a:p>
          <a:p>
            <a:pPr marL="285750" lvl="0" indent="-285750" algn="l" rtl="0">
              <a:lnSpc>
                <a:spcPct val="150000"/>
              </a:lnSpc>
              <a:buFont typeface="Wingdings"/>
              <a:buChar char="ü"/>
            </a:pPr>
            <a:r>
              <a:rPr lang="en-US" b="1">
                <a:solidFill>
                  <a:srgbClr val="0000B0"/>
                </a:solidFill>
                <a:latin typeface="Helvetica Neue"/>
              </a:rPr>
              <a:t>Reframe problems</a:t>
            </a:r>
          </a:p>
          <a:p>
            <a:pPr marL="285750" lvl="0" indent="-285750" algn="l" rtl="0">
              <a:lnSpc>
                <a:spcPct val="150000"/>
              </a:lnSpc>
              <a:buFont typeface="Wingdings"/>
              <a:buChar char="ü"/>
            </a:pPr>
            <a:r>
              <a:rPr lang="en-US" b="1">
                <a:solidFill>
                  <a:srgbClr val="0000B0"/>
                </a:solidFill>
                <a:latin typeface="Helvetica Neue"/>
              </a:rPr>
              <a:t>Look at the big picture</a:t>
            </a:r>
          </a:p>
          <a:p>
            <a:pPr marL="285750" lvl="0" indent="-285750" algn="l" rtl="0">
              <a:lnSpc>
                <a:spcPct val="150000"/>
              </a:lnSpc>
              <a:buFont typeface="Wingdings"/>
              <a:buChar char="ü"/>
            </a:pPr>
            <a:r>
              <a:rPr lang="en-US" b="1">
                <a:solidFill>
                  <a:srgbClr val="0000B0"/>
                </a:solidFill>
                <a:latin typeface="Helvetica Neue"/>
              </a:rPr>
              <a:t>Practice gratitude</a:t>
            </a:r>
          </a:p>
        </p:txBody>
      </p:sp>
      <p:sp>
        <p:nvSpPr>
          <p:cNvPr id="4" name="Rectangle 3"/>
          <p:cNvSpPr/>
          <p:nvPr/>
        </p:nvSpPr>
        <p:spPr>
          <a:xfrm>
            <a:off x="641403" y="4293097"/>
            <a:ext cx="5010717" cy="2088233"/>
          </a:xfrm>
          <a:prstGeom prst="rect">
            <a:avLst/>
          </a:prstGeom>
          <a:solidFill>
            <a:schemeClr val="accent1">
              <a:lumMod val="20000"/>
              <a:lumOff val="80000"/>
            </a:schemeClr>
          </a:solidFill>
          <a:ln w="15875" cap="rnd">
            <a:solidFill>
              <a:schemeClr val="accent1">
                <a:shade val="50000"/>
              </a:schemeClr>
            </a:solidFill>
          </a:ln>
        </p:spPr>
        <p:txBody>
          <a:bodyPr anchor="ctr"/>
          <a:lstStyle>
            <a:lvl1pPr lvl="0" rtl="0">
              <a:defRPr/>
            </a:lvl1pPr>
          </a:lstStyle>
          <a:p>
            <a:pPr lvl="0" algn="ctr" rtl="0">
              <a:lnSpc>
                <a:spcPct val="150000"/>
              </a:lnSpc>
            </a:pPr>
            <a:r>
              <a:rPr lang="en-US" sz="2400" b="1">
                <a:solidFill>
                  <a:srgbClr val="580000"/>
                </a:solidFill>
                <a:latin typeface="Helvetica Neue"/>
              </a:rPr>
              <a:t>Accept the things you can't change</a:t>
            </a:r>
          </a:p>
          <a:p>
            <a:pPr marL="285750" lvl="0" indent="-285750" algn="l" rtl="0">
              <a:lnSpc>
                <a:spcPct val="150000"/>
              </a:lnSpc>
              <a:buFont typeface="Wingdings"/>
              <a:buChar char="ü"/>
            </a:pPr>
            <a:r>
              <a:rPr lang="en-US" b="1">
                <a:solidFill>
                  <a:srgbClr val="0000B0"/>
                </a:solidFill>
                <a:latin typeface="Helvetica Neue"/>
              </a:rPr>
              <a:t>Don't try to control the uncontrollable</a:t>
            </a:r>
          </a:p>
          <a:p>
            <a:pPr marL="285750" lvl="0" indent="-285750" algn="l" rtl="0">
              <a:lnSpc>
                <a:spcPct val="150000"/>
              </a:lnSpc>
              <a:buFont typeface="Wingdings"/>
              <a:buChar char="ü"/>
            </a:pPr>
            <a:r>
              <a:rPr lang="en-US" b="1">
                <a:solidFill>
                  <a:srgbClr val="0000B0"/>
                </a:solidFill>
                <a:latin typeface="Helvetica Neue"/>
              </a:rPr>
              <a:t>Look for the upside</a:t>
            </a:r>
          </a:p>
          <a:p>
            <a:pPr marL="285750" lvl="0" indent="-285750" algn="l" rtl="0">
              <a:lnSpc>
                <a:spcPct val="150000"/>
              </a:lnSpc>
              <a:buFont typeface="Wingdings"/>
              <a:buChar char="ü"/>
            </a:pPr>
            <a:r>
              <a:rPr lang="en-US" b="1">
                <a:solidFill>
                  <a:srgbClr val="0000B0"/>
                </a:solidFill>
                <a:latin typeface="Helvetica Neue"/>
              </a:rPr>
              <a:t>Learn to forgive</a:t>
            </a:r>
          </a:p>
        </p:txBody>
      </p:sp>
      <p:pic>
        <p:nvPicPr>
          <p:cNvPr id="5" name="Picture 4"/>
          <p:cNvPicPr/>
          <p:nvPr/>
        </p:nvPicPr>
        <p:blipFill>
          <a:blip r:embed="rId3"/>
          <a:srcRect/>
          <a:stretch>
            <a:fillRect/>
          </a:stretch>
        </p:blipFill>
        <p:spPr>
          <a:xfrm>
            <a:off x="6138174" y="1967654"/>
            <a:ext cx="2789256" cy="4373063"/>
          </a:xfrm>
          <a:prstGeom prst="rect">
            <a:avLst/>
          </a:prstGeom>
          <a:noFill/>
          <a:ln>
            <a:noFill/>
          </a:ln>
        </p:spPr>
      </p:pic>
    </p:spTree>
    <p:extLst>
      <p:ext uri="{BB962C8B-B14F-4D97-AF65-F5344CB8AC3E}">
        <p14:creationId xmlns:p14="http://schemas.microsoft.com/office/powerpoint/2010/main" val="29813244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9841" y="120204"/>
            <a:ext cx="7915590" cy="1023430"/>
          </a:xfrm>
          <a:prstGeom prst="rect">
            <a:avLst/>
          </a:prstGeom>
        </p:spPr>
        <p:txBody>
          <a:bodyPr>
            <a:normAutofit fontScale="90000"/>
          </a:bodyPr>
          <a:lstStyle>
            <a:lvl1pPr lvl="0" rtl="0">
              <a:defRPr/>
            </a:lvl1pPr>
          </a:lstStyle>
          <a:p>
            <a:pPr lvl="0" rtl="0"/>
            <a:r>
              <a:rPr lang="en-US" sz="4800" b="1">
                <a:solidFill>
                  <a:srgbClr val="000058"/>
                </a:solidFill>
                <a:latin typeface="HelveticaNeue"/>
              </a:rPr>
              <a:t>3) The ability to tap into your senses</a:t>
            </a:r>
          </a:p>
        </p:txBody>
      </p:sp>
      <p:pic>
        <p:nvPicPr>
          <p:cNvPr id="3" name="Picture 2"/>
          <p:cNvPicPr/>
          <p:nvPr/>
        </p:nvPicPr>
        <p:blipFill>
          <a:blip r:embed="rId3"/>
          <a:srcRect/>
          <a:stretch>
            <a:fillRect/>
          </a:stretch>
        </p:blipFill>
        <p:spPr>
          <a:xfrm>
            <a:off x="354155" y="1466628"/>
            <a:ext cx="8334726" cy="4981537"/>
          </a:xfrm>
          <a:prstGeom prst="rect">
            <a:avLst/>
          </a:prstGeom>
        </p:spPr>
      </p:pic>
    </p:spTree>
    <p:extLst>
      <p:ext uri="{BB962C8B-B14F-4D97-AF65-F5344CB8AC3E}">
        <p14:creationId xmlns:p14="http://schemas.microsoft.com/office/powerpoint/2010/main" val="2763051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sz="3600" b="1">
                <a:solidFill>
                  <a:srgbClr val="000058"/>
                </a:solidFill>
              </a:rPr>
              <a:t>4) Stress and diet 1/3</a:t>
            </a:r>
          </a:p>
        </p:txBody>
      </p:sp>
      <p:sp>
        <p:nvSpPr>
          <p:cNvPr id="3" name="Text Placeholder 2"/>
          <p:cNvSpPr txBox="1">
            <a:spLocks noGrp="1"/>
          </p:cNvSpPr>
          <p:nvPr>
            <p:ph idx="1"/>
          </p:nvPr>
        </p:nvSpPr>
        <p:spPr>
          <a:xfrm>
            <a:off x="805170" y="2099732"/>
            <a:ext cx="7886702" cy="3962071"/>
          </a:xfrm>
          <a:prstGeom prst="rect">
            <a:avLst/>
          </a:prstGeom>
        </p:spPr>
        <p:txBody>
          <a:bodyPr/>
          <a:lstStyle>
            <a:lvl1pPr lvl="0" rtl="0">
              <a:defRPr/>
            </a:lvl1pPr>
          </a:lstStyle>
          <a:p>
            <a:pPr lvl="0" rtl="0">
              <a:lnSpc>
                <a:spcPct val="150000"/>
              </a:lnSpc>
              <a:buNone/>
            </a:pPr>
            <a:r>
              <a:rPr sz="3000" b="1" i="1">
                <a:solidFill>
                  <a:srgbClr val="580000"/>
                </a:solidFill>
              </a:rPr>
              <a:t>Foods that can have negative effects on the body when under stress include:</a:t>
            </a:r>
          </a:p>
          <a:p>
            <a:pPr lvl="0" rtl="0">
              <a:lnSpc>
                <a:spcPct val="150000"/>
              </a:lnSpc>
            </a:pPr>
            <a:r>
              <a:rPr b="1">
                <a:solidFill>
                  <a:srgbClr val="0000B0"/>
                </a:solidFill>
              </a:rPr>
              <a:t>Caffeine</a:t>
            </a:r>
          </a:p>
          <a:p>
            <a:pPr lvl="0" rtl="0">
              <a:lnSpc>
                <a:spcPct val="150000"/>
              </a:lnSpc>
            </a:pPr>
            <a:r>
              <a:rPr b="1">
                <a:solidFill>
                  <a:srgbClr val="0000B0"/>
                </a:solidFill>
              </a:rPr>
              <a:t>Foods high in fat and sugar</a:t>
            </a:r>
          </a:p>
          <a:p>
            <a:pPr lvl="0" rtl="0">
              <a:lnSpc>
                <a:spcPct val="150000"/>
              </a:lnSpc>
            </a:pPr>
            <a:r>
              <a:rPr b="1">
                <a:solidFill>
                  <a:srgbClr val="0000B0"/>
                </a:solidFill>
              </a:rPr>
              <a:t>Alcohol</a:t>
            </a:r>
          </a:p>
        </p:txBody>
      </p:sp>
    </p:spTree>
    <p:extLst>
      <p:ext uri="{BB962C8B-B14F-4D97-AF65-F5344CB8AC3E}">
        <p14:creationId xmlns:p14="http://schemas.microsoft.com/office/powerpoint/2010/main" val="36178397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8650" y="365126"/>
            <a:ext cx="7886702" cy="1044451"/>
          </a:xfrm>
          <a:prstGeom prst="rect">
            <a:avLst/>
          </a:prstGeom>
        </p:spPr>
        <p:txBody>
          <a:bodyPr/>
          <a:lstStyle>
            <a:lvl1pPr lvl="0" rtl="0">
              <a:defRPr/>
            </a:lvl1pPr>
          </a:lstStyle>
          <a:p>
            <a:pPr lvl="0" rtl="0"/>
            <a:r>
              <a:rPr b="1">
                <a:solidFill>
                  <a:srgbClr val="000058"/>
                </a:solidFill>
              </a:rPr>
              <a:t>Stress and diet 2/3</a:t>
            </a:r>
          </a:p>
        </p:txBody>
      </p:sp>
      <p:sp>
        <p:nvSpPr>
          <p:cNvPr id="3" name="Text Placeholder 2"/>
          <p:cNvSpPr txBox="1">
            <a:spLocks noGrp="1"/>
          </p:cNvSpPr>
          <p:nvPr>
            <p:ph idx="1"/>
          </p:nvPr>
        </p:nvSpPr>
        <p:spPr>
          <a:xfrm>
            <a:off x="628650" y="1843863"/>
            <a:ext cx="7886702" cy="5733796"/>
          </a:xfrm>
          <a:prstGeom prst="rect">
            <a:avLst/>
          </a:prstGeom>
        </p:spPr>
        <p:txBody>
          <a:bodyPr/>
          <a:lstStyle>
            <a:lvl1pPr lvl="0" rtl="0">
              <a:defRPr/>
            </a:lvl1pPr>
          </a:lstStyle>
          <a:p>
            <a:pPr lvl="0" rtl="0">
              <a:buNone/>
            </a:pPr>
            <a:r>
              <a:rPr sz="3600" b="1" i="1">
                <a:solidFill>
                  <a:srgbClr val="580000"/>
                </a:solidFill>
              </a:rPr>
              <a:t>Stress relieving foods to eat more of: </a:t>
            </a:r>
          </a:p>
          <a:p>
            <a:pPr lvl="0" rtl="0">
              <a:buNone/>
            </a:pPr>
            <a:r>
              <a:rPr b="1">
                <a:solidFill>
                  <a:srgbClr val="005800"/>
                </a:solidFill>
              </a:rPr>
              <a:t>Fruit and vegetables</a:t>
            </a:r>
            <a:r>
              <a:rPr b="1">
                <a:solidFill>
                  <a:srgbClr val="0000B0"/>
                </a:solidFill>
              </a:rPr>
              <a:t> </a:t>
            </a:r>
          </a:p>
          <a:p>
            <a:pPr lvl="0" rtl="0">
              <a:lnSpc>
                <a:spcPct val="150000"/>
              </a:lnSpc>
              <a:buNone/>
            </a:pPr>
            <a:r>
              <a:rPr b="1">
                <a:solidFill>
                  <a:srgbClr val="0000B0"/>
                </a:solidFill>
              </a:rPr>
              <a:t>- B vitamins</a:t>
            </a:r>
          </a:p>
          <a:p>
            <a:pPr lvl="0" rtl="0">
              <a:lnSpc>
                <a:spcPct val="150000"/>
              </a:lnSpc>
              <a:buNone/>
            </a:pPr>
            <a:r>
              <a:rPr b="1">
                <a:solidFill>
                  <a:srgbClr val="0000B0"/>
                </a:solidFill>
              </a:rPr>
              <a:t>- Vitamin C </a:t>
            </a:r>
          </a:p>
          <a:p>
            <a:pPr lvl="0" rtl="0">
              <a:lnSpc>
                <a:spcPct val="150000"/>
              </a:lnSpc>
              <a:buNone/>
            </a:pPr>
            <a:r>
              <a:rPr b="1">
                <a:solidFill>
                  <a:srgbClr val="0000B0"/>
                </a:solidFill>
              </a:rPr>
              <a:t>- Magnesium</a:t>
            </a:r>
          </a:p>
        </p:txBody>
      </p:sp>
    </p:spTree>
    <p:extLst>
      <p:ext uri="{BB962C8B-B14F-4D97-AF65-F5344CB8AC3E}">
        <p14:creationId xmlns:p14="http://schemas.microsoft.com/office/powerpoint/2010/main" val="2492478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92953" y="407393"/>
            <a:ext cx="7080795" cy="936104"/>
          </a:xfrm>
          <a:prstGeom prst="rect">
            <a:avLst/>
          </a:prstGeom>
        </p:spPr>
        <p:txBody>
          <a:bodyPr/>
          <a:lstStyle>
            <a:lvl1pPr lvl="0" rtl="0">
              <a:defRPr/>
            </a:lvl1pPr>
          </a:lstStyle>
          <a:p>
            <a:pPr marL="0" lvl="0" indent="0" algn="l" rtl="0">
              <a:buNone/>
            </a:pPr>
            <a:r>
              <a:rPr lang="en-US" sz="3600" b="1" i="0">
                <a:solidFill>
                  <a:srgbClr val="000058"/>
                </a:solidFill>
                <a:latin typeface="GMBPBI+Constantia-Bold"/>
              </a:rPr>
              <a:t>Costs of stress 1/3</a:t>
            </a:r>
          </a:p>
        </p:txBody>
      </p:sp>
      <p:sp>
        <p:nvSpPr>
          <p:cNvPr id="3" name="Text Placeholder 2"/>
          <p:cNvSpPr txBox="1">
            <a:spLocks noGrp="1"/>
          </p:cNvSpPr>
          <p:nvPr>
            <p:ph type="body" orient="vert" idx="1"/>
          </p:nvPr>
        </p:nvSpPr>
        <p:spPr>
          <a:xfrm rot="16200000">
            <a:off x="2067736" y="-250544"/>
            <a:ext cx="4856128" cy="8382000"/>
          </a:xfrm>
          <a:prstGeom prst="rect">
            <a:avLst/>
          </a:prstGeom>
        </p:spPr>
        <p:txBody>
          <a:bodyPr>
            <a:normAutofit fontScale="85000" lnSpcReduction="20000"/>
          </a:bodyPr>
          <a:lstStyle>
            <a:lvl1pPr lvl="0" rtl="0">
              <a:defRPr/>
            </a:lvl1pPr>
          </a:lstStyle>
          <a:p>
            <a:pPr marL="346075" lvl="2" indent="-347663" rtl="0">
              <a:lnSpc>
                <a:spcPct val="150000"/>
              </a:lnSpc>
              <a:spcBef>
                <a:spcPts val="600"/>
              </a:spcBef>
              <a:buFont typeface="Wingdings"/>
              <a:buChar char=""/>
            </a:pPr>
            <a:r>
              <a:rPr lang="en-US" sz="2600" b="1" dirty="0">
                <a:solidFill>
                  <a:srgbClr val="0000B0"/>
                </a:solidFill>
              </a:rPr>
              <a:t> </a:t>
            </a:r>
            <a:r>
              <a:rPr lang="en-AU" sz="2600" b="1" dirty="0">
                <a:solidFill>
                  <a:srgbClr val="0000B0"/>
                </a:solidFill>
              </a:rPr>
              <a:t>It is estimated that </a:t>
            </a:r>
            <a:r>
              <a:rPr lang="en-AU" sz="2600" b="1" dirty="0">
                <a:solidFill>
                  <a:srgbClr val="B00000"/>
                </a:solidFill>
              </a:rPr>
              <a:t>1</a:t>
            </a:r>
            <a:r>
              <a:rPr lang="en-AU" sz="2600" b="1" dirty="0">
                <a:solidFill>
                  <a:srgbClr val="0000B0"/>
                </a:solidFill>
              </a:rPr>
              <a:t> in </a:t>
            </a:r>
            <a:r>
              <a:rPr lang="en-AU" sz="2600" b="1" dirty="0">
                <a:solidFill>
                  <a:srgbClr val="B00000"/>
                </a:solidFill>
              </a:rPr>
              <a:t>3</a:t>
            </a:r>
            <a:r>
              <a:rPr lang="en-AU" sz="2600" b="1" dirty="0">
                <a:solidFill>
                  <a:srgbClr val="0000B0"/>
                </a:solidFill>
              </a:rPr>
              <a:t> adult workers suffer from moderate to extreme stress overload and are at risk of stress-related health problems.</a:t>
            </a:r>
          </a:p>
          <a:p>
            <a:pPr marL="346075" lvl="2" indent="-347663" rtl="0">
              <a:lnSpc>
                <a:spcPct val="150000"/>
              </a:lnSpc>
              <a:spcBef>
                <a:spcPts val="600"/>
              </a:spcBef>
              <a:buFont typeface="Wingdings"/>
              <a:buChar char=""/>
            </a:pPr>
            <a:r>
              <a:rPr lang="en-US" sz="2600" b="1" dirty="0">
                <a:solidFill>
                  <a:srgbClr val="0000B0"/>
                </a:solidFill>
              </a:rPr>
              <a:t> </a:t>
            </a:r>
            <a:r>
              <a:rPr lang="en-AU" sz="2600" b="1" dirty="0">
                <a:solidFill>
                  <a:srgbClr val="B00000"/>
                </a:solidFill>
              </a:rPr>
              <a:t>3.2</a:t>
            </a:r>
            <a:r>
              <a:rPr lang="en-AU" sz="2600" b="1" dirty="0">
                <a:solidFill>
                  <a:srgbClr val="0000B0"/>
                </a:solidFill>
              </a:rPr>
              <a:t> days per worker are lost each year as a result of workplace stress. </a:t>
            </a:r>
          </a:p>
          <a:p>
            <a:pPr marL="330200" lvl="0" indent="-330200" rtl="0">
              <a:lnSpc>
                <a:spcPct val="150000"/>
              </a:lnSpc>
              <a:buFont typeface="Wingdings"/>
              <a:buChar char=""/>
            </a:pPr>
            <a:r>
              <a:rPr lang="en-US" sz="2400" b="1" dirty="0">
                <a:solidFill>
                  <a:srgbClr val="B00000"/>
                </a:solidFill>
              </a:rPr>
              <a:t>13.5</a:t>
            </a:r>
            <a:r>
              <a:rPr lang="en-US" sz="2400" b="1" dirty="0">
                <a:solidFill>
                  <a:srgbClr val="0000B0"/>
                </a:solidFill>
              </a:rPr>
              <a:t> million work days are lost each year as a result of stress complaints</a:t>
            </a:r>
            <a:r>
              <a:rPr lang="en-US" sz="2400" b="1" dirty="0">
                <a:solidFill>
                  <a:srgbClr val="202020"/>
                </a:solidFill>
              </a:rPr>
              <a:t> (in Europe)</a:t>
            </a:r>
          </a:p>
          <a:p>
            <a:pPr marL="330200" lvl="0" indent="-330200" rtl="0">
              <a:lnSpc>
                <a:spcPct val="150000"/>
              </a:lnSpc>
              <a:buFont typeface="Wingdings"/>
              <a:buChar char=""/>
            </a:pPr>
            <a:r>
              <a:rPr lang="en-AU" sz="2400" b="1" dirty="0">
                <a:solidFill>
                  <a:srgbClr val="0000B0"/>
                </a:solidFill>
              </a:rPr>
              <a:t>Stress related absenteeism directly costs Australian employers $10.11 billion a year. It costs the Australian economy approx. $14.81 billion a year.</a:t>
            </a:r>
          </a:p>
        </p:txBody>
      </p:sp>
      <p:pic>
        <p:nvPicPr>
          <p:cNvPr id="4" name="Picture 3"/>
          <p:cNvPicPr/>
          <p:nvPr/>
        </p:nvPicPr>
        <p:blipFill>
          <a:blip r:embed="rId3"/>
          <a:srcRect/>
          <a:stretch>
            <a:fillRect/>
          </a:stretch>
        </p:blipFill>
        <p:spPr>
          <a:xfrm>
            <a:off x="25593567" y="-429122"/>
            <a:ext cx="6181725" cy="5676900"/>
          </a:xfrm>
          <a:prstGeom prst="rect">
            <a:avLst/>
          </a:prstGeom>
        </p:spPr>
      </p:pic>
      <p:pic>
        <p:nvPicPr>
          <p:cNvPr id="5" name="Picture 4"/>
          <p:cNvPicPr/>
          <p:nvPr/>
        </p:nvPicPr>
        <p:blipFill>
          <a:blip r:embed="rId3"/>
          <a:srcRect/>
          <a:stretch>
            <a:fillRect/>
          </a:stretch>
        </p:blipFill>
        <p:spPr>
          <a:xfrm>
            <a:off x="11535901" y="691620"/>
            <a:ext cx="6181724" cy="5676900"/>
          </a:xfrm>
          <a:prstGeom prst="rect">
            <a:avLst/>
          </a:prstGeom>
        </p:spPr>
      </p:pic>
    </p:spTree>
    <p:extLst>
      <p:ext uri="{BB962C8B-B14F-4D97-AF65-F5344CB8AC3E}">
        <p14:creationId xmlns:p14="http://schemas.microsoft.com/office/powerpoint/2010/main" val="3158339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b="1">
                <a:solidFill>
                  <a:srgbClr val="000058"/>
                </a:solidFill>
              </a:rPr>
              <a:t>Stress and diet 3/3</a:t>
            </a:r>
          </a:p>
        </p:txBody>
      </p:sp>
      <p:sp>
        <p:nvSpPr>
          <p:cNvPr id="3" name="Text Placeholder 2"/>
          <p:cNvSpPr txBox="1">
            <a:spLocks noGrp="1"/>
          </p:cNvSpPr>
          <p:nvPr>
            <p:ph type="body" orient="vert" idx="1"/>
          </p:nvPr>
        </p:nvSpPr>
        <p:spPr>
          <a:xfrm rot="16200000">
            <a:off x="2400301" y="-419101"/>
            <a:ext cx="4571999" cy="8001000"/>
          </a:xfrm>
          <a:prstGeom prst="rect">
            <a:avLst/>
          </a:prstGeom>
        </p:spPr>
        <p:txBody>
          <a:bodyPr>
            <a:normAutofit/>
          </a:bodyPr>
          <a:lstStyle>
            <a:lvl1pPr lvl="0" rtl="0">
              <a:defRPr/>
            </a:lvl1pPr>
          </a:lstStyle>
          <a:p>
            <a:pPr lvl="0" rtl="0">
              <a:buNone/>
            </a:pPr>
            <a:r>
              <a:rPr sz="3600" b="1" i="1" dirty="0">
                <a:solidFill>
                  <a:srgbClr val="580000"/>
                </a:solidFill>
              </a:rPr>
              <a:t>Stress relieving foods to eat more of: </a:t>
            </a:r>
          </a:p>
          <a:p>
            <a:pPr lvl="0" rtl="0">
              <a:lnSpc>
                <a:spcPct val="150000"/>
              </a:lnSpc>
            </a:pPr>
            <a:r>
              <a:rPr sz="3000" b="1" dirty="0">
                <a:solidFill>
                  <a:srgbClr val="B00000"/>
                </a:solidFill>
              </a:rPr>
              <a:t>Complex carbohydrates</a:t>
            </a:r>
            <a:r>
              <a:rPr sz="3000" b="1" dirty="0">
                <a:solidFill>
                  <a:srgbClr val="0000B0"/>
                </a:solidFill>
              </a:rPr>
              <a:t> (to enhance levels of serotonin - the mood-boosting hormone that helps you to feel happy and more relaxed).</a:t>
            </a:r>
          </a:p>
          <a:p>
            <a:pPr lvl="0" rtl="0">
              <a:lnSpc>
                <a:spcPct val="150000"/>
              </a:lnSpc>
            </a:pPr>
            <a:r>
              <a:rPr sz="3000" b="1" dirty="0">
                <a:solidFill>
                  <a:srgbClr val="0000B0"/>
                </a:solidFill>
              </a:rPr>
              <a:t>Essential</a:t>
            </a:r>
            <a:r>
              <a:rPr sz="3000" b="1" dirty="0">
                <a:solidFill>
                  <a:srgbClr val="B00000"/>
                </a:solidFill>
              </a:rPr>
              <a:t> fatty acids</a:t>
            </a:r>
            <a:r>
              <a:rPr sz="3000" b="1" dirty="0">
                <a:solidFill>
                  <a:srgbClr val="0000B0"/>
                </a:solidFill>
              </a:rPr>
              <a:t> EFAs(Omega 3,6) </a:t>
            </a:r>
          </a:p>
          <a:p>
            <a:pPr lvl="0" rtl="0">
              <a:lnSpc>
                <a:spcPct val="150000"/>
              </a:lnSpc>
            </a:pPr>
            <a:r>
              <a:rPr sz="3000" b="1" dirty="0">
                <a:solidFill>
                  <a:srgbClr val="B00000"/>
                </a:solidFill>
              </a:rPr>
              <a:t>Calcium</a:t>
            </a:r>
            <a:r>
              <a:rPr sz="3000" b="1" dirty="0">
                <a:solidFill>
                  <a:srgbClr val="0000B0"/>
                </a:solidFill>
              </a:rPr>
              <a:t>-rich foods </a:t>
            </a:r>
          </a:p>
        </p:txBody>
      </p:sp>
    </p:spTree>
    <p:extLst>
      <p:ext uri="{BB962C8B-B14F-4D97-AF65-F5344CB8AC3E}">
        <p14:creationId xmlns:p14="http://schemas.microsoft.com/office/powerpoint/2010/main" val="2680086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8650" y="365126"/>
            <a:ext cx="7886702" cy="1014441"/>
          </a:xfrm>
          <a:prstGeom prst="rect">
            <a:avLst/>
          </a:prstGeom>
        </p:spPr>
        <p:txBody>
          <a:bodyPr/>
          <a:lstStyle>
            <a:lvl1pPr lvl="0" rtl="0">
              <a:defRPr/>
            </a:lvl1pPr>
          </a:lstStyle>
          <a:p>
            <a:pPr lvl="0" rtl="0"/>
            <a:r>
              <a:rPr b="1">
                <a:solidFill>
                  <a:srgbClr val="000058"/>
                </a:solidFill>
              </a:rPr>
              <a:t>5) Relaxation techniques</a:t>
            </a:r>
          </a:p>
        </p:txBody>
      </p:sp>
      <p:sp>
        <p:nvSpPr>
          <p:cNvPr id="3" name="Text Placeholder 2"/>
          <p:cNvSpPr txBox="1">
            <a:spLocks noGrp="1"/>
          </p:cNvSpPr>
          <p:nvPr>
            <p:ph type="body" orient="vert" idx="1"/>
          </p:nvPr>
        </p:nvSpPr>
        <p:spPr>
          <a:xfrm rot="16200000">
            <a:off x="2209800" y="762000"/>
            <a:ext cx="4419600" cy="6858000"/>
          </a:xfrm>
          <a:prstGeom prst="rect">
            <a:avLst/>
          </a:prstGeom>
        </p:spPr>
        <p:txBody>
          <a:bodyPr>
            <a:normAutofit fontScale="92500"/>
          </a:bodyPr>
          <a:lstStyle>
            <a:lvl1pPr lvl="0" rtl="0">
              <a:defRPr/>
            </a:lvl1pPr>
          </a:lstStyle>
          <a:p>
            <a:pPr marL="587375" lvl="0" indent="-587375" rtl="0">
              <a:lnSpc>
                <a:spcPct val="150000"/>
              </a:lnSpc>
              <a:buAutoNum type="alphaUcPeriod"/>
            </a:pPr>
            <a:r>
              <a:rPr sz="3600" b="1" dirty="0">
                <a:solidFill>
                  <a:srgbClr val="0000B0"/>
                </a:solidFill>
              </a:rPr>
              <a:t>Deep breathing</a:t>
            </a:r>
          </a:p>
          <a:p>
            <a:pPr marL="587375" lvl="0" indent="-587375" rtl="0">
              <a:lnSpc>
                <a:spcPct val="150000"/>
              </a:lnSpc>
              <a:buAutoNum type="alphaUcPeriod"/>
            </a:pPr>
            <a:r>
              <a:rPr sz="3600" b="1" dirty="0">
                <a:solidFill>
                  <a:srgbClr val="0000B0"/>
                </a:solidFill>
              </a:rPr>
              <a:t>Massage</a:t>
            </a:r>
          </a:p>
          <a:p>
            <a:pPr marL="587375" lvl="0" indent="-587375" rtl="0">
              <a:lnSpc>
                <a:spcPct val="150000"/>
              </a:lnSpc>
              <a:buAutoNum type="alphaUcPeriod"/>
            </a:pPr>
            <a:r>
              <a:rPr sz="3600" b="1" i="0" dirty="0">
                <a:solidFill>
                  <a:srgbClr val="0000B0"/>
                </a:solidFill>
              </a:rPr>
              <a:t>Aromatherapy</a:t>
            </a:r>
          </a:p>
          <a:p>
            <a:pPr marL="587375" lvl="0" indent="-587375" rtl="0">
              <a:lnSpc>
                <a:spcPct val="150000"/>
              </a:lnSpc>
              <a:buAutoNum type="alphaUcPeriod"/>
            </a:pPr>
            <a:r>
              <a:rPr sz="3600" b="1" dirty="0">
                <a:solidFill>
                  <a:srgbClr val="0000B0"/>
                </a:solidFill>
              </a:rPr>
              <a:t>Visualization</a:t>
            </a:r>
          </a:p>
          <a:p>
            <a:pPr marL="587375" lvl="0" indent="-587375" rtl="0">
              <a:lnSpc>
                <a:spcPct val="150000"/>
              </a:lnSpc>
              <a:buAutoNum type="alphaUcPeriod"/>
            </a:pPr>
            <a:r>
              <a:rPr sz="3600" b="1" dirty="0">
                <a:solidFill>
                  <a:srgbClr val="0000B0"/>
                </a:solidFill>
              </a:rPr>
              <a:t>Yoga</a:t>
            </a:r>
          </a:p>
        </p:txBody>
      </p:sp>
    </p:spTree>
    <p:extLst>
      <p:ext uri="{BB962C8B-B14F-4D97-AF65-F5344CB8AC3E}">
        <p14:creationId xmlns:p14="http://schemas.microsoft.com/office/powerpoint/2010/main" val="2425411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b="1">
                <a:solidFill>
                  <a:srgbClr val="000058"/>
                </a:solidFill>
              </a:rPr>
              <a:t>A) Deep breathing</a:t>
            </a:r>
          </a:p>
        </p:txBody>
      </p:sp>
      <p:sp>
        <p:nvSpPr>
          <p:cNvPr id="3" name="Text Placeholder 2"/>
          <p:cNvSpPr txBox="1">
            <a:spLocks noGrp="1"/>
          </p:cNvSpPr>
          <p:nvPr>
            <p:ph idx="1"/>
          </p:nvPr>
        </p:nvSpPr>
        <p:spPr>
          <a:xfrm>
            <a:off x="95915" y="1825625"/>
            <a:ext cx="5522387" cy="4940916"/>
          </a:xfrm>
          <a:prstGeom prst="rect">
            <a:avLst/>
          </a:prstGeom>
        </p:spPr>
        <p:txBody>
          <a:bodyPr>
            <a:normAutofit fontScale="92500" lnSpcReduction="20000"/>
          </a:bodyPr>
          <a:lstStyle>
            <a:lvl1pPr lvl="0" rtl="0">
              <a:defRPr/>
            </a:lvl1pPr>
          </a:lstStyle>
          <a:p>
            <a:pPr lvl="0" rtl="0">
              <a:lnSpc>
                <a:spcPct val="150000"/>
              </a:lnSpc>
            </a:pPr>
            <a:r>
              <a:rPr sz="3000" b="1">
                <a:solidFill>
                  <a:srgbClr val="0000B0"/>
                </a:solidFill>
              </a:rPr>
              <a:t>Need to learn breathing technique until it becomes an automatic habit!</a:t>
            </a:r>
          </a:p>
          <a:p>
            <a:pPr lvl="0" rtl="0">
              <a:lnSpc>
                <a:spcPct val="150000"/>
              </a:lnSpc>
            </a:pPr>
            <a:r>
              <a:rPr sz="3000" b="1">
                <a:solidFill>
                  <a:srgbClr val="0000B0"/>
                </a:solidFill>
              </a:rPr>
              <a:t>Practice 15 times a day for 1 minute</a:t>
            </a:r>
          </a:p>
          <a:p>
            <a:pPr lvl="0" rtl="0">
              <a:lnSpc>
                <a:spcPct val="150000"/>
              </a:lnSpc>
            </a:pPr>
            <a:r>
              <a:rPr sz="3000" b="1">
                <a:solidFill>
                  <a:srgbClr val="0000B0"/>
                </a:solidFill>
              </a:rPr>
              <a:t>Breathe every time you are waiting for something!  Phone, kids, in line, at work…</a:t>
            </a:r>
          </a:p>
        </p:txBody>
      </p:sp>
      <p:pic>
        <p:nvPicPr>
          <p:cNvPr id="4" name="Picture 3"/>
          <p:cNvPicPr/>
          <p:nvPr/>
        </p:nvPicPr>
        <p:blipFill>
          <a:blip r:embed="rId3"/>
          <a:srcRect/>
          <a:stretch>
            <a:fillRect/>
          </a:stretch>
        </p:blipFill>
        <p:spPr>
          <a:xfrm>
            <a:off x="5902165" y="1584863"/>
            <a:ext cx="2984989" cy="4928844"/>
          </a:xfrm>
          <a:prstGeom prst="rect">
            <a:avLst/>
          </a:prstGeom>
        </p:spPr>
      </p:pic>
    </p:spTree>
    <p:extLst>
      <p:ext uri="{BB962C8B-B14F-4D97-AF65-F5344CB8AC3E}">
        <p14:creationId xmlns:p14="http://schemas.microsoft.com/office/powerpoint/2010/main" val="3290964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b="1">
                <a:solidFill>
                  <a:srgbClr val="000058"/>
                </a:solidFill>
              </a:rPr>
              <a:t>A) Deep breathing ( Con.....)</a:t>
            </a:r>
          </a:p>
        </p:txBody>
      </p:sp>
      <p:sp>
        <p:nvSpPr>
          <p:cNvPr id="3" name="Text Placeholder 2"/>
          <p:cNvSpPr txBox="1">
            <a:spLocks noGrp="1"/>
          </p:cNvSpPr>
          <p:nvPr>
            <p:ph idx="1"/>
          </p:nvPr>
        </p:nvSpPr>
        <p:spPr>
          <a:xfrm>
            <a:off x="344634" y="1825625"/>
            <a:ext cx="6579170" cy="4488788"/>
          </a:xfrm>
          <a:prstGeom prst="rect">
            <a:avLst/>
          </a:prstGeom>
        </p:spPr>
        <p:txBody>
          <a:bodyPr>
            <a:normAutofit fontScale="92500" lnSpcReduction="10000"/>
          </a:bodyPr>
          <a:lstStyle>
            <a:lvl1pPr lvl="0" rtl="0">
              <a:defRPr/>
            </a:lvl1pPr>
          </a:lstStyle>
          <a:p>
            <a:pPr lvl="0" rtl="0">
              <a:lnSpc>
                <a:spcPct val="150000"/>
              </a:lnSpc>
            </a:pPr>
            <a:r>
              <a:rPr sz="3000" b="1">
                <a:solidFill>
                  <a:srgbClr val="0000B0"/>
                </a:solidFill>
              </a:rPr>
              <a:t>Slowly inhale counting one, pause for a moment and slowly </a:t>
            </a:r>
            <a:r>
              <a:rPr sz="2800" b="1">
                <a:solidFill>
                  <a:srgbClr val="0000B0"/>
                </a:solidFill>
              </a:rPr>
              <a:t>exhale counting two</a:t>
            </a:r>
          </a:p>
          <a:p>
            <a:pPr lvl="0" rtl="0">
              <a:lnSpc>
                <a:spcPct val="150000"/>
              </a:lnSpc>
            </a:pPr>
            <a:r>
              <a:rPr sz="2800" b="1">
                <a:solidFill>
                  <a:srgbClr val="0000B0"/>
                </a:solidFill>
              </a:rPr>
              <a:t>Slowly inhale</a:t>
            </a:r>
            <a:r>
              <a:rPr sz="3000" b="1">
                <a:solidFill>
                  <a:srgbClr val="0000B0"/>
                </a:solidFill>
              </a:rPr>
              <a:t> counting three, pause for a moment and slowly exhale counting four..</a:t>
            </a:r>
          </a:p>
          <a:p>
            <a:pPr lvl="0" rtl="0">
              <a:lnSpc>
                <a:spcPct val="150000"/>
              </a:lnSpc>
            </a:pPr>
            <a:r>
              <a:rPr sz="3000" b="1">
                <a:solidFill>
                  <a:srgbClr val="0000B0"/>
                </a:solidFill>
              </a:rPr>
              <a:t>Continue inhaling and counting four and exhaling… </a:t>
            </a:r>
          </a:p>
        </p:txBody>
      </p:sp>
      <p:pic>
        <p:nvPicPr>
          <p:cNvPr id="4" name="Picture 3"/>
          <p:cNvPicPr/>
          <p:nvPr/>
        </p:nvPicPr>
        <p:blipFill>
          <a:blip r:embed="rId3"/>
          <a:srcRect/>
          <a:stretch>
            <a:fillRect/>
          </a:stretch>
        </p:blipFill>
        <p:spPr>
          <a:xfrm>
            <a:off x="7015920" y="1833128"/>
            <a:ext cx="1847849" cy="4709954"/>
          </a:xfrm>
          <a:prstGeom prst="rect">
            <a:avLst/>
          </a:prstGeom>
        </p:spPr>
      </p:pic>
    </p:spTree>
    <p:extLst>
      <p:ext uri="{BB962C8B-B14F-4D97-AF65-F5344CB8AC3E}">
        <p14:creationId xmlns:p14="http://schemas.microsoft.com/office/powerpoint/2010/main" val="2589123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659910" y="551667"/>
            <a:ext cx="8062911" cy="5869807"/>
          </a:xfrm>
          <a:prstGeom prst="rect">
            <a:avLst/>
          </a:prstGeom>
        </p:spPr>
      </p:pic>
    </p:spTree>
    <p:extLst>
      <p:ext uri="{BB962C8B-B14F-4D97-AF65-F5344CB8AC3E}">
        <p14:creationId xmlns:p14="http://schemas.microsoft.com/office/powerpoint/2010/main" val="1863018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8650" y="365126"/>
            <a:ext cx="4265134" cy="1325563"/>
          </a:xfrm>
          <a:prstGeom prst="rect">
            <a:avLst/>
          </a:prstGeom>
        </p:spPr>
        <p:txBody>
          <a:bodyPr/>
          <a:lstStyle>
            <a:lvl1pPr lvl="0" rtl="0">
              <a:defRPr/>
            </a:lvl1pPr>
          </a:lstStyle>
          <a:p>
            <a:pPr lvl="0" rtl="0"/>
            <a:r>
              <a:rPr b="1">
                <a:solidFill>
                  <a:srgbClr val="000058"/>
                </a:solidFill>
              </a:rPr>
              <a:t>B) Massage</a:t>
            </a:r>
          </a:p>
        </p:txBody>
      </p:sp>
      <p:sp>
        <p:nvSpPr>
          <p:cNvPr id="3" name="Text Placeholder 2"/>
          <p:cNvSpPr txBox="1">
            <a:spLocks noGrp="1"/>
          </p:cNvSpPr>
          <p:nvPr>
            <p:ph sz="half" idx="1"/>
          </p:nvPr>
        </p:nvSpPr>
        <p:spPr>
          <a:xfrm>
            <a:off x="346481" y="1825625"/>
            <a:ext cx="4235412" cy="2919262"/>
          </a:xfrm>
          <a:prstGeom prst="rect">
            <a:avLst/>
          </a:prstGeom>
        </p:spPr>
        <p:txBody>
          <a:bodyPr>
            <a:normAutofit lnSpcReduction="10000"/>
          </a:bodyPr>
          <a:lstStyle>
            <a:lvl1pPr lvl="0" rtl="0">
              <a:defRPr/>
            </a:lvl1pPr>
          </a:lstStyle>
          <a:p>
            <a:pPr lvl="0" rtl="0"/>
            <a:r>
              <a:rPr b="1">
                <a:solidFill>
                  <a:srgbClr val="0000B0"/>
                </a:solidFill>
              </a:rPr>
              <a:t>Quartz Massage</a:t>
            </a:r>
          </a:p>
          <a:p>
            <a:pPr lvl="0" rtl="0"/>
            <a:endParaRPr b="1">
              <a:solidFill>
                <a:srgbClr val="0000B0"/>
              </a:solidFill>
            </a:endParaRPr>
          </a:p>
          <a:p>
            <a:pPr lvl="0" rtl="0"/>
            <a:r>
              <a:rPr b="1">
                <a:solidFill>
                  <a:srgbClr val="0000B0"/>
                </a:solidFill>
              </a:rPr>
              <a:t>Tranquillity Pro-Sleep</a:t>
            </a:r>
          </a:p>
          <a:p>
            <a:pPr lvl="0" rtl="0"/>
            <a:endParaRPr b="1">
              <a:solidFill>
                <a:srgbClr val="0000B0"/>
              </a:solidFill>
            </a:endParaRPr>
          </a:p>
          <a:p>
            <a:pPr lvl="0" rtl="0"/>
            <a:r>
              <a:rPr b="1">
                <a:solidFill>
                  <a:srgbClr val="0000B0"/>
                </a:solidFill>
              </a:rPr>
              <a:t>Aromasoul Elements Massage</a:t>
            </a:r>
          </a:p>
        </p:txBody>
      </p:sp>
      <p:sp>
        <p:nvSpPr>
          <p:cNvPr id="4" name="Text Placeholder 3"/>
          <p:cNvSpPr txBox="1">
            <a:spLocks noGrp="1"/>
          </p:cNvSpPr>
          <p:nvPr>
            <p:ph sz="half" idx="2"/>
          </p:nvPr>
        </p:nvSpPr>
        <p:spPr>
          <a:xfrm>
            <a:off x="5007148" y="1892936"/>
            <a:ext cx="3886202" cy="2445099"/>
          </a:xfrm>
          <a:prstGeom prst="rect">
            <a:avLst/>
          </a:prstGeom>
        </p:spPr>
        <p:txBody>
          <a:bodyPr>
            <a:normAutofit fontScale="92500" lnSpcReduction="20000"/>
          </a:bodyPr>
          <a:lstStyle>
            <a:lvl1pPr lvl="0" rtl="0">
              <a:defRPr/>
            </a:lvl1pPr>
          </a:lstStyle>
          <a:p>
            <a:pPr lvl="0" rtl="0"/>
            <a:r>
              <a:rPr b="1">
                <a:solidFill>
                  <a:srgbClr val="0000B0"/>
                </a:solidFill>
              </a:rPr>
              <a:t>Marine Mud Massage</a:t>
            </a:r>
          </a:p>
          <a:p>
            <a:pPr lvl="0" rtl="0"/>
            <a:endParaRPr b="1">
              <a:solidFill>
                <a:srgbClr val="0000B0"/>
              </a:solidFill>
            </a:endParaRPr>
          </a:p>
          <a:p>
            <a:pPr lvl="0" rtl="0"/>
            <a:r>
              <a:rPr b="1">
                <a:solidFill>
                  <a:srgbClr val="0000B0"/>
                </a:solidFill>
              </a:rPr>
              <a:t>Warm Stone Ritual Massage</a:t>
            </a:r>
          </a:p>
          <a:p>
            <a:pPr lvl="0" rtl="0"/>
            <a:endParaRPr b="1">
              <a:solidFill>
                <a:srgbClr val="0000B0"/>
              </a:solidFill>
            </a:endParaRPr>
          </a:p>
          <a:p>
            <a:pPr lvl="0" rtl="0"/>
            <a:r>
              <a:rPr b="1">
                <a:solidFill>
                  <a:srgbClr val="0000B0"/>
                </a:solidFill>
              </a:rPr>
              <a:t>Sole Focus Massage</a:t>
            </a:r>
          </a:p>
        </p:txBody>
      </p:sp>
      <p:pic>
        <p:nvPicPr>
          <p:cNvPr id="5" name="Picture 4"/>
          <p:cNvPicPr/>
          <p:nvPr/>
        </p:nvPicPr>
        <p:blipFill>
          <a:blip r:embed="rId3"/>
          <a:srcRect/>
          <a:stretch>
            <a:fillRect/>
          </a:stretch>
        </p:blipFill>
        <p:spPr>
          <a:xfrm>
            <a:off x="274405" y="4951283"/>
            <a:ext cx="1335290" cy="1363486"/>
          </a:xfrm>
          <a:prstGeom prst="rect">
            <a:avLst/>
          </a:prstGeom>
        </p:spPr>
      </p:pic>
      <p:pic>
        <p:nvPicPr>
          <p:cNvPr id="6" name="Picture 5"/>
          <p:cNvPicPr/>
          <p:nvPr/>
        </p:nvPicPr>
        <p:blipFill>
          <a:blip r:embed="rId4"/>
          <a:srcRect/>
          <a:stretch>
            <a:fillRect/>
          </a:stretch>
        </p:blipFill>
        <p:spPr>
          <a:xfrm>
            <a:off x="1762985" y="4749681"/>
            <a:ext cx="1625969" cy="1672700"/>
          </a:xfrm>
          <a:prstGeom prst="rect">
            <a:avLst/>
          </a:prstGeom>
        </p:spPr>
      </p:pic>
      <p:pic>
        <p:nvPicPr>
          <p:cNvPr id="7" name="Picture 6"/>
          <p:cNvPicPr/>
          <p:nvPr/>
        </p:nvPicPr>
        <p:blipFill>
          <a:blip r:embed="rId5"/>
          <a:srcRect/>
          <a:stretch>
            <a:fillRect/>
          </a:stretch>
        </p:blipFill>
        <p:spPr>
          <a:xfrm>
            <a:off x="3503799" y="4830663"/>
            <a:ext cx="1488420" cy="1640642"/>
          </a:xfrm>
          <a:prstGeom prst="rect">
            <a:avLst/>
          </a:prstGeom>
        </p:spPr>
      </p:pic>
      <p:pic>
        <p:nvPicPr>
          <p:cNvPr id="8" name="Picture 7"/>
          <p:cNvPicPr/>
          <p:nvPr/>
        </p:nvPicPr>
        <p:blipFill>
          <a:blip r:embed="rId6"/>
          <a:srcRect/>
          <a:stretch>
            <a:fillRect/>
          </a:stretch>
        </p:blipFill>
        <p:spPr>
          <a:xfrm>
            <a:off x="5068758" y="4822595"/>
            <a:ext cx="1863498" cy="1833252"/>
          </a:xfrm>
          <a:prstGeom prst="rect">
            <a:avLst/>
          </a:prstGeom>
        </p:spPr>
      </p:pic>
      <p:pic>
        <p:nvPicPr>
          <p:cNvPr id="9" name="Picture 8"/>
          <p:cNvPicPr/>
          <p:nvPr/>
        </p:nvPicPr>
        <p:blipFill>
          <a:blip r:embed="rId7"/>
          <a:srcRect/>
          <a:stretch>
            <a:fillRect/>
          </a:stretch>
        </p:blipFill>
        <p:spPr>
          <a:xfrm>
            <a:off x="7115792" y="4829629"/>
            <a:ext cx="1565646" cy="1776995"/>
          </a:xfrm>
          <a:prstGeom prst="rect">
            <a:avLst/>
          </a:prstGeom>
        </p:spPr>
      </p:pic>
    </p:spTree>
    <p:extLst>
      <p:ext uri="{BB962C8B-B14F-4D97-AF65-F5344CB8AC3E}">
        <p14:creationId xmlns:p14="http://schemas.microsoft.com/office/powerpoint/2010/main" val="5955709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289616" y="365125"/>
            <a:ext cx="8225736" cy="1050728"/>
          </a:xfrm>
          <a:prstGeom prst="rect">
            <a:avLst/>
          </a:prstGeom>
        </p:spPr>
        <p:txBody>
          <a:bodyPr/>
          <a:lstStyle>
            <a:lvl1pPr lvl="0" rtl="0">
              <a:defRPr/>
            </a:lvl1pPr>
          </a:lstStyle>
          <a:p>
            <a:pPr lvl="0" rtl="0"/>
            <a:r>
              <a:rPr sz="4800" b="1" i="0">
                <a:solidFill>
                  <a:srgbClr val="000058"/>
                </a:solidFill>
              </a:rPr>
              <a:t>C)Aromatherapy</a:t>
            </a:r>
          </a:p>
        </p:txBody>
      </p:sp>
      <p:sp>
        <p:nvSpPr>
          <p:cNvPr id="3" name="Text Placeholder 2"/>
          <p:cNvSpPr txBox="1">
            <a:spLocks noGrp="1"/>
          </p:cNvSpPr>
          <p:nvPr>
            <p:ph idx="1"/>
          </p:nvPr>
        </p:nvSpPr>
        <p:spPr>
          <a:xfrm>
            <a:off x="628650" y="1644848"/>
            <a:ext cx="7886702" cy="4557318"/>
          </a:xfrm>
          <a:prstGeom prst="rect">
            <a:avLst/>
          </a:prstGeom>
        </p:spPr>
        <p:txBody>
          <a:bodyPr>
            <a:normAutofit fontScale="92500" lnSpcReduction="10000"/>
          </a:bodyPr>
          <a:lstStyle>
            <a:lvl1pPr lvl="0" rtl="0">
              <a:defRPr/>
            </a:lvl1pPr>
          </a:lstStyle>
          <a:p>
            <a:pPr lvl="0" rtl="0">
              <a:buNone/>
            </a:pPr>
            <a:r>
              <a:rPr sz="3000" b="1" i="1">
                <a:solidFill>
                  <a:srgbClr val="580000"/>
                </a:solidFill>
              </a:rPr>
              <a:t>Aromatherapy can be performed in several different ways:</a:t>
            </a:r>
          </a:p>
          <a:p>
            <a:pPr lvl="0" rtl="0">
              <a:lnSpc>
                <a:spcPct val="150000"/>
              </a:lnSpc>
            </a:pPr>
            <a:r>
              <a:rPr sz="2400">
                <a:solidFill>
                  <a:srgbClr val="0000B0"/>
                </a:solidFill>
              </a:rPr>
              <a:t>Diffusing a combination of essential oils into the air (or just one single oil)</a:t>
            </a:r>
          </a:p>
          <a:p>
            <a:pPr lvl="0" rtl="0">
              <a:lnSpc>
                <a:spcPct val="150000"/>
              </a:lnSpc>
            </a:pPr>
            <a:r>
              <a:rPr sz="2400">
                <a:solidFill>
                  <a:srgbClr val="0000B0"/>
                </a:solidFill>
              </a:rPr>
              <a:t>Inhaling oils through the nostrils directly off of a cloth or from the bottle</a:t>
            </a:r>
          </a:p>
          <a:p>
            <a:pPr lvl="0" rtl="0">
              <a:lnSpc>
                <a:spcPct val="150000"/>
              </a:lnSpc>
            </a:pPr>
            <a:r>
              <a:rPr sz="2400">
                <a:solidFill>
                  <a:srgbClr val="0000B0"/>
                </a:solidFill>
              </a:rPr>
              <a:t>Receiving  massage therapy utilizing oils</a:t>
            </a:r>
          </a:p>
          <a:p>
            <a:pPr lvl="0" rtl="0">
              <a:lnSpc>
                <a:spcPct val="150000"/>
              </a:lnSpc>
            </a:pPr>
            <a:r>
              <a:rPr sz="2400">
                <a:solidFill>
                  <a:srgbClr val="0000B0"/>
                </a:solidFill>
              </a:rPr>
              <a:t>Soaking in an oil-infused bath</a:t>
            </a:r>
          </a:p>
          <a:p>
            <a:pPr lvl="0" rtl="0">
              <a:lnSpc>
                <a:spcPct val="150000"/>
              </a:lnSpc>
            </a:pPr>
            <a:r>
              <a:rPr sz="2400">
                <a:solidFill>
                  <a:srgbClr val="0000B0"/>
                </a:solidFill>
              </a:rPr>
              <a:t>Rubbing oils directly onto the skin</a:t>
            </a:r>
          </a:p>
        </p:txBody>
      </p:sp>
      <p:pic>
        <p:nvPicPr>
          <p:cNvPr id="4" name="Picture 3"/>
          <p:cNvPicPr/>
          <p:nvPr/>
        </p:nvPicPr>
        <p:blipFill>
          <a:blip r:embed="rId3"/>
          <a:srcRect/>
          <a:stretch>
            <a:fillRect/>
          </a:stretch>
        </p:blipFill>
        <p:spPr>
          <a:xfrm>
            <a:off x="3980684" y="525948"/>
            <a:ext cx="2148312" cy="1042429"/>
          </a:xfrm>
          <a:prstGeom prst="rect">
            <a:avLst/>
          </a:prstGeom>
        </p:spPr>
      </p:pic>
      <p:pic>
        <p:nvPicPr>
          <p:cNvPr id="5" name="Picture 4"/>
          <p:cNvPicPr/>
          <p:nvPr/>
        </p:nvPicPr>
        <p:blipFill>
          <a:blip r:embed="rId4"/>
          <a:srcRect/>
          <a:stretch>
            <a:fillRect/>
          </a:stretch>
        </p:blipFill>
        <p:spPr>
          <a:xfrm>
            <a:off x="5127906" y="4265473"/>
            <a:ext cx="3549060" cy="2396843"/>
          </a:xfrm>
          <a:prstGeom prst="rect">
            <a:avLst/>
          </a:prstGeom>
        </p:spPr>
      </p:pic>
      <p:pic>
        <p:nvPicPr>
          <p:cNvPr id="6" name="Picture 5"/>
          <p:cNvPicPr/>
          <p:nvPr/>
        </p:nvPicPr>
        <p:blipFill>
          <a:blip r:embed="rId5"/>
          <a:srcRect/>
          <a:stretch>
            <a:fillRect/>
          </a:stretch>
        </p:blipFill>
        <p:spPr>
          <a:xfrm>
            <a:off x="6260454" y="469724"/>
            <a:ext cx="2509745" cy="1138244"/>
          </a:xfrm>
          <a:prstGeom prst="rect">
            <a:avLst/>
          </a:prstGeom>
        </p:spPr>
      </p:pic>
    </p:spTree>
    <p:extLst>
      <p:ext uri="{BB962C8B-B14F-4D97-AF65-F5344CB8AC3E}">
        <p14:creationId xmlns:p14="http://schemas.microsoft.com/office/powerpoint/2010/main" val="5734065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orient="vert"/>
          </p:nvPr>
        </p:nvSpPr>
        <p:spPr>
          <a:xfrm rot="16200000">
            <a:off x="1956032" y="-551296"/>
            <a:ext cx="1726737" cy="3810001"/>
          </a:xfrm>
          <a:prstGeom prst="rect">
            <a:avLst/>
          </a:prstGeom>
        </p:spPr>
        <p:txBody>
          <a:bodyPr/>
          <a:lstStyle>
            <a:lvl1pPr lvl="0" rtl="0">
              <a:defRPr/>
            </a:lvl1pPr>
          </a:lstStyle>
          <a:p>
            <a:pPr lvl="0" rtl="0"/>
            <a:r>
              <a:rPr b="1" dirty="0">
                <a:solidFill>
                  <a:srgbClr val="000058"/>
                </a:solidFill>
              </a:rPr>
              <a:t>D) Visualization</a:t>
            </a:r>
          </a:p>
        </p:txBody>
      </p:sp>
      <p:sp>
        <p:nvSpPr>
          <p:cNvPr id="3" name="Text Placeholder 2"/>
          <p:cNvSpPr txBox="1">
            <a:spLocks noGrp="1"/>
          </p:cNvSpPr>
          <p:nvPr>
            <p:ph type="body" orient="vert" idx="1"/>
          </p:nvPr>
        </p:nvSpPr>
        <p:spPr>
          <a:xfrm rot="16200000">
            <a:off x="2638792" y="28208"/>
            <a:ext cx="4018818" cy="8686802"/>
          </a:xfrm>
          <a:prstGeom prst="rect">
            <a:avLst/>
          </a:prstGeom>
        </p:spPr>
        <p:txBody>
          <a:bodyPr>
            <a:normAutofit fontScale="85000" lnSpcReduction="10000"/>
          </a:bodyPr>
          <a:lstStyle>
            <a:lvl1pPr lvl="0" rtl="0">
              <a:defRPr/>
            </a:lvl1pPr>
          </a:lstStyle>
          <a:p>
            <a:pPr lvl="0" algn="l" rtl="0">
              <a:lnSpc>
                <a:spcPct val="150000"/>
              </a:lnSpc>
              <a:buNone/>
            </a:pPr>
            <a:r>
              <a:rPr sz="3000" b="1" dirty="0">
                <a:solidFill>
                  <a:srgbClr val="0000B0"/>
                </a:solidFill>
              </a:rPr>
              <a:t>Visualization is simply a mental rehearsal. You create images in your mind of having or doing whatever it is that you want. You then repeat these images over and over again, daily for about five minutes a day. In your five-minute practice, use your imagination to see yourself being successful in whatever goal you may have.</a:t>
            </a:r>
          </a:p>
        </p:txBody>
      </p:sp>
      <p:pic>
        <p:nvPicPr>
          <p:cNvPr id="4" name="Picture 3"/>
          <p:cNvPicPr/>
          <p:nvPr/>
        </p:nvPicPr>
        <p:blipFill>
          <a:blip r:embed="rId3"/>
          <a:srcRect/>
          <a:stretch>
            <a:fillRect/>
          </a:stretch>
        </p:blipFill>
        <p:spPr>
          <a:xfrm>
            <a:off x="4919319" y="490336"/>
            <a:ext cx="3459362" cy="1488044"/>
          </a:xfrm>
          <a:prstGeom prst="rect">
            <a:avLst/>
          </a:prstGeom>
        </p:spPr>
      </p:pic>
    </p:spTree>
    <p:extLst>
      <p:ext uri="{BB962C8B-B14F-4D97-AF65-F5344CB8AC3E}">
        <p14:creationId xmlns:p14="http://schemas.microsoft.com/office/powerpoint/2010/main" val="2076839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b="1">
                <a:solidFill>
                  <a:srgbClr val="000058"/>
                </a:solidFill>
              </a:rPr>
              <a:t>Visualization Techniques</a:t>
            </a:r>
            <a:r>
              <a:rPr/>
              <a:t> </a:t>
            </a:r>
          </a:p>
        </p:txBody>
      </p:sp>
      <p:sp>
        <p:nvSpPr>
          <p:cNvPr id="3" name="Text Placeholder 2"/>
          <p:cNvSpPr txBox="1">
            <a:spLocks noGrp="1"/>
          </p:cNvSpPr>
          <p:nvPr>
            <p:ph type="body" orient="vert" idx="1"/>
          </p:nvPr>
        </p:nvSpPr>
        <p:spPr>
          <a:xfrm rot="16200000">
            <a:off x="2312592" y="712390"/>
            <a:ext cx="3756819" cy="5181601"/>
          </a:xfrm>
          <a:prstGeom prst="rect">
            <a:avLst/>
          </a:prstGeom>
        </p:spPr>
        <p:txBody>
          <a:bodyPr>
            <a:normAutofit fontScale="92500"/>
          </a:bodyPr>
          <a:lstStyle>
            <a:lvl1pPr lvl="0" rtl="0">
              <a:defRPr/>
            </a:lvl1pPr>
          </a:lstStyle>
          <a:p>
            <a:pPr marL="365125" lvl="0" indent="-365125" algn="ctr" rtl="0">
              <a:lnSpc>
                <a:spcPct val="200000"/>
              </a:lnSpc>
              <a:buFont typeface="Wingdings"/>
              <a:buChar char=""/>
            </a:pPr>
            <a:r>
              <a:rPr sz="3600" b="1" dirty="0">
                <a:solidFill>
                  <a:srgbClr val="0000B0"/>
                </a:solidFill>
              </a:rPr>
              <a:t>Visualize with the 'Mental Rehearsal' Technique</a:t>
            </a:r>
          </a:p>
          <a:p>
            <a:pPr marL="365125" lvl="0" indent="-365125" algn="ctr" rtl="0">
              <a:lnSpc>
                <a:spcPct val="200000"/>
              </a:lnSpc>
              <a:buFont typeface="Wingdings"/>
              <a:buChar char=""/>
            </a:pPr>
            <a:r>
              <a:rPr sz="3600" b="1" dirty="0">
                <a:solidFill>
                  <a:srgbClr val="0000B0"/>
                </a:solidFill>
              </a:rPr>
              <a:t>Create Goal Pictures</a:t>
            </a:r>
          </a:p>
        </p:txBody>
      </p:sp>
    </p:spTree>
    <p:extLst>
      <p:ext uri="{BB962C8B-B14F-4D97-AF65-F5344CB8AC3E}">
        <p14:creationId xmlns:p14="http://schemas.microsoft.com/office/powerpoint/2010/main" val="27761171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9841" y="365929"/>
            <a:ext cx="7886700" cy="993224"/>
          </a:xfrm>
          <a:prstGeom prst="rect">
            <a:avLst/>
          </a:prstGeom>
        </p:spPr>
        <p:txBody>
          <a:bodyPr/>
          <a:lstStyle>
            <a:lvl1pPr lvl="0" rtl="0">
              <a:defRPr/>
            </a:lvl1pPr>
          </a:lstStyle>
          <a:p>
            <a:pPr lvl="0" rtl="0"/>
            <a:r>
              <a:rPr b="1">
                <a:solidFill>
                  <a:srgbClr val="000058"/>
                </a:solidFill>
              </a:rPr>
              <a:t>E) yoga</a:t>
            </a:r>
          </a:p>
        </p:txBody>
      </p:sp>
      <p:sp>
        <p:nvSpPr>
          <p:cNvPr id="3" name="Text Placeholder 2"/>
          <p:cNvSpPr txBox="1">
            <a:spLocks noGrp="1"/>
          </p:cNvSpPr>
          <p:nvPr>
            <p:ph type="body" idx="1"/>
          </p:nvPr>
        </p:nvSpPr>
        <p:spPr>
          <a:xfrm>
            <a:off x="184938" y="2293952"/>
            <a:ext cx="4309916" cy="5579635"/>
          </a:xfrm>
          <a:prstGeom prst="rect">
            <a:avLst/>
          </a:prstGeom>
        </p:spPr>
        <p:txBody>
          <a:bodyPr/>
          <a:lstStyle>
            <a:lvl1pPr lvl="0" rtl="0">
              <a:defRPr/>
            </a:lvl1pPr>
          </a:lstStyle>
          <a:p>
            <a:pPr marL="495300" lvl="0" indent="-496888" rtl="0">
              <a:lnSpc>
                <a:spcPct val="150000"/>
              </a:lnSpc>
              <a:buAutoNum type="arabicParenR"/>
            </a:pPr>
            <a:r>
              <a:rPr>
                <a:solidFill>
                  <a:srgbClr val="0000B0"/>
                </a:solidFill>
              </a:rPr>
              <a:t>Improves your flexibility</a:t>
            </a:r>
          </a:p>
          <a:p>
            <a:pPr marL="495300" lvl="0" indent="-496888" rtl="0">
              <a:lnSpc>
                <a:spcPct val="150000"/>
              </a:lnSpc>
              <a:buAutoNum type="arabicParenR"/>
            </a:pPr>
            <a:r>
              <a:rPr>
                <a:solidFill>
                  <a:srgbClr val="0000B0"/>
                </a:solidFill>
              </a:rPr>
              <a:t>Builds muscle strength</a:t>
            </a:r>
          </a:p>
          <a:p>
            <a:pPr marL="495300" lvl="0" indent="-496888" rtl="0">
              <a:lnSpc>
                <a:spcPct val="150000"/>
              </a:lnSpc>
              <a:buAutoNum type="arabicParenR"/>
            </a:pPr>
            <a:r>
              <a:rPr>
                <a:solidFill>
                  <a:srgbClr val="0000B0"/>
                </a:solidFill>
              </a:rPr>
              <a:t>Betters your bone health</a:t>
            </a:r>
          </a:p>
          <a:p>
            <a:pPr marL="495300" lvl="0" indent="-496888" rtl="0">
              <a:lnSpc>
                <a:spcPct val="150000"/>
              </a:lnSpc>
              <a:buAutoNum type="arabicParenR"/>
            </a:pPr>
            <a:r>
              <a:rPr>
                <a:solidFill>
                  <a:srgbClr val="0000B0"/>
                </a:solidFill>
              </a:rPr>
              <a:t> Maintains your nervous system</a:t>
            </a:r>
          </a:p>
          <a:p>
            <a:pPr marL="495300" lvl="0" indent="-496888" rtl="0">
              <a:lnSpc>
                <a:spcPct val="150000"/>
              </a:lnSpc>
              <a:buAutoNum type="arabicParenR"/>
            </a:pPr>
            <a:r>
              <a:rPr>
                <a:solidFill>
                  <a:srgbClr val="0000B0"/>
                </a:solidFill>
              </a:rPr>
              <a:t>Lowers blood sugar</a:t>
            </a:r>
          </a:p>
        </p:txBody>
      </p:sp>
      <p:sp>
        <p:nvSpPr>
          <p:cNvPr id="4" name="Text Placeholder 3"/>
          <p:cNvSpPr txBox="1">
            <a:spLocks noGrp="1"/>
          </p:cNvSpPr>
          <p:nvPr>
            <p:ph type="body" sz="half" idx="3"/>
          </p:nvPr>
        </p:nvSpPr>
        <p:spPr>
          <a:xfrm>
            <a:off x="4616848" y="2262277"/>
            <a:ext cx="4146443" cy="5249924"/>
          </a:xfrm>
          <a:prstGeom prst="rect">
            <a:avLst/>
          </a:prstGeom>
        </p:spPr>
        <p:txBody>
          <a:bodyPr/>
          <a:lstStyle>
            <a:lvl1pPr lvl="0" rtl="0">
              <a:defRPr/>
            </a:lvl1pPr>
          </a:lstStyle>
          <a:p>
            <a:pPr lvl="0" rtl="0">
              <a:lnSpc>
                <a:spcPct val="150000"/>
              </a:lnSpc>
              <a:buNone/>
            </a:pPr>
            <a:r>
              <a:rPr>
                <a:solidFill>
                  <a:srgbClr val="0000B0"/>
                </a:solidFill>
              </a:rPr>
              <a:t>7) Drains your lymphs and boosts immunity</a:t>
            </a:r>
          </a:p>
          <a:p>
            <a:pPr lvl="0" rtl="0">
              <a:lnSpc>
                <a:spcPct val="150000"/>
              </a:lnSpc>
              <a:buNone/>
            </a:pPr>
            <a:r>
              <a:rPr>
                <a:solidFill>
                  <a:srgbClr val="0000B0"/>
                </a:solidFill>
              </a:rPr>
              <a:t>8)Ups your heart rate</a:t>
            </a:r>
          </a:p>
          <a:p>
            <a:pPr lvl="0" rtl="0">
              <a:lnSpc>
                <a:spcPct val="150000"/>
              </a:lnSpc>
              <a:buNone/>
            </a:pPr>
            <a:r>
              <a:rPr>
                <a:solidFill>
                  <a:srgbClr val="0000B0"/>
                </a:solidFill>
              </a:rPr>
              <a:t>9) Drops your blood pressure</a:t>
            </a:r>
          </a:p>
          <a:p>
            <a:pPr lvl="0" rtl="0">
              <a:lnSpc>
                <a:spcPct val="150000"/>
              </a:lnSpc>
              <a:buNone/>
            </a:pPr>
            <a:r>
              <a:rPr>
                <a:solidFill>
                  <a:srgbClr val="0000B0"/>
                </a:solidFill>
              </a:rPr>
              <a:t>10) Regulates your adrenal glands</a:t>
            </a:r>
          </a:p>
        </p:txBody>
      </p:sp>
      <p:pic>
        <p:nvPicPr>
          <p:cNvPr id="5" name="Picture 4"/>
          <p:cNvPicPr/>
          <p:nvPr/>
        </p:nvPicPr>
        <p:blipFill>
          <a:blip r:embed="rId3"/>
          <a:srcRect/>
          <a:stretch>
            <a:fillRect/>
          </a:stretch>
        </p:blipFill>
        <p:spPr>
          <a:xfrm>
            <a:off x="6991837" y="232783"/>
            <a:ext cx="2143124" cy="1809174"/>
          </a:xfrm>
          <a:prstGeom prst="rect">
            <a:avLst/>
          </a:prstGeom>
        </p:spPr>
      </p:pic>
      <p:pic>
        <p:nvPicPr>
          <p:cNvPr id="6" name="Picture 5"/>
          <p:cNvPicPr/>
          <p:nvPr/>
        </p:nvPicPr>
        <p:blipFill>
          <a:blip r:embed="rId4"/>
          <a:srcRect/>
          <a:stretch>
            <a:fillRect/>
          </a:stretch>
        </p:blipFill>
        <p:spPr>
          <a:xfrm>
            <a:off x="4597233" y="85017"/>
            <a:ext cx="2172073" cy="1784946"/>
          </a:xfrm>
          <a:prstGeom prst="rect">
            <a:avLst/>
          </a:prstGeom>
        </p:spPr>
      </p:pic>
      <p:pic>
        <p:nvPicPr>
          <p:cNvPr id="7" name="Picture 6"/>
          <p:cNvPicPr/>
          <p:nvPr/>
        </p:nvPicPr>
        <p:blipFill>
          <a:blip r:embed="rId5"/>
          <a:srcRect/>
          <a:stretch>
            <a:fillRect/>
          </a:stretch>
        </p:blipFill>
        <p:spPr>
          <a:xfrm>
            <a:off x="2366250" y="195103"/>
            <a:ext cx="2143125" cy="1868094"/>
          </a:xfrm>
          <a:prstGeom prst="rect">
            <a:avLst/>
          </a:prstGeom>
        </p:spPr>
      </p:pic>
    </p:spTree>
    <p:extLst>
      <p:ext uri="{BB962C8B-B14F-4D97-AF65-F5344CB8AC3E}">
        <p14:creationId xmlns:p14="http://schemas.microsoft.com/office/powerpoint/2010/main" val="3677950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lang="en-US" sz="4400" b="1" i="0">
                <a:solidFill>
                  <a:srgbClr val="000058"/>
                </a:solidFill>
                <a:latin typeface="GMBPBI+Constantia-Bold"/>
              </a:rPr>
              <a:t>Costs of stress 2/3</a:t>
            </a:r>
          </a:p>
        </p:txBody>
      </p:sp>
      <p:sp>
        <p:nvSpPr>
          <p:cNvPr id="3" name="Text Placeholder 2"/>
          <p:cNvSpPr txBox="1">
            <a:spLocks noGrp="1"/>
          </p:cNvSpPr>
          <p:nvPr>
            <p:ph idx="1"/>
          </p:nvPr>
        </p:nvSpPr>
        <p:spPr>
          <a:xfrm>
            <a:off x="628650" y="1825625"/>
            <a:ext cx="7886702" cy="4703288"/>
          </a:xfrm>
          <a:prstGeom prst="rect">
            <a:avLst/>
          </a:prstGeom>
        </p:spPr>
        <p:txBody>
          <a:bodyPr/>
          <a:lstStyle>
            <a:lvl1pPr lvl="0" rtl="0">
              <a:defRPr/>
            </a:lvl1pPr>
          </a:lstStyle>
          <a:p>
            <a:pPr lvl="0" rtl="0">
              <a:lnSpc>
                <a:spcPct val="150000"/>
              </a:lnSpc>
            </a:pPr>
            <a:r>
              <a:rPr lang="en-US" sz="2800" b="1">
                <a:solidFill>
                  <a:srgbClr val="0000B0"/>
                </a:solidFill>
              </a:rPr>
              <a:t>Stress is believed to account for 30% of all infertility problems. In women, stress can cause spasms in the fallopian tubes and uterus. In men, it can effect the sperm count and cause erectile dysfunction </a:t>
            </a:r>
            <a:r>
              <a:rPr lang="en-US" sz="2800" b="1">
                <a:solidFill>
                  <a:srgbClr val="000000"/>
                </a:solidFill>
              </a:rPr>
              <a:t>(Bouchez, 2018).</a:t>
            </a:r>
          </a:p>
        </p:txBody>
      </p:sp>
    </p:spTree>
    <p:extLst>
      <p:ext uri="{BB962C8B-B14F-4D97-AF65-F5344CB8AC3E}">
        <p14:creationId xmlns:p14="http://schemas.microsoft.com/office/powerpoint/2010/main" val="3624470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270231" y="764102"/>
            <a:ext cx="4450990" cy="5265657"/>
          </a:xfrm>
          <a:prstGeom prst="rect">
            <a:avLst/>
          </a:prstGeom>
        </p:spPr>
      </p:pic>
      <p:pic>
        <p:nvPicPr>
          <p:cNvPr id="3" name="Picture 2"/>
          <p:cNvPicPr/>
          <p:nvPr/>
        </p:nvPicPr>
        <p:blipFill>
          <a:blip r:embed="rId4"/>
          <a:srcRect/>
          <a:stretch>
            <a:fillRect/>
          </a:stretch>
        </p:blipFill>
        <p:spPr>
          <a:xfrm>
            <a:off x="5132416" y="717068"/>
            <a:ext cx="3531260" cy="5030593"/>
          </a:xfrm>
          <a:prstGeom prst="rect">
            <a:avLst/>
          </a:prstGeom>
        </p:spPr>
      </p:pic>
    </p:spTree>
    <p:extLst>
      <p:ext uri="{BB962C8B-B14F-4D97-AF65-F5344CB8AC3E}">
        <p14:creationId xmlns:p14="http://schemas.microsoft.com/office/powerpoint/2010/main" val="2624845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orient="vert"/>
          </p:nvPr>
        </p:nvSpPr>
        <p:spPr>
          <a:xfrm rot="16200000">
            <a:off x="2594153" y="103980"/>
            <a:ext cx="4495800" cy="5811839"/>
          </a:xfrm>
          <a:prstGeom prst="rect">
            <a:avLst/>
          </a:prstGeom>
        </p:spPr>
        <p:txBody>
          <a:bodyPr/>
          <a:lstStyle>
            <a:lvl1pPr lvl="0" rtl="0">
              <a:defRPr/>
            </a:lvl1pPr>
          </a:lstStyle>
          <a:p>
            <a:pPr lvl="0" algn="ctr" rtl="0"/>
            <a:r>
              <a:rPr sz="4800" b="1" dirty="0">
                <a:solidFill>
                  <a:srgbClr val="000058"/>
                </a:solidFill>
              </a:rPr>
              <a:t>Questions?</a:t>
            </a:r>
          </a:p>
          <a:p>
            <a:pPr lvl="0" algn="ctr" rtl="0"/>
            <a:endParaRPr sz="4800" b="1" dirty="0">
              <a:solidFill>
                <a:srgbClr val="000058"/>
              </a:solidFill>
            </a:endParaRPr>
          </a:p>
          <a:p>
            <a:pPr lvl="0" algn="ctr" rtl="0"/>
            <a:endParaRPr sz="4800" b="1" dirty="0">
              <a:solidFill>
                <a:srgbClr val="000058"/>
              </a:solidFill>
            </a:endParaRPr>
          </a:p>
          <a:p>
            <a:pPr lvl="0" algn="ctr" rtl="0"/>
            <a:r>
              <a:rPr sz="4800" b="1" dirty="0">
                <a:solidFill>
                  <a:srgbClr val="000058"/>
                </a:solidFill>
                <a:latin typeface="Arial"/>
              </a:rPr>
              <a:t>Thank You</a:t>
            </a:r>
          </a:p>
        </p:txBody>
      </p:sp>
    </p:spTree>
    <p:extLst>
      <p:ext uri="{BB962C8B-B14F-4D97-AF65-F5344CB8AC3E}">
        <p14:creationId xmlns:p14="http://schemas.microsoft.com/office/powerpoint/2010/main" val="371745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prstGeom prst="rect">
            <a:avLst/>
          </a:prstGeom>
        </p:spPr>
        <p:txBody>
          <a:bodyPr/>
          <a:lstStyle>
            <a:lvl1pPr lvl="0" rtl="0">
              <a:defRPr/>
            </a:lvl1pPr>
          </a:lstStyle>
          <a:p>
            <a:pPr lvl="0" rtl="0"/>
            <a:r>
              <a:rPr lang="en-US" sz="4400" b="1" i="0">
                <a:solidFill>
                  <a:srgbClr val="000058"/>
                </a:solidFill>
                <a:latin typeface="GMBPBI+Constantia-Bold"/>
              </a:rPr>
              <a:t>Costs of stress 3/3</a:t>
            </a:r>
          </a:p>
        </p:txBody>
      </p:sp>
      <p:sp>
        <p:nvSpPr>
          <p:cNvPr id="3" name="Text Placeholder 2"/>
          <p:cNvSpPr txBox="1">
            <a:spLocks noGrp="1"/>
          </p:cNvSpPr>
          <p:nvPr>
            <p:ph idx="1"/>
          </p:nvPr>
        </p:nvSpPr>
        <p:spPr>
          <a:prstGeom prst="rect">
            <a:avLst/>
          </a:prstGeom>
        </p:spPr>
        <p:txBody>
          <a:bodyPr>
            <a:normAutofit fontScale="92500"/>
          </a:bodyPr>
          <a:lstStyle>
            <a:lvl1pPr lvl="0" rtl="0">
              <a:defRPr/>
            </a:lvl1pPr>
          </a:lstStyle>
          <a:p>
            <a:pPr lvl="0" rtl="0">
              <a:lnSpc>
                <a:spcPct val="150000"/>
              </a:lnSpc>
            </a:pPr>
            <a:r>
              <a:rPr lang="en-US" sz="3600" b="1">
                <a:solidFill>
                  <a:srgbClr val="0000B0"/>
                </a:solidFill>
                <a:latin typeface="inherit"/>
              </a:rPr>
              <a:t>Correlations have been found between stress and the top six causes of death: cancer, lung ailments, heart disease, liver cirrhosis, accidents, and suicide </a:t>
            </a:r>
            <a:r>
              <a:rPr lang="en-US" sz="3600" b="1">
                <a:solidFill>
                  <a:srgbClr val="000000"/>
                </a:solidFill>
                <a:latin typeface="inherit"/>
              </a:rPr>
              <a:t>(“How Does Stress Affect Us?”, 2016).</a:t>
            </a:r>
          </a:p>
        </p:txBody>
      </p:sp>
    </p:spTree>
    <p:extLst>
      <p:ext uri="{BB962C8B-B14F-4D97-AF65-F5344CB8AC3E}">
        <p14:creationId xmlns:p14="http://schemas.microsoft.com/office/powerpoint/2010/main" val="172985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srcRect/>
          <a:stretch>
            <a:fillRect/>
          </a:stretch>
        </p:blipFill>
        <p:spPr>
          <a:xfrm>
            <a:off x="236790" y="1412777"/>
            <a:ext cx="4713252" cy="4680521"/>
          </a:xfrm>
          <a:prstGeom prst="rect">
            <a:avLst/>
          </a:prstGeom>
        </p:spPr>
      </p:pic>
      <p:sp>
        <p:nvSpPr>
          <p:cNvPr id="3" name="Rectangle 2"/>
          <p:cNvSpPr/>
          <p:nvPr/>
        </p:nvSpPr>
        <p:spPr>
          <a:xfrm>
            <a:off x="1861380" y="260649"/>
            <a:ext cx="5572938" cy="830997"/>
          </a:xfrm>
          <a:prstGeom prst="rect">
            <a:avLst/>
          </a:prstGeom>
        </p:spPr>
        <p:txBody>
          <a:bodyPr wrap="square"/>
          <a:lstStyle>
            <a:lvl1pPr lvl="0" rtl="0">
              <a:defRPr/>
            </a:lvl1pPr>
          </a:lstStyle>
          <a:p>
            <a:pPr lvl="0" rtl="0"/>
            <a:r>
              <a:rPr lang="en-US" sz="4800" b="1" i="0" u="none" strike="noStrike" baseline="0">
                <a:solidFill>
                  <a:srgbClr val="000000"/>
                </a:solidFill>
                <a:latin typeface="GMBPBI+Constantia-Bold"/>
              </a:rPr>
              <a:t>Prevalence of stress</a:t>
            </a:r>
          </a:p>
        </p:txBody>
      </p:sp>
      <p:pic>
        <p:nvPicPr>
          <p:cNvPr id="4" name="Picture 3"/>
          <p:cNvPicPr/>
          <p:nvPr/>
        </p:nvPicPr>
        <p:blipFill>
          <a:blip r:embed="rId4"/>
          <a:srcRect/>
          <a:stretch>
            <a:fillRect/>
          </a:stretch>
        </p:blipFill>
        <p:spPr>
          <a:xfrm>
            <a:off x="5220072" y="1412777"/>
            <a:ext cx="3402380" cy="4680521"/>
          </a:xfrm>
          <a:prstGeom prst="rect">
            <a:avLst/>
          </a:prstGeom>
        </p:spPr>
      </p:pic>
    </p:spTree>
    <p:extLst>
      <p:ext uri="{BB962C8B-B14F-4D97-AF65-F5344CB8AC3E}">
        <p14:creationId xmlns:p14="http://schemas.microsoft.com/office/powerpoint/2010/main" val="3783353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00094" y="548681"/>
            <a:ext cx="7828366" cy="1008112"/>
          </a:xfrm>
          <a:prstGeom prst="rect">
            <a:avLst/>
          </a:prstGeom>
        </p:spPr>
        <p:txBody>
          <a:bodyPr/>
          <a:lstStyle>
            <a:lvl1pPr lvl="0" rtl="0">
              <a:defRPr/>
            </a:lvl1pPr>
          </a:lstStyle>
          <a:p>
            <a:pPr lvl="0" algn="ctr" rtl="0"/>
            <a:r>
              <a:rPr lang="en-US" sz="4800" b="1">
                <a:solidFill>
                  <a:srgbClr val="000058"/>
                </a:solidFill>
                <a:latin typeface="GMBPBI+Constantia-Bold"/>
              </a:rPr>
              <a:t>What Is Stress</a:t>
            </a:r>
          </a:p>
        </p:txBody>
      </p:sp>
      <p:sp>
        <p:nvSpPr>
          <p:cNvPr id="3" name="Text Placeholder 2"/>
          <p:cNvSpPr txBox="1">
            <a:spLocks noGrp="1"/>
          </p:cNvSpPr>
          <p:nvPr>
            <p:ph idx="1"/>
          </p:nvPr>
        </p:nvSpPr>
        <p:spPr>
          <a:xfrm>
            <a:off x="322885" y="1700809"/>
            <a:ext cx="8353573" cy="2932399"/>
          </a:xfrm>
          <a:prstGeom prst="rect">
            <a:avLst/>
          </a:prstGeom>
        </p:spPr>
        <p:txBody>
          <a:bodyPr>
            <a:normAutofit fontScale="77500" lnSpcReduction="20000"/>
          </a:bodyPr>
          <a:lstStyle>
            <a:lvl1pPr lvl="0" rtl="0">
              <a:defRPr/>
            </a:lvl1pPr>
          </a:lstStyle>
          <a:p>
            <a:pPr lvl="0" algn="just" rtl="0">
              <a:lnSpc>
                <a:spcPct val="150000"/>
              </a:lnSpc>
              <a:buFont typeface="Wingdings"/>
              <a:buChar char="§"/>
            </a:pPr>
            <a:r>
              <a:rPr sz="3600" b="1">
                <a:solidFill>
                  <a:srgbClr val="0000B0"/>
                </a:solidFill>
                <a:effectLst>
                  <a:outerShdw blurRad="38100" dist="38100" dir="2700000" algn="tl">
                    <a:srgbClr val="000000">
                      <a:alpha val="43137"/>
                    </a:srgbClr>
                  </a:outerShdw>
                </a:effectLst>
              </a:rPr>
              <a:t>Stress can be defined as our mental, physical, emotional, and behavioral reactions to any perceived demands or threats.</a:t>
            </a:r>
            <a:r>
              <a:rPr sz="3600">
                <a:solidFill>
                  <a:srgbClr val="0000B0"/>
                </a:solidFill>
                <a:effectLst>
                  <a:outerShdw blurRad="38100" dist="38100" dir="2700000" algn="tl">
                    <a:srgbClr val="000000">
                      <a:alpha val="43137"/>
                    </a:srgbClr>
                  </a:outerShdw>
                </a:effectLst>
              </a:rPr>
              <a:t> </a:t>
            </a:r>
          </a:p>
          <a:p>
            <a:pPr lvl="0" algn="just" rtl="0">
              <a:lnSpc>
                <a:spcPct val="150000"/>
              </a:lnSpc>
              <a:buFont typeface="Wingdings"/>
              <a:buChar char="§"/>
            </a:pPr>
            <a:r>
              <a:rPr lang="en-US" sz="3600" b="1">
                <a:solidFill>
                  <a:srgbClr val="0000B0"/>
                </a:solidFill>
                <a:effectLst>
                  <a:outerShdw blurRad="38100" dist="38100" dir="2700000" algn="tl">
                    <a:srgbClr val="000000">
                      <a:alpha val="43137"/>
                    </a:srgbClr>
                  </a:outerShdw>
                </a:effectLst>
              </a:rPr>
              <a:t>S= P&gt;R</a:t>
            </a:r>
          </a:p>
        </p:txBody>
      </p:sp>
      <p:pic>
        <p:nvPicPr>
          <p:cNvPr id="4" name="Picture 3"/>
          <p:cNvPicPr/>
          <p:nvPr/>
        </p:nvPicPr>
        <p:blipFill>
          <a:blip r:embed="rId3"/>
          <a:srcRect/>
          <a:stretch>
            <a:fillRect/>
          </a:stretch>
        </p:blipFill>
        <p:spPr>
          <a:xfrm>
            <a:off x="4848589" y="3821121"/>
            <a:ext cx="3442267" cy="2837665"/>
          </a:xfrm>
          <a:prstGeom prst="rect">
            <a:avLst/>
          </a:prstGeom>
        </p:spPr>
      </p:pic>
    </p:spTree>
    <p:extLst>
      <p:ext uri="{BB962C8B-B14F-4D97-AF65-F5344CB8AC3E}">
        <p14:creationId xmlns:p14="http://schemas.microsoft.com/office/powerpoint/2010/main" val="1161582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250731" y="-48568"/>
            <a:ext cx="7924219" cy="1386543"/>
          </a:xfrm>
          <a:prstGeom prst="rect">
            <a:avLst/>
          </a:prstGeom>
        </p:spPr>
        <p:txBody>
          <a:bodyPr/>
          <a:lstStyle>
            <a:lvl1pPr lvl="0" rtl="0">
              <a:defRPr/>
            </a:lvl1pPr>
          </a:lstStyle>
          <a:p>
            <a:pPr lvl="0" rtl="0"/>
            <a:r>
              <a:rPr sz="4800" b="1">
                <a:solidFill>
                  <a:srgbClr val="000058"/>
                </a:solidFill>
              </a:rPr>
              <a:t>Physiology of stress response</a:t>
            </a:r>
          </a:p>
        </p:txBody>
      </p:sp>
      <p:pic>
        <p:nvPicPr>
          <p:cNvPr id="3" name="Picture 2"/>
          <p:cNvPicPr/>
          <p:nvPr/>
        </p:nvPicPr>
        <p:blipFill>
          <a:blip r:embed="rId3"/>
          <a:srcRect/>
          <a:stretch>
            <a:fillRect/>
          </a:stretch>
        </p:blipFill>
        <p:spPr>
          <a:xfrm>
            <a:off x="332820" y="1866679"/>
            <a:ext cx="8383622" cy="4707481"/>
          </a:xfrm>
          <a:prstGeom prst="rect">
            <a:avLst/>
          </a:prstGeom>
        </p:spPr>
      </p:pic>
    </p:spTree>
    <p:extLst>
      <p:ext uri="{BB962C8B-B14F-4D97-AF65-F5344CB8AC3E}">
        <p14:creationId xmlns:p14="http://schemas.microsoft.com/office/powerpoint/2010/main" val="3833091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629841" y="457200"/>
            <a:ext cx="8047547" cy="1129992"/>
          </a:xfrm>
          <a:prstGeom prst="rect">
            <a:avLst/>
          </a:prstGeom>
        </p:spPr>
        <p:txBody>
          <a:bodyPr/>
          <a:lstStyle>
            <a:lvl1pPr lvl="0" rtl="0">
              <a:defRPr/>
            </a:lvl1pPr>
          </a:lstStyle>
          <a:p>
            <a:pPr lvl="0" rtl="0"/>
            <a:r>
              <a:rPr sz="4800" b="1">
                <a:solidFill>
                  <a:srgbClr val="000058"/>
                </a:solidFill>
              </a:rPr>
              <a:t>general adaptation syndrome</a:t>
            </a:r>
          </a:p>
        </p:txBody>
      </p:sp>
      <p:sp>
        <p:nvSpPr>
          <p:cNvPr id="4" name="Text Placeholder 3"/>
          <p:cNvSpPr txBox="1">
            <a:spLocks noGrp="1"/>
          </p:cNvSpPr>
          <p:nvPr>
            <p:ph type="body" sz="half" idx="2"/>
          </p:nvPr>
        </p:nvSpPr>
        <p:spPr>
          <a:prstGeom prst="rect">
            <a:avLst/>
          </a:prstGeom>
        </p:spPr>
        <p:txBody>
          <a:bodyPr/>
          <a:lstStyle>
            <a:lvl1pPr lvl="0" rtl="0">
              <a:defRPr/>
            </a:lvl1pPr>
          </a:lstStyle>
          <a:p>
            <a:endParaRPr/>
          </a:p>
        </p:txBody>
      </p:sp>
      <p:pic>
        <p:nvPicPr>
          <p:cNvPr id="3" name="Picture 2"/>
          <p:cNvPicPr/>
          <p:nvPr/>
        </p:nvPicPr>
        <p:blipFill>
          <a:blip r:embed="rId3"/>
          <a:srcRect/>
          <a:stretch>
            <a:fillRect/>
          </a:stretch>
        </p:blipFill>
        <p:spPr>
          <a:xfrm>
            <a:off x="692778" y="1983488"/>
            <a:ext cx="7823764" cy="4489105"/>
          </a:xfrm>
          <a:prstGeom prst="rect">
            <a:avLst/>
          </a:prstGeom>
        </p:spPr>
      </p:pic>
    </p:spTree>
    <p:extLst>
      <p:ext uri="{BB962C8B-B14F-4D97-AF65-F5344CB8AC3E}">
        <p14:creationId xmlns:p14="http://schemas.microsoft.com/office/powerpoint/2010/main" val="4482738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0</TotalTime>
  <Words>1207</Words>
  <Application>Microsoft Office PowerPoint</Application>
  <PresentationFormat>On-screen Show (4:3)</PresentationFormat>
  <Paragraphs>177</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Flow</vt:lpstr>
      <vt:lpstr>Stress Management Activities</vt:lpstr>
      <vt:lpstr>FACTS ABOUT STRESS</vt:lpstr>
      <vt:lpstr>Costs of stress 1/3</vt:lpstr>
      <vt:lpstr>Costs of stress 2/3</vt:lpstr>
      <vt:lpstr>Costs of stress 3/3</vt:lpstr>
      <vt:lpstr>PowerPoint Presentation</vt:lpstr>
      <vt:lpstr>What Is Stress</vt:lpstr>
      <vt:lpstr>Physiology of stress response</vt:lpstr>
      <vt:lpstr>general adaptation syndrome</vt:lpstr>
      <vt:lpstr>The “Fight or Flight” Response When situations seem threatening to us, our bodies react quickly to supply protection by preparing to take action. This physiological reaction is known as the "fight or flight" response.  </vt:lpstr>
      <vt:lpstr>Adaptation phase</vt:lpstr>
      <vt:lpstr>Exahusion</vt:lpstr>
      <vt:lpstr>PowerPoint Presentation</vt:lpstr>
      <vt:lpstr>PowerPoint Presentation</vt:lpstr>
      <vt:lpstr>Not All Stress is Bad… </vt:lpstr>
      <vt:lpstr>All Stressors are not equal</vt:lpstr>
      <vt:lpstr>Stress and its Effects</vt:lpstr>
      <vt:lpstr>How stress affects us differently</vt:lpstr>
      <vt:lpstr>Symptoms of stress </vt:lpstr>
      <vt:lpstr>Determine Your Personal Level of Stress</vt:lpstr>
      <vt:lpstr>Determine Your Personal Level of Stress</vt:lpstr>
      <vt:lpstr>PowerPoint Presentation</vt:lpstr>
      <vt:lpstr>Barriers To Managing Stress</vt:lpstr>
      <vt:lpstr>1) Identify the sources of stress in your life </vt:lpstr>
      <vt:lpstr>2)The four A's ( Avoid, Alter, Adapt &amp; Accept 1/2)</vt:lpstr>
      <vt:lpstr>2)The four A's ( Avoid, Alter, Adapt &amp; Accept 2/2)</vt:lpstr>
      <vt:lpstr>3) The ability to tap into your senses</vt:lpstr>
      <vt:lpstr>4) Stress and diet 1/3</vt:lpstr>
      <vt:lpstr>Stress and diet 2/3</vt:lpstr>
      <vt:lpstr>Stress and diet 3/3</vt:lpstr>
      <vt:lpstr>5) Relaxation techniques</vt:lpstr>
      <vt:lpstr>A) Deep breathing</vt:lpstr>
      <vt:lpstr>A) Deep breathing ( Con.....)</vt:lpstr>
      <vt:lpstr>PowerPoint Presentation</vt:lpstr>
      <vt:lpstr>B) Massage</vt:lpstr>
      <vt:lpstr>C)Aromatherapy</vt:lpstr>
      <vt:lpstr>D) Visualization</vt:lpstr>
      <vt:lpstr>Visualization Techniques </vt:lpstr>
      <vt:lpstr>E) yoga</vt:lpstr>
      <vt:lpstr>PowerPoint Presentation</vt:lpstr>
      <vt:lpstr>Questions?   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 Activities</dc:title>
  <dc:creator>Ahmed</dc:creator>
  <cp:lastModifiedBy>Windows User</cp:lastModifiedBy>
  <cp:revision>2</cp:revision>
  <dcterms:created xsi:type="dcterms:W3CDTF">2006-08-16T00:00:00Z</dcterms:created>
  <dcterms:modified xsi:type="dcterms:W3CDTF">2020-03-19T07:42:51Z</dcterms:modified>
</cp:coreProperties>
</file>