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6858000" type="screen4x3"/>
  <p:notesSz cx="6858000" cy="9144000"/>
  <p:defaultText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66" d="100"/>
          <a:sy n="66" d="100"/>
        </p:scale>
        <p:origin x="-1506" y="-11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8AD3AD89-0077-40BC-A163-8B827F7FF9CC}" type="datetimeFigureOut">
              <a:rPr lang="ar-EG" smtClean="0"/>
              <a:t>26/07/1441</a:t>
            </a:fld>
            <a:endParaRPr lang="ar-EG"/>
          </a:p>
        </p:txBody>
      </p:sp>
      <p:sp>
        <p:nvSpPr>
          <p:cNvPr id="8" name="Slide Number Placeholder 7"/>
          <p:cNvSpPr>
            <a:spLocks noGrp="1"/>
          </p:cNvSpPr>
          <p:nvPr>
            <p:ph type="sldNum" sz="quarter" idx="11"/>
          </p:nvPr>
        </p:nvSpPr>
        <p:spPr/>
        <p:txBody>
          <a:bodyPr/>
          <a:lstStyle/>
          <a:p>
            <a:fld id="{7F672EA2-B61E-442E-AC57-A6C307937BFC}" type="slidenum">
              <a:rPr lang="ar-EG" smtClean="0"/>
              <a:t>‹#›</a:t>
            </a:fld>
            <a:endParaRPr lang="ar-EG"/>
          </a:p>
        </p:txBody>
      </p:sp>
      <p:sp>
        <p:nvSpPr>
          <p:cNvPr id="9" name="Footer Placeholder 8"/>
          <p:cNvSpPr>
            <a:spLocks noGrp="1"/>
          </p:cNvSpPr>
          <p:nvPr>
            <p:ph type="ftr" sz="quarter" idx="12"/>
          </p:nvPr>
        </p:nvSpPr>
        <p:spPr/>
        <p:txBody>
          <a:bodyPr/>
          <a:lstStyle/>
          <a:p>
            <a:endParaRPr lang="ar-EG"/>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D3AD89-0077-40BC-A163-8B827F7FF9CC}" type="datetimeFigureOut">
              <a:rPr lang="ar-EG" smtClean="0"/>
              <a:t>26/07/1441</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7F672EA2-B61E-442E-AC57-A6C307937BFC}" type="slidenum">
              <a:rPr lang="ar-EG" smtClean="0"/>
              <a:t>‹#›</a:t>
            </a:fld>
            <a:endParaRPr lang="ar-EG"/>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D3AD89-0077-40BC-A163-8B827F7FF9CC}" type="datetimeFigureOut">
              <a:rPr lang="ar-EG" smtClean="0"/>
              <a:t>26/07/1441</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7F672EA2-B61E-442E-AC57-A6C307937BFC}" type="slidenum">
              <a:rPr lang="ar-EG" smtClean="0"/>
              <a:t>‹#›</a:t>
            </a:fld>
            <a:endParaRPr lang="ar-EG"/>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8AD3AD89-0077-40BC-A163-8B827F7FF9CC}" type="datetimeFigureOut">
              <a:rPr lang="ar-EG" smtClean="0"/>
              <a:t>26/07/1441</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7F672EA2-B61E-442E-AC57-A6C307937BFC}" type="slidenum">
              <a:rPr lang="ar-EG" smtClean="0"/>
              <a:t>‹#›</a:t>
            </a:fld>
            <a:endParaRPr lang="ar-EG"/>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D3AD89-0077-40BC-A163-8B827F7FF9CC}" type="datetimeFigureOut">
              <a:rPr lang="ar-EG" smtClean="0"/>
              <a:t>26/07/1441</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7F672EA2-B61E-442E-AC57-A6C307937BFC}" type="slidenum">
              <a:rPr lang="ar-EG" smtClean="0"/>
              <a:t>‹#›</a:t>
            </a:fld>
            <a:endParaRPr lang="ar-EG"/>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8AD3AD89-0077-40BC-A163-8B827F7FF9CC}" type="datetimeFigureOut">
              <a:rPr lang="ar-EG" smtClean="0"/>
              <a:t>26/07/1441</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7F672EA2-B61E-442E-AC57-A6C307937BFC}" type="slidenum">
              <a:rPr lang="ar-EG" smtClean="0"/>
              <a:t>‹#›</a:t>
            </a:fld>
            <a:endParaRPr lang="ar-EG"/>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8AD3AD89-0077-40BC-A163-8B827F7FF9CC}" type="datetimeFigureOut">
              <a:rPr lang="ar-EG" smtClean="0"/>
              <a:t>26/07/1441</a:t>
            </a:fld>
            <a:endParaRPr lang="ar-EG"/>
          </a:p>
        </p:txBody>
      </p:sp>
      <p:sp>
        <p:nvSpPr>
          <p:cNvPr id="8" name="Footer Placeholder 7"/>
          <p:cNvSpPr>
            <a:spLocks noGrp="1"/>
          </p:cNvSpPr>
          <p:nvPr>
            <p:ph type="ftr" sz="quarter" idx="11"/>
          </p:nvPr>
        </p:nvSpPr>
        <p:spPr/>
        <p:txBody>
          <a:bodyPr/>
          <a:lstStyle/>
          <a:p>
            <a:endParaRPr lang="ar-EG"/>
          </a:p>
        </p:txBody>
      </p:sp>
      <p:sp>
        <p:nvSpPr>
          <p:cNvPr id="9" name="Slide Number Placeholder 8"/>
          <p:cNvSpPr>
            <a:spLocks noGrp="1"/>
          </p:cNvSpPr>
          <p:nvPr>
            <p:ph type="sldNum" sz="quarter" idx="12"/>
          </p:nvPr>
        </p:nvSpPr>
        <p:spPr/>
        <p:txBody>
          <a:bodyPr/>
          <a:lstStyle/>
          <a:p>
            <a:fld id="{7F672EA2-B61E-442E-AC57-A6C307937BFC}" type="slidenum">
              <a:rPr lang="ar-EG" smtClean="0"/>
              <a:t>‹#›</a:t>
            </a:fld>
            <a:endParaRPr lang="ar-EG"/>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AD3AD89-0077-40BC-A163-8B827F7FF9CC}" type="datetimeFigureOut">
              <a:rPr lang="ar-EG" smtClean="0"/>
              <a:t>26/07/1441</a:t>
            </a:fld>
            <a:endParaRPr lang="ar-EG"/>
          </a:p>
        </p:txBody>
      </p:sp>
      <p:sp>
        <p:nvSpPr>
          <p:cNvPr id="4" name="Footer Placeholder 3"/>
          <p:cNvSpPr>
            <a:spLocks noGrp="1"/>
          </p:cNvSpPr>
          <p:nvPr>
            <p:ph type="ftr" sz="quarter" idx="11"/>
          </p:nvPr>
        </p:nvSpPr>
        <p:spPr/>
        <p:txBody>
          <a:bodyPr/>
          <a:lstStyle/>
          <a:p>
            <a:endParaRPr lang="ar-EG"/>
          </a:p>
        </p:txBody>
      </p:sp>
      <p:sp>
        <p:nvSpPr>
          <p:cNvPr id="5" name="Slide Number Placeholder 4"/>
          <p:cNvSpPr>
            <a:spLocks noGrp="1"/>
          </p:cNvSpPr>
          <p:nvPr>
            <p:ph type="sldNum" sz="quarter" idx="12"/>
          </p:nvPr>
        </p:nvSpPr>
        <p:spPr/>
        <p:txBody>
          <a:bodyPr/>
          <a:lstStyle/>
          <a:p>
            <a:fld id="{7F672EA2-B61E-442E-AC57-A6C307937BFC}" type="slidenum">
              <a:rPr lang="ar-EG" smtClean="0"/>
              <a:t>‹#›</a:t>
            </a:fld>
            <a:endParaRPr lang="ar-EG"/>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D3AD89-0077-40BC-A163-8B827F7FF9CC}" type="datetimeFigureOut">
              <a:rPr lang="ar-EG" smtClean="0"/>
              <a:t>26/07/1441</a:t>
            </a:fld>
            <a:endParaRPr lang="ar-EG"/>
          </a:p>
        </p:txBody>
      </p:sp>
      <p:sp>
        <p:nvSpPr>
          <p:cNvPr id="3" name="Footer Placeholder 2"/>
          <p:cNvSpPr>
            <a:spLocks noGrp="1"/>
          </p:cNvSpPr>
          <p:nvPr>
            <p:ph type="ftr" sz="quarter" idx="11"/>
          </p:nvPr>
        </p:nvSpPr>
        <p:spPr/>
        <p:txBody>
          <a:bodyPr/>
          <a:lstStyle/>
          <a:p>
            <a:endParaRPr lang="ar-EG"/>
          </a:p>
        </p:txBody>
      </p:sp>
      <p:sp>
        <p:nvSpPr>
          <p:cNvPr id="4" name="Slide Number Placeholder 3"/>
          <p:cNvSpPr>
            <a:spLocks noGrp="1"/>
          </p:cNvSpPr>
          <p:nvPr>
            <p:ph type="sldNum" sz="quarter" idx="12"/>
          </p:nvPr>
        </p:nvSpPr>
        <p:spPr/>
        <p:txBody>
          <a:bodyPr/>
          <a:lstStyle/>
          <a:p>
            <a:fld id="{7F672EA2-B61E-442E-AC57-A6C307937BFC}" type="slidenum">
              <a:rPr lang="ar-EG" smtClean="0"/>
              <a:t>‹#›</a:t>
            </a:fld>
            <a:endParaRPr lang="ar-EG"/>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D3AD89-0077-40BC-A163-8B827F7FF9CC}" type="datetimeFigureOut">
              <a:rPr lang="ar-EG" smtClean="0"/>
              <a:t>26/07/1441</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7F672EA2-B61E-442E-AC57-A6C307937BFC}" type="slidenum">
              <a:rPr lang="ar-EG" smtClean="0"/>
              <a:t>‹#›</a:t>
            </a:fld>
            <a:endParaRPr lang="ar-EG"/>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D3AD89-0077-40BC-A163-8B827F7FF9CC}" type="datetimeFigureOut">
              <a:rPr lang="ar-EG" smtClean="0"/>
              <a:t>26/07/1441</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7F672EA2-B61E-442E-AC57-A6C307937BFC}" type="slidenum">
              <a:rPr lang="ar-EG" smtClean="0"/>
              <a:t>‹#›</a:t>
            </a:fld>
            <a:endParaRPr lang="ar-EG"/>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8AD3AD89-0077-40BC-A163-8B827F7FF9CC}" type="datetimeFigureOut">
              <a:rPr lang="ar-EG" smtClean="0"/>
              <a:t>26/07/1441</a:t>
            </a:fld>
            <a:endParaRPr lang="ar-EG"/>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ar-EG"/>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7F672EA2-B61E-442E-AC57-A6C307937BFC}" type="slidenum">
              <a:rPr lang="ar-EG" smtClean="0"/>
              <a:t>‹#›</a:t>
            </a:fld>
            <a:endParaRPr lang="ar-EG"/>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1"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r" defTabSz="914400" rtl="1"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r" defTabSz="914400" rtl="1"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r" defTabSz="914400" rtl="1"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r" defTabSz="914400" rtl="1"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r" defTabSz="914400" rtl="1"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r" defTabSz="914400" rtl="1"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r" defTabSz="914400" rtl="1"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r" defTabSz="914400" rtl="1"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r" defTabSz="914400" rtl="1"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2.pn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548680"/>
            <a:ext cx="7772400" cy="1015752"/>
          </a:xfrm>
        </p:spPr>
        <p:txBody>
          <a:bodyPr/>
          <a:lstStyle/>
          <a:p>
            <a:pPr rtl="0">
              <a:lnSpc>
                <a:spcPct val="115000"/>
              </a:lnSpc>
              <a:spcAft>
                <a:spcPts val="1000"/>
              </a:spcAft>
            </a:pPr>
            <a:r>
              <a:rPr lang="en-US" sz="5400" b="1" dirty="0">
                <a:effectLst/>
                <a:latin typeface="Times New Roman"/>
                <a:ea typeface="Calibri"/>
                <a:cs typeface="Arial"/>
              </a:rPr>
              <a:t>Musculoskeletal </a:t>
            </a:r>
            <a:r>
              <a:rPr lang="en-US" sz="5400" b="1" dirty="0" smtClean="0">
                <a:effectLst/>
                <a:latin typeface="Times New Roman"/>
                <a:ea typeface="Calibri"/>
                <a:cs typeface="Arial"/>
              </a:rPr>
              <a:t>System</a:t>
            </a:r>
            <a:endParaRPr lang="ar-EG" sz="5400" dirty="0"/>
          </a:p>
        </p:txBody>
      </p:sp>
      <p:sp>
        <p:nvSpPr>
          <p:cNvPr id="3" name="Subtitle 2"/>
          <p:cNvSpPr>
            <a:spLocks noGrp="1"/>
          </p:cNvSpPr>
          <p:nvPr>
            <p:ph type="subTitle" idx="1"/>
          </p:nvPr>
        </p:nvSpPr>
        <p:spPr>
          <a:xfrm>
            <a:off x="1371600" y="3789040"/>
            <a:ext cx="6400800" cy="2448272"/>
          </a:xfrm>
        </p:spPr>
        <p:txBody>
          <a:bodyPr>
            <a:noAutofit/>
          </a:bodyPr>
          <a:lstStyle/>
          <a:p>
            <a:pPr rtl="0">
              <a:lnSpc>
                <a:spcPct val="200000"/>
              </a:lnSpc>
            </a:pPr>
            <a:r>
              <a:rPr lang="en-US" sz="3200" b="1" dirty="0" smtClean="0">
                <a:solidFill>
                  <a:srgbClr val="FF0000"/>
                </a:solidFill>
                <a:latin typeface="Baskerville Old Face" pitchFamily="18" charset="0"/>
              </a:rPr>
              <a:t>By</a:t>
            </a:r>
          </a:p>
          <a:p>
            <a:pPr rtl="0">
              <a:lnSpc>
                <a:spcPct val="200000"/>
              </a:lnSpc>
            </a:pPr>
            <a:r>
              <a:rPr lang="en-US" sz="3200" b="1" dirty="0" err="1" smtClean="0">
                <a:solidFill>
                  <a:srgbClr val="FF0000"/>
                </a:solidFill>
                <a:latin typeface="Baskerville Old Face" pitchFamily="18" charset="0"/>
              </a:rPr>
              <a:t>Dr</a:t>
            </a:r>
            <a:r>
              <a:rPr lang="en-US" sz="3200" b="1" dirty="0" smtClean="0">
                <a:solidFill>
                  <a:srgbClr val="FF0000"/>
                </a:solidFill>
                <a:latin typeface="Baskerville Old Face" pitchFamily="18" charset="0"/>
              </a:rPr>
              <a:t>/ Mona Mohammed</a:t>
            </a:r>
            <a:endParaRPr lang="ar-EG" sz="3200" b="1" dirty="0">
              <a:solidFill>
                <a:srgbClr val="FF0000"/>
              </a:solidFill>
              <a:latin typeface="Baskerville Old Face" pitchFamily="18" charset="0"/>
            </a:endParaRPr>
          </a:p>
        </p:txBody>
      </p:sp>
      <p:sp>
        <p:nvSpPr>
          <p:cNvPr id="4" name="Title 1"/>
          <p:cNvSpPr txBox="1">
            <a:spLocks/>
          </p:cNvSpPr>
          <p:nvPr/>
        </p:nvSpPr>
        <p:spPr>
          <a:xfrm>
            <a:off x="467544" y="2262741"/>
            <a:ext cx="8204448" cy="1238267"/>
          </a:xfrm>
          <a:prstGeom prst="rect">
            <a:avLst/>
          </a:prstGeom>
        </p:spPr>
        <p:txBody>
          <a:bodyPr vert="horz" lIns="91440" tIns="45720" rIns="91440" bIns="45720" rtlCol="0" anchor="b">
            <a:noAutofit/>
          </a:bodyPr>
          <a:lstStyle>
            <a:lvl1pPr algn="ctr" defTabSz="914400" rtl="1" eaLnBrk="1" latinLnBrk="0" hangingPunct="1">
              <a:lnSpc>
                <a:spcPct val="100000"/>
              </a:lnSpc>
              <a:spcBef>
                <a:spcPct val="0"/>
              </a:spcBef>
              <a:buNone/>
              <a:defRPr sz="80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rtl="0">
              <a:lnSpc>
                <a:spcPct val="115000"/>
              </a:lnSpc>
              <a:spcAft>
                <a:spcPts val="1000"/>
              </a:spcAft>
            </a:pPr>
            <a:r>
              <a:rPr lang="en-US" sz="5400" b="1" dirty="0">
                <a:effectLst/>
                <a:latin typeface="Times New Roman"/>
                <a:ea typeface="Calibri"/>
                <a:cs typeface="Arial"/>
              </a:rPr>
              <a:t>I</a:t>
            </a:r>
            <a:r>
              <a:rPr lang="en-US" sz="5400" b="1" dirty="0" smtClean="0">
                <a:effectLst/>
                <a:latin typeface="Times New Roman"/>
                <a:ea typeface="Calibri"/>
                <a:cs typeface="Arial"/>
              </a:rPr>
              <a:t>. Anatomy </a:t>
            </a:r>
            <a:r>
              <a:rPr lang="en-US" sz="5400" b="1" dirty="0">
                <a:effectLst/>
                <a:latin typeface="Times New Roman"/>
                <a:ea typeface="Calibri"/>
                <a:cs typeface="Arial"/>
              </a:rPr>
              <a:t>and Physiology</a:t>
            </a:r>
            <a:endParaRPr lang="en-US" sz="4400" dirty="0">
              <a:effectLst/>
              <a:latin typeface="Calibri"/>
              <a:ea typeface="Calibri"/>
              <a:cs typeface="Aria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31803685"/>
      </p:ext>
    </p:extLst>
  </p:cSld>
  <p:clrMapOvr>
    <a:masterClrMapping/>
  </p:clrMapOvr>
  <mc:AlternateContent xmlns:mc="http://schemas.openxmlformats.org/markup-compatibility/2006" xmlns:p14="http://schemas.microsoft.com/office/powerpoint/2010/main">
    <mc:Choice Requires="p14">
      <p:transition spd="slow" p14:dur="2000" advTm="31776"/>
    </mc:Choice>
    <mc:Fallback xmlns="">
      <p:transition spd="slow" advTm="31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7931224" cy="835496"/>
          </a:xfrm>
        </p:spPr>
        <p:txBody>
          <a:bodyPr/>
          <a:lstStyle/>
          <a:p>
            <a:pPr algn="just" rtl="0">
              <a:lnSpc>
                <a:spcPct val="115000"/>
              </a:lnSpc>
              <a:spcAft>
                <a:spcPts val="1000"/>
              </a:spcAft>
            </a:pPr>
            <a:r>
              <a:rPr lang="en-US" sz="4400" b="1" dirty="0">
                <a:effectLst/>
                <a:latin typeface="Times New Roman"/>
                <a:ea typeface="Calibri"/>
                <a:cs typeface="Arial"/>
              </a:rPr>
              <a:t>Types of Muscular Tissue</a:t>
            </a:r>
            <a:r>
              <a:rPr lang="en-US" sz="4400" b="1" dirty="0" smtClean="0">
                <a:effectLst/>
                <a:latin typeface="Times New Roman"/>
                <a:ea typeface="Calibri"/>
                <a:cs typeface="Arial"/>
              </a:rPr>
              <a:t>:</a:t>
            </a:r>
            <a:endParaRPr lang="ar-EG" sz="4400" dirty="0"/>
          </a:p>
        </p:txBody>
      </p:sp>
      <p:sp>
        <p:nvSpPr>
          <p:cNvPr id="3" name="Content Placeholder 2"/>
          <p:cNvSpPr>
            <a:spLocks noGrp="1"/>
          </p:cNvSpPr>
          <p:nvPr>
            <p:ph idx="1"/>
          </p:nvPr>
        </p:nvSpPr>
        <p:spPr>
          <a:xfrm>
            <a:off x="323528" y="1412776"/>
            <a:ext cx="8507288" cy="5141168"/>
          </a:xfrm>
        </p:spPr>
        <p:txBody>
          <a:bodyPr/>
          <a:lstStyle/>
          <a:p>
            <a:pPr marL="0" indent="0" algn="just" rtl="0">
              <a:lnSpc>
                <a:spcPct val="115000"/>
              </a:lnSpc>
              <a:spcAft>
                <a:spcPts val="1000"/>
              </a:spcAft>
              <a:buNone/>
            </a:pPr>
            <a:r>
              <a:rPr lang="en-US" dirty="0" smtClean="0">
                <a:latin typeface="Times New Roman"/>
                <a:ea typeface="Calibri"/>
                <a:cs typeface="Arial"/>
              </a:rPr>
              <a:t>                </a:t>
            </a:r>
            <a:r>
              <a:rPr lang="en-US" sz="2800" dirty="0" smtClean="0">
                <a:solidFill>
                  <a:srgbClr val="FF0000"/>
                </a:solidFill>
                <a:latin typeface="Times New Roman"/>
                <a:ea typeface="Calibri"/>
                <a:cs typeface="Arial"/>
              </a:rPr>
              <a:t>There </a:t>
            </a:r>
            <a:r>
              <a:rPr lang="en-US" sz="2800" dirty="0">
                <a:solidFill>
                  <a:srgbClr val="FF0000"/>
                </a:solidFill>
                <a:latin typeface="Times New Roman"/>
                <a:ea typeface="Calibri"/>
                <a:cs typeface="Arial"/>
              </a:rPr>
              <a:t>are three types of muscular tissue:</a:t>
            </a:r>
            <a:endParaRPr lang="en-US" sz="2800" dirty="0">
              <a:solidFill>
                <a:srgbClr val="FF0000"/>
              </a:solidFill>
              <a:latin typeface="Calibri"/>
              <a:ea typeface="Calibri"/>
              <a:cs typeface="Arial"/>
            </a:endParaRPr>
          </a:p>
          <a:p>
            <a:pPr lvl="0" algn="just" rtl="0">
              <a:lnSpc>
                <a:spcPct val="115000"/>
              </a:lnSpc>
              <a:spcAft>
                <a:spcPts val="1000"/>
              </a:spcAft>
              <a:buFont typeface="Times New Roman"/>
              <a:buChar char="-"/>
            </a:pPr>
            <a:r>
              <a:rPr lang="en-US" sz="2800" b="1" dirty="0">
                <a:solidFill>
                  <a:srgbClr val="FF0000"/>
                </a:solidFill>
                <a:latin typeface="Times New Roman"/>
                <a:ea typeface="Calibri"/>
                <a:cs typeface="Arial"/>
              </a:rPr>
              <a:t>Smooth</a:t>
            </a:r>
            <a:r>
              <a:rPr lang="en-US" sz="2800" dirty="0">
                <a:solidFill>
                  <a:srgbClr val="FF0000"/>
                </a:solidFill>
                <a:latin typeface="Times New Roman"/>
                <a:ea typeface="Calibri"/>
                <a:cs typeface="Arial"/>
              </a:rPr>
              <a:t>: located in the walls of the hollow visceral organs.</a:t>
            </a:r>
            <a:endParaRPr lang="en-US" sz="2800" dirty="0">
              <a:solidFill>
                <a:srgbClr val="FF0000"/>
              </a:solidFill>
              <a:latin typeface="Calibri"/>
              <a:ea typeface="Calibri"/>
              <a:cs typeface="Arial"/>
            </a:endParaRPr>
          </a:p>
          <a:p>
            <a:pPr lvl="0" algn="just" rtl="0">
              <a:lnSpc>
                <a:spcPct val="115000"/>
              </a:lnSpc>
              <a:spcAft>
                <a:spcPts val="1000"/>
              </a:spcAft>
              <a:buFont typeface="Times New Roman"/>
              <a:buChar char="-"/>
            </a:pPr>
            <a:r>
              <a:rPr lang="en-US" sz="2800" b="1" dirty="0">
                <a:solidFill>
                  <a:srgbClr val="FF0000"/>
                </a:solidFill>
                <a:latin typeface="Times New Roman"/>
                <a:ea typeface="Calibri"/>
                <a:cs typeface="Arial"/>
              </a:rPr>
              <a:t>Cardiac:</a:t>
            </a:r>
            <a:r>
              <a:rPr lang="en-US" sz="2800" dirty="0">
                <a:solidFill>
                  <a:srgbClr val="FF0000"/>
                </a:solidFill>
                <a:latin typeface="Times New Roman"/>
                <a:ea typeface="Calibri"/>
                <a:cs typeface="Arial"/>
              </a:rPr>
              <a:t> located in the walls of the heart.</a:t>
            </a:r>
            <a:endParaRPr lang="en-US" sz="2800" dirty="0">
              <a:solidFill>
                <a:srgbClr val="FF0000"/>
              </a:solidFill>
              <a:latin typeface="Calibri"/>
              <a:ea typeface="Calibri"/>
              <a:cs typeface="Arial"/>
            </a:endParaRPr>
          </a:p>
          <a:p>
            <a:pPr lvl="0" algn="just" rtl="0">
              <a:lnSpc>
                <a:spcPct val="115000"/>
              </a:lnSpc>
              <a:spcAft>
                <a:spcPts val="1000"/>
              </a:spcAft>
              <a:buFont typeface="Times New Roman"/>
              <a:buChar char="-"/>
            </a:pPr>
            <a:r>
              <a:rPr lang="en-US" sz="2800" b="1" dirty="0">
                <a:solidFill>
                  <a:srgbClr val="FF0000"/>
                </a:solidFill>
                <a:latin typeface="Times New Roman"/>
                <a:ea typeface="Calibri"/>
                <a:cs typeface="Arial"/>
              </a:rPr>
              <a:t>Skeletal</a:t>
            </a:r>
            <a:r>
              <a:rPr lang="en-US" sz="2800" dirty="0">
                <a:solidFill>
                  <a:srgbClr val="FF0000"/>
                </a:solidFill>
                <a:latin typeface="Times New Roman"/>
                <a:ea typeface="Calibri"/>
                <a:cs typeface="Arial"/>
              </a:rPr>
              <a:t>: which occurs in the muscles attached to the skeleton, the skeletal muscle fibers are striated in appearance and are under voluntary control</a:t>
            </a:r>
            <a:r>
              <a:rPr lang="en-US" sz="2800" dirty="0" smtClean="0">
                <a:solidFill>
                  <a:srgbClr val="FF0000"/>
                </a:solidFill>
                <a:latin typeface="Times New Roman"/>
                <a:ea typeface="Calibri"/>
                <a:cs typeface="Arial"/>
              </a:rPr>
              <a:t>.</a:t>
            </a:r>
            <a:endParaRPr lang="en-US" sz="2800" dirty="0">
              <a:solidFill>
                <a:srgbClr val="FF0000"/>
              </a:solidFill>
              <a:latin typeface="Calibri"/>
              <a:ea typeface="Calibri"/>
              <a:cs typeface="Aria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66502335"/>
      </p:ext>
    </p:extLst>
  </p:cSld>
  <p:clrMapOvr>
    <a:masterClrMapping/>
  </p:clrMapOvr>
  <mc:AlternateContent xmlns:mc="http://schemas.openxmlformats.org/markup-compatibility/2006" xmlns:p14="http://schemas.microsoft.com/office/powerpoint/2010/main">
    <mc:Choice Requires="p14">
      <p:transition spd="slow" p14:dur="2000" advTm="72375"/>
    </mc:Choice>
    <mc:Fallback xmlns="">
      <p:transition spd="slow" advTm="72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72" y="100608"/>
            <a:ext cx="8830816" cy="1600200"/>
          </a:xfrm>
        </p:spPr>
        <p:txBody>
          <a:bodyPr/>
          <a:lstStyle/>
          <a:p>
            <a:pPr algn="just" rtl="0">
              <a:lnSpc>
                <a:spcPct val="115000"/>
              </a:lnSpc>
              <a:spcAft>
                <a:spcPts val="1000"/>
              </a:spcAft>
            </a:pPr>
            <a:r>
              <a:rPr lang="en-US" sz="3200" b="1" dirty="0">
                <a:effectLst/>
                <a:latin typeface="Times New Roman"/>
                <a:ea typeface="Calibri"/>
                <a:cs typeface="Arial"/>
              </a:rPr>
              <a:t>By sustained contraction or alternating contraction and relaxation, muscle tissue has six main functions</a:t>
            </a:r>
            <a:r>
              <a:rPr lang="en-US" sz="3200" b="1" dirty="0" smtClean="0">
                <a:effectLst/>
                <a:latin typeface="Times New Roman"/>
                <a:ea typeface="Calibri"/>
                <a:cs typeface="Arial"/>
              </a:rPr>
              <a:t>:</a:t>
            </a:r>
            <a:endParaRPr lang="ar-EG" sz="3200" dirty="0"/>
          </a:p>
        </p:txBody>
      </p:sp>
      <p:sp>
        <p:nvSpPr>
          <p:cNvPr id="3" name="Content Placeholder 2"/>
          <p:cNvSpPr>
            <a:spLocks noGrp="1"/>
          </p:cNvSpPr>
          <p:nvPr>
            <p:ph idx="1"/>
          </p:nvPr>
        </p:nvSpPr>
        <p:spPr>
          <a:xfrm>
            <a:off x="467544" y="1844824"/>
            <a:ext cx="8496944" cy="4525963"/>
          </a:xfrm>
        </p:spPr>
        <p:txBody>
          <a:bodyPr>
            <a:normAutofit/>
          </a:bodyPr>
          <a:lstStyle/>
          <a:p>
            <a:pPr lvl="0" algn="just" rtl="0">
              <a:lnSpc>
                <a:spcPct val="115000"/>
              </a:lnSpc>
              <a:spcAft>
                <a:spcPts val="1000"/>
              </a:spcAft>
              <a:buFont typeface="Times New Roman"/>
              <a:buChar char="-"/>
            </a:pPr>
            <a:r>
              <a:rPr lang="en-US" sz="2800" b="1" dirty="0">
                <a:solidFill>
                  <a:srgbClr val="FF0000"/>
                </a:solidFill>
                <a:latin typeface="Times New Roman"/>
                <a:ea typeface="Calibri"/>
                <a:cs typeface="Arial"/>
              </a:rPr>
              <a:t>It brings about body movement.</a:t>
            </a:r>
            <a:endParaRPr lang="en-US" sz="2800" b="1" dirty="0">
              <a:solidFill>
                <a:srgbClr val="FF0000"/>
              </a:solidFill>
              <a:latin typeface="Calibri"/>
              <a:ea typeface="Calibri"/>
              <a:cs typeface="Arial"/>
            </a:endParaRPr>
          </a:p>
          <a:p>
            <a:pPr lvl="0" algn="just" rtl="0">
              <a:lnSpc>
                <a:spcPct val="115000"/>
              </a:lnSpc>
              <a:spcAft>
                <a:spcPts val="1000"/>
              </a:spcAft>
              <a:buFont typeface="Times New Roman"/>
              <a:buChar char="-"/>
            </a:pPr>
            <a:r>
              <a:rPr lang="en-US" sz="2800" b="1" dirty="0">
                <a:solidFill>
                  <a:srgbClr val="FF0000"/>
                </a:solidFill>
                <a:latin typeface="Times New Roman"/>
                <a:ea typeface="Calibri"/>
                <a:cs typeface="Arial"/>
              </a:rPr>
              <a:t>It maintains body posture.</a:t>
            </a:r>
            <a:endParaRPr lang="en-US" sz="2800" b="1" dirty="0">
              <a:solidFill>
                <a:srgbClr val="FF0000"/>
              </a:solidFill>
              <a:latin typeface="Calibri"/>
              <a:ea typeface="Calibri"/>
              <a:cs typeface="Arial"/>
            </a:endParaRPr>
          </a:p>
          <a:p>
            <a:pPr lvl="0" algn="just" rtl="0">
              <a:lnSpc>
                <a:spcPct val="115000"/>
              </a:lnSpc>
              <a:spcAft>
                <a:spcPts val="1000"/>
              </a:spcAft>
              <a:buFont typeface="Times New Roman"/>
              <a:buChar char="-"/>
            </a:pPr>
            <a:r>
              <a:rPr lang="en-US" sz="2800" b="1" dirty="0">
                <a:solidFill>
                  <a:srgbClr val="FF0000"/>
                </a:solidFill>
                <a:latin typeface="Times New Roman"/>
                <a:ea typeface="Calibri"/>
                <a:cs typeface="Arial"/>
              </a:rPr>
              <a:t>It assists in stabilization of the joints.</a:t>
            </a:r>
            <a:endParaRPr lang="en-US" sz="2800" b="1" dirty="0">
              <a:solidFill>
                <a:srgbClr val="FF0000"/>
              </a:solidFill>
              <a:latin typeface="Calibri"/>
              <a:ea typeface="Calibri"/>
              <a:cs typeface="Arial"/>
            </a:endParaRPr>
          </a:p>
          <a:p>
            <a:pPr lvl="0" algn="just" rtl="0">
              <a:lnSpc>
                <a:spcPct val="115000"/>
              </a:lnSpc>
              <a:spcAft>
                <a:spcPts val="1000"/>
              </a:spcAft>
              <a:buFont typeface="Times New Roman"/>
              <a:buChar char="-"/>
            </a:pPr>
            <a:r>
              <a:rPr lang="en-US" sz="2800" b="1" dirty="0">
                <a:solidFill>
                  <a:srgbClr val="FF0000"/>
                </a:solidFill>
                <a:latin typeface="Times New Roman"/>
                <a:ea typeface="Calibri"/>
                <a:cs typeface="Arial"/>
              </a:rPr>
              <a:t>It assists in the movement of substances in the body.</a:t>
            </a:r>
            <a:endParaRPr lang="en-US" sz="2800" b="1" dirty="0">
              <a:solidFill>
                <a:srgbClr val="FF0000"/>
              </a:solidFill>
              <a:latin typeface="Calibri"/>
              <a:ea typeface="Calibri"/>
              <a:cs typeface="Arial"/>
            </a:endParaRPr>
          </a:p>
          <a:p>
            <a:pPr lvl="0" algn="just" rtl="0">
              <a:lnSpc>
                <a:spcPct val="115000"/>
              </a:lnSpc>
              <a:spcAft>
                <a:spcPts val="1000"/>
              </a:spcAft>
              <a:buFont typeface="Times New Roman"/>
              <a:buChar char="-"/>
            </a:pPr>
            <a:r>
              <a:rPr lang="en-US" sz="2800" b="1" dirty="0">
                <a:solidFill>
                  <a:srgbClr val="FF0000"/>
                </a:solidFill>
                <a:latin typeface="Times New Roman"/>
                <a:ea typeface="Calibri"/>
                <a:cs typeface="Arial"/>
              </a:rPr>
              <a:t>It aids temperature control.</a:t>
            </a:r>
            <a:endParaRPr lang="en-US" sz="2800" b="1" dirty="0">
              <a:solidFill>
                <a:srgbClr val="FF0000"/>
              </a:solidFill>
              <a:latin typeface="Calibri"/>
              <a:ea typeface="Calibri"/>
              <a:cs typeface="Arial"/>
            </a:endParaRPr>
          </a:p>
          <a:p>
            <a:pPr lvl="0" algn="just" rtl="0">
              <a:lnSpc>
                <a:spcPct val="115000"/>
              </a:lnSpc>
              <a:spcAft>
                <a:spcPts val="1000"/>
              </a:spcAft>
              <a:buFont typeface="Times New Roman"/>
              <a:buChar char="-"/>
            </a:pPr>
            <a:r>
              <a:rPr lang="en-US" sz="2800" b="1" dirty="0">
                <a:solidFill>
                  <a:srgbClr val="FF0000"/>
                </a:solidFill>
                <a:latin typeface="Times New Roman"/>
                <a:ea typeface="Calibri"/>
                <a:cs typeface="Arial"/>
              </a:rPr>
              <a:t>It helps regulate breathing (the diaphragm</a:t>
            </a:r>
            <a:r>
              <a:rPr lang="en-US" sz="2800" b="1" dirty="0" smtClean="0">
                <a:solidFill>
                  <a:srgbClr val="FF0000"/>
                </a:solidFill>
                <a:latin typeface="Times New Roman"/>
                <a:ea typeface="Calibri"/>
                <a:cs typeface="Arial"/>
              </a:rPr>
              <a:t>).</a:t>
            </a:r>
            <a:endParaRPr lang="en-US" sz="2800" b="1" dirty="0">
              <a:solidFill>
                <a:srgbClr val="FF0000"/>
              </a:solidFill>
              <a:latin typeface="Calibri"/>
              <a:ea typeface="Calibri"/>
              <a:cs typeface="Aria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4796768"/>
      </p:ext>
    </p:extLst>
  </p:cSld>
  <p:clrMapOvr>
    <a:masterClrMapping/>
  </p:clrMapOvr>
  <mc:AlternateContent xmlns:mc="http://schemas.openxmlformats.org/markup-compatibility/2006" xmlns:p14="http://schemas.microsoft.com/office/powerpoint/2010/main">
    <mc:Choice Requires="p14">
      <p:transition spd="slow" p14:dur="2000" advTm="69873"/>
    </mc:Choice>
    <mc:Fallback xmlns="">
      <p:transition spd="slow" advTm="69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2242592" cy="864096"/>
          </a:xfrm>
        </p:spPr>
        <p:txBody>
          <a:bodyPr/>
          <a:lstStyle/>
          <a:p>
            <a:pPr algn="just" rtl="0">
              <a:lnSpc>
                <a:spcPct val="115000"/>
              </a:lnSpc>
              <a:spcAft>
                <a:spcPts val="1000"/>
              </a:spcAft>
            </a:pPr>
            <a:r>
              <a:rPr lang="en-US" b="1" dirty="0">
                <a:effectLst/>
                <a:latin typeface="Times New Roman"/>
                <a:ea typeface="Calibri"/>
                <a:cs typeface="Arial"/>
              </a:rPr>
              <a:t>Joints</a:t>
            </a:r>
            <a:r>
              <a:rPr lang="en-US" b="1" dirty="0" smtClean="0">
                <a:effectLst/>
                <a:latin typeface="Times New Roman"/>
                <a:ea typeface="Calibri"/>
                <a:cs typeface="Arial"/>
              </a:rPr>
              <a:t>:</a:t>
            </a:r>
            <a:endParaRPr lang="ar-EG" dirty="0"/>
          </a:p>
        </p:txBody>
      </p:sp>
      <p:sp>
        <p:nvSpPr>
          <p:cNvPr id="3" name="Content Placeholder 2"/>
          <p:cNvSpPr>
            <a:spLocks noGrp="1"/>
          </p:cNvSpPr>
          <p:nvPr>
            <p:ph idx="1"/>
          </p:nvPr>
        </p:nvSpPr>
        <p:spPr>
          <a:xfrm>
            <a:off x="179512" y="908720"/>
            <a:ext cx="8830816" cy="5832648"/>
          </a:xfrm>
        </p:spPr>
        <p:txBody>
          <a:bodyPr>
            <a:noAutofit/>
          </a:bodyPr>
          <a:lstStyle/>
          <a:p>
            <a:pPr marL="0" indent="0" algn="just" rtl="0">
              <a:lnSpc>
                <a:spcPct val="150000"/>
              </a:lnSpc>
              <a:buNone/>
            </a:pPr>
            <a:r>
              <a:rPr lang="en-US" sz="2800" b="1" dirty="0" smtClean="0">
                <a:solidFill>
                  <a:srgbClr val="FF0000"/>
                </a:solidFill>
                <a:latin typeface="Times New Roman"/>
                <a:ea typeface="Calibri"/>
                <a:cs typeface="Arial"/>
              </a:rPr>
              <a:t>             A </a:t>
            </a:r>
            <a:r>
              <a:rPr lang="en-US" sz="2800" b="1" dirty="0">
                <a:solidFill>
                  <a:srgbClr val="FF0000"/>
                </a:solidFill>
                <a:latin typeface="Times New Roman"/>
                <a:ea typeface="Calibri"/>
                <a:cs typeface="Arial"/>
              </a:rPr>
              <a:t>joint, or articulation, is where two bones come together, for example in the knee. In terms of the amount of movement they permit, there are three main joint types: immovable (</a:t>
            </a:r>
            <a:r>
              <a:rPr lang="en-US" sz="2800" b="1" dirty="0" err="1">
                <a:solidFill>
                  <a:srgbClr val="FF0000"/>
                </a:solidFill>
                <a:latin typeface="Times New Roman"/>
                <a:ea typeface="Calibri"/>
                <a:cs typeface="Arial"/>
              </a:rPr>
              <a:t>synarthrosis</a:t>
            </a:r>
            <a:r>
              <a:rPr lang="en-US" sz="2800" b="1" dirty="0">
                <a:solidFill>
                  <a:srgbClr val="FF0000"/>
                </a:solidFill>
                <a:latin typeface="Times New Roman"/>
                <a:ea typeface="Calibri"/>
                <a:cs typeface="Arial"/>
              </a:rPr>
              <a:t>), slightly movable (</a:t>
            </a:r>
            <a:r>
              <a:rPr lang="en-US" sz="2800" b="1" dirty="0" err="1">
                <a:solidFill>
                  <a:srgbClr val="FF0000"/>
                </a:solidFill>
                <a:latin typeface="Times New Roman"/>
                <a:ea typeface="Calibri"/>
                <a:cs typeface="Arial"/>
              </a:rPr>
              <a:t>amphiarthrosis</a:t>
            </a:r>
            <a:r>
              <a:rPr lang="en-US" sz="2800" b="1" dirty="0">
                <a:solidFill>
                  <a:srgbClr val="FF0000"/>
                </a:solidFill>
                <a:latin typeface="Times New Roman"/>
                <a:ea typeface="Calibri"/>
                <a:cs typeface="Arial"/>
              </a:rPr>
              <a:t>) and freely movable (</a:t>
            </a:r>
            <a:r>
              <a:rPr lang="en-US" sz="2800" b="1" dirty="0" err="1">
                <a:solidFill>
                  <a:srgbClr val="FF0000"/>
                </a:solidFill>
                <a:latin typeface="Times New Roman"/>
                <a:ea typeface="Calibri"/>
                <a:cs typeface="Arial"/>
              </a:rPr>
              <a:t>diarthrosis</a:t>
            </a:r>
            <a:r>
              <a:rPr lang="en-US" sz="2800" b="1" dirty="0">
                <a:solidFill>
                  <a:srgbClr val="FF0000"/>
                </a:solidFill>
                <a:latin typeface="Times New Roman"/>
                <a:ea typeface="Calibri"/>
                <a:cs typeface="Arial"/>
              </a:rPr>
              <a:t>). Synovial joints (</a:t>
            </a:r>
            <a:r>
              <a:rPr lang="en-US" sz="2800" b="1" dirty="0" err="1">
                <a:solidFill>
                  <a:srgbClr val="FF0000"/>
                </a:solidFill>
                <a:latin typeface="Times New Roman"/>
                <a:ea typeface="Calibri"/>
                <a:cs typeface="Arial"/>
              </a:rPr>
              <a:t>diarthroses</a:t>
            </a:r>
            <a:r>
              <a:rPr lang="en-US" sz="2800" b="1" dirty="0">
                <a:solidFill>
                  <a:srgbClr val="FF0000"/>
                </a:solidFill>
                <a:latin typeface="Times New Roman"/>
                <a:ea typeface="Calibri"/>
                <a:cs typeface="Arial"/>
              </a:rPr>
              <a:t>) such as the hip or knee are by far the most common classification of joint within the human body. Additional examples of synovial joints include pivotal, ball and socket, and hinge.</a:t>
            </a:r>
            <a:endParaRPr lang="ar-EG" sz="2800" b="1" dirty="0">
              <a:solidFill>
                <a:srgbClr val="FF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0084532"/>
      </p:ext>
    </p:extLst>
  </p:cSld>
  <p:clrMapOvr>
    <a:masterClrMapping/>
  </p:clrMapOvr>
  <mc:AlternateContent xmlns:mc="http://schemas.openxmlformats.org/markup-compatibility/2006" xmlns:p14="http://schemas.microsoft.com/office/powerpoint/2010/main">
    <mc:Choice Requires="p14">
      <p:transition spd="slow" p14:dur="2000" advTm="93223"/>
    </mc:Choice>
    <mc:Fallback xmlns="">
      <p:transition spd="slow" advTm="93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9696" y="620688"/>
            <a:ext cx="8686800" cy="2160240"/>
          </a:xfrm>
        </p:spPr>
        <p:txBody>
          <a:bodyPr>
            <a:normAutofit/>
          </a:bodyPr>
          <a:lstStyle/>
          <a:p>
            <a:pPr marL="0" indent="0" algn="just" rtl="0">
              <a:lnSpc>
                <a:spcPct val="150000"/>
              </a:lnSpc>
              <a:buNone/>
            </a:pPr>
            <a:r>
              <a:rPr lang="en-US" b="1" dirty="0" smtClean="0">
                <a:solidFill>
                  <a:srgbClr val="FF0000"/>
                </a:solidFill>
                <a:latin typeface="Times New Roman"/>
                <a:ea typeface="Calibri"/>
              </a:rPr>
              <a:t>          Tendons </a:t>
            </a:r>
            <a:r>
              <a:rPr lang="en-US" b="1" dirty="0">
                <a:solidFill>
                  <a:srgbClr val="FF0000"/>
                </a:solidFill>
                <a:latin typeface="Times New Roman"/>
                <a:ea typeface="Calibri"/>
              </a:rPr>
              <a:t>and ligaments are two types of connective tissue with similar, but differing, functions. In essence, ligaments connect bone to bone, and tendons connect bone to muscle. </a:t>
            </a:r>
            <a:endParaRPr lang="ar-EG" b="1" dirty="0">
              <a:solidFill>
                <a:srgbClr val="FF0000"/>
              </a:solidFill>
            </a:endParaRPr>
          </a:p>
        </p:txBody>
      </p:sp>
      <p:sp>
        <p:nvSpPr>
          <p:cNvPr id="4" name="Title 3"/>
          <p:cNvSpPr>
            <a:spLocks noGrp="1"/>
          </p:cNvSpPr>
          <p:nvPr>
            <p:ph type="title"/>
          </p:nvPr>
        </p:nvSpPr>
        <p:spPr>
          <a:xfrm>
            <a:off x="107504" y="44624"/>
            <a:ext cx="4834880" cy="691480"/>
          </a:xfrm>
        </p:spPr>
        <p:txBody>
          <a:bodyPr/>
          <a:lstStyle/>
          <a:p>
            <a:pPr algn="just" rtl="0">
              <a:lnSpc>
                <a:spcPct val="115000"/>
              </a:lnSpc>
              <a:spcAft>
                <a:spcPts val="1000"/>
              </a:spcAft>
            </a:pPr>
            <a:r>
              <a:rPr lang="en-US" sz="3200" b="1" dirty="0">
                <a:effectLst/>
                <a:latin typeface="Times New Roman"/>
                <a:ea typeface="Calibri"/>
                <a:cs typeface="Arial"/>
              </a:rPr>
              <a:t>Tendons and Ligaments</a:t>
            </a:r>
            <a:r>
              <a:rPr lang="en-US" sz="3200" b="1" dirty="0" smtClean="0">
                <a:effectLst/>
                <a:latin typeface="Times New Roman"/>
                <a:ea typeface="Calibri"/>
                <a:cs typeface="Arial"/>
              </a:rPr>
              <a:t>:</a:t>
            </a:r>
            <a:endParaRPr lang="ar-EG" sz="3200" dirty="0"/>
          </a:p>
        </p:txBody>
      </p:sp>
      <p:sp>
        <p:nvSpPr>
          <p:cNvPr id="5" name="Title 3"/>
          <p:cNvSpPr txBox="1">
            <a:spLocks/>
          </p:cNvSpPr>
          <p:nvPr/>
        </p:nvSpPr>
        <p:spPr>
          <a:xfrm>
            <a:off x="107504" y="2276872"/>
            <a:ext cx="2232248" cy="691480"/>
          </a:xfrm>
          <a:prstGeom prst="rect">
            <a:avLst/>
          </a:prstGeom>
        </p:spPr>
        <p:txBody>
          <a:bodyPr vert="horz" lIns="91440" tIns="45720" rIns="91440" bIns="45720" rtlCol="0" anchor="b">
            <a:noAutofit/>
          </a:bodyPr>
          <a:lstStyle>
            <a:lvl1pPr algn="ctr" defTabSz="914400" rtl="1"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just" rtl="0">
              <a:lnSpc>
                <a:spcPct val="115000"/>
              </a:lnSpc>
              <a:spcAft>
                <a:spcPts val="1000"/>
              </a:spcAft>
            </a:pPr>
            <a:r>
              <a:rPr lang="en-US" sz="3200" b="1" dirty="0">
                <a:effectLst/>
                <a:latin typeface="Times New Roman"/>
                <a:ea typeface="Calibri"/>
                <a:cs typeface="Arial"/>
              </a:rPr>
              <a:t>Cartilage:</a:t>
            </a:r>
            <a:endParaRPr lang="en-US" sz="2400" dirty="0">
              <a:effectLst/>
              <a:latin typeface="Calibri"/>
              <a:ea typeface="Calibri"/>
              <a:cs typeface="Arial"/>
            </a:endParaRPr>
          </a:p>
        </p:txBody>
      </p:sp>
      <p:sp>
        <p:nvSpPr>
          <p:cNvPr id="6" name="Content Placeholder 2"/>
          <p:cNvSpPr txBox="1">
            <a:spLocks/>
          </p:cNvSpPr>
          <p:nvPr/>
        </p:nvSpPr>
        <p:spPr>
          <a:xfrm>
            <a:off x="179512" y="2852936"/>
            <a:ext cx="8820472" cy="3889648"/>
          </a:xfrm>
          <a:prstGeom prst="rect">
            <a:avLst/>
          </a:prstGeom>
        </p:spPr>
        <p:txBody>
          <a:bodyPr vert="horz" lIns="91440" tIns="45720" rIns="91440" bIns="45720" rtlCol="0">
            <a:noAutofit/>
          </a:bodyPr>
          <a:lstStyle>
            <a:lvl1pPr marL="342900" indent="-342900" algn="r" defTabSz="914400" rtl="1"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r" defTabSz="914400" rtl="1"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r" defTabSz="914400" rtl="1"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r" defTabSz="914400" rtl="1"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r" defTabSz="914400" rtl="1"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r" defTabSz="914400" rtl="1"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r" defTabSz="914400" rtl="1"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r" defTabSz="914400" rtl="1"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r" defTabSz="914400" rtl="1"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rtl="0">
              <a:lnSpc>
                <a:spcPct val="150000"/>
              </a:lnSpc>
              <a:buNone/>
            </a:pPr>
            <a:r>
              <a:rPr lang="en-US" sz="2600" b="1" dirty="0">
                <a:solidFill>
                  <a:srgbClr val="FF0000"/>
                </a:solidFill>
                <a:latin typeface="Times New Roman"/>
                <a:ea typeface="Calibri"/>
                <a:cs typeface="Arial"/>
              </a:rPr>
              <a:t> </a:t>
            </a:r>
            <a:r>
              <a:rPr lang="en-US" sz="2600" b="1" dirty="0" smtClean="0">
                <a:solidFill>
                  <a:srgbClr val="FF0000"/>
                </a:solidFill>
                <a:latin typeface="Times New Roman"/>
                <a:ea typeface="Calibri"/>
                <a:cs typeface="Arial"/>
              </a:rPr>
              <a:t>            Cartilage </a:t>
            </a:r>
            <a:r>
              <a:rPr lang="en-US" sz="2600" b="1" dirty="0">
                <a:solidFill>
                  <a:srgbClr val="FF0000"/>
                </a:solidFill>
                <a:latin typeface="Times New Roman"/>
                <a:ea typeface="Calibri"/>
                <a:cs typeface="Arial"/>
              </a:rPr>
              <a:t>is a firm, dense type of connective tissue that consists of cells embedded in a substance called the matrix. The matrix is firm and compact, thus enabling it to withstand pressure and torsion. The primary functions of cartilage are to reduce friction between articular surfaces, absorb shocks, and reduce stress on joint surfaces.</a:t>
            </a:r>
            <a:endParaRPr lang="ar-EG" sz="2600" b="1" dirty="0">
              <a:solidFill>
                <a:srgbClr val="FF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21691232"/>
      </p:ext>
    </p:extLst>
  </p:cSld>
  <p:clrMapOvr>
    <a:masterClrMapping/>
  </p:clrMapOvr>
  <mc:AlternateContent xmlns:mc="http://schemas.openxmlformats.org/markup-compatibility/2006" xmlns:p14="http://schemas.microsoft.com/office/powerpoint/2010/main">
    <mc:Choice Requires="p14">
      <p:transition spd="slow" p14:dur="2000" advTm="79563"/>
    </mc:Choice>
    <mc:Fallback xmlns="">
      <p:transition spd="slow" advTm="79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692696"/>
            <a:ext cx="4186808" cy="907504"/>
          </a:xfrm>
        </p:spPr>
        <p:txBody>
          <a:bodyPr/>
          <a:lstStyle/>
          <a:p>
            <a:pPr algn="just" rtl="0"/>
            <a:r>
              <a:rPr lang="en-US" dirty="0" smtClean="0"/>
              <a:t>Introduction</a:t>
            </a:r>
            <a:endParaRPr lang="ar-EG" dirty="0"/>
          </a:p>
        </p:txBody>
      </p:sp>
      <p:sp>
        <p:nvSpPr>
          <p:cNvPr id="3" name="Content Placeholder 2"/>
          <p:cNvSpPr>
            <a:spLocks noGrp="1"/>
          </p:cNvSpPr>
          <p:nvPr>
            <p:ph idx="1"/>
          </p:nvPr>
        </p:nvSpPr>
        <p:spPr>
          <a:xfrm>
            <a:off x="457200" y="1916832"/>
            <a:ext cx="8229600" cy="4104456"/>
          </a:xfrm>
        </p:spPr>
        <p:txBody>
          <a:bodyPr>
            <a:noAutofit/>
          </a:bodyPr>
          <a:lstStyle/>
          <a:p>
            <a:pPr marL="0" indent="0" algn="just" rtl="0">
              <a:lnSpc>
                <a:spcPct val="150000"/>
              </a:lnSpc>
              <a:buNone/>
            </a:pPr>
            <a:r>
              <a:rPr lang="en-US" sz="3200" b="1" dirty="0" smtClean="0">
                <a:solidFill>
                  <a:srgbClr val="FF0000"/>
                </a:solidFill>
                <a:latin typeface="Times New Roman"/>
                <a:ea typeface="Calibri"/>
              </a:rPr>
              <a:t>          The </a:t>
            </a:r>
            <a:r>
              <a:rPr lang="en-US" sz="3200" b="1" dirty="0">
                <a:solidFill>
                  <a:srgbClr val="FF0000"/>
                </a:solidFill>
                <a:latin typeface="Times New Roman"/>
                <a:ea typeface="Calibri"/>
              </a:rPr>
              <a:t>musculoskeletal system is composed of bones, joints, muscles, tendons, ligaments, </a:t>
            </a:r>
            <a:r>
              <a:rPr lang="en-US" sz="3200" b="1" dirty="0" smtClean="0">
                <a:solidFill>
                  <a:srgbClr val="FF0000"/>
                </a:solidFill>
                <a:latin typeface="Times New Roman"/>
                <a:ea typeface="Calibri"/>
              </a:rPr>
              <a:t>and cartilage.</a:t>
            </a:r>
            <a:r>
              <a:rPr lang="en-US" sz="3200" b="1" dirty="0" smtClean="0">
                <a:solidFill>
                  <a:srgbClr val="FF0000"/>
                </a:solidFill>
              </a:rPr>
              <a:t> </a:t>
            </a:r>
            <a:r>
              <a:rPr lang="en-US" sz="3200" b="1" dirty="0">
                <a:solidFill>
                  <a:srgbClr val="FF0000"/>
                </a:solidFill>
                <a:latin typeface="Times New Roman"/>
                <a:ea typeface="Calibri"/>
              </a:rPr>
              <a:t>The skeleton consists of 206 bones that are divided into the ‘axial’ and the ‘appendicular’ </a:t>
            </a:r>
            <a:r>
              <a:rPr lang="en-US" sz="3200" b="1" dirty="0" smtClean="0">
                <a:solidFill>
                  <a:srgbClr val="FF0000"/>
                </a:solidFill>
                <a:latin typeface="Times New Roman"/>
                <a:ea typeface="Calibri"/>
              </a:rPr>
              <a:t>skeleton.</a:t>
            </a:r>
            <a:endParaRPr lang="ar-EG" sz="3200" b="1" dirty="0">
              <a:solidFill>
                <a:srgbClr val="FF0000"/>
              </a:solidFill>
              <a:latin typeface="Times New Roman"/>
              <a:ea typeface="Calibri"/>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78382082"/>
      </p:ext>
    </p:extLst>
  </p:cSld>
  <p:clrMapOvr>
    <a:masterClrMapping/>
  </p:clrMapOvr>
  <mc:AlternateContent xmlns:mc="http://schemas.openxmlformats.org/markup-compatibility/2006" xmlns:p14="http://schemas.microsoft.com/office/powerpoint/2010/main">
    <mc:Choice Requires="p14">
      <p:transition spd="slow" p14:dur="2000" advTm="56098"/>
    </mc:Choice>
    <mc:Fallback xmlns="">
      <p:transition spd="slow" advTm="56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73224"/>
            <a:ext cx="7128792" cy="547464"/>
          </a:xfrm>
        </p:spPr>
        <p:txBody>
          <a:bodyPr/>
          <a:lstStyle/>
          <a:p>
            <a:pPr rtl="0">
              <a:lnSpc>
                <a:spcPct val="115000"/>
              </a:lnSpc>
              <a:spcAft>
                <a:spcPts val="1000"/>
              </a:spcAft>
            </a:pPr>
            <a:r>
              <a:rPr lang="en-US" sz="3200" b="1" dirty="0">
                <a:effectLst/>
                <a:latin typeface="Times New Roman"/>
                <a:ea typeface="Calibri"/>
                <a:cs typeface="Arial"/>
              </a:rPr>
              <a:t>The bones of the adult skeletal </a:t>
            </a:r>
            <a:r>
              <a:rPr lang="en-US" sz="3200" b="1" dirty="0" smtClean="0">
                <a:effectLst/>
                <a:latin typeface="Times New Roman"/>
                <a:ea typeface="Calibri"/>
                <a:cs typeface="Arial"/>
              </a:rPr>
              <a:t>system</a:t>
            </a:r>
            <a:endParaRPr lang="ar-EG" sz="3200"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692696"/>
            <a:ext cx="9144000" cy="6165304"/>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93548497"/>
      </p:ext>
    </p:extLst>
  </p:cSld>
  <p:clrMapOvr>
    <a:masterClrMapping/>
  </p:clrMapOvr>
  <mc:AlternateContent xmlns:mc="http://schemas.openxmlformats.org/markup-compatibility/2006" xmlns:p14="http://schemas.microsoft.com/office/powerpoint/2010/main">
    <mc:Choice Requires="p14">
      <p:transition spd="slow" p14:dur="2000" advTm="195782"/>
    </mc:Choice>
    <mc:Fallback xmlns="">
      <p:transition spd="slow" advTm="195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7360" y="73224"/>
            <a:ext cx="5338936" cy="619472"/>
          </a:xfrm>
        </p:spPr>
        <p:txBody>
          <a:bodyPr/>
          <a:lstStyle/>
          <a:p>
            <a:pPr rtl="0">
              <a:lnSpc>
                <a:spcPct val="115000"/>
              </a:lnSpc>
              <a:spcAft>
                <a:spcPts val="1000"/>
              </a:spcAft>
            </a:pPr>
            <a:r>
              <a:rPr lang="en-US" sz="3600" b="1" dirty="0">
                <a:effectLst/>
                <a:latin typeface="Times New Roman"/>
                <a:ea typeface="Calibri"/>
                <a:cs typeface="Arial"/>
              </a:rPr>
              <a:t>The vertebral </a:t>
            </a:r>
            <a:r>
              <a:rPr lang="en-US" sz="3600" b="1" dirty="0" smtClean="0">
                <a:effectLst/>
                <a:latin typeface="Times New Roman"/>
                <a:ea typeface="Calibri"/>
                <a:cs typeface="Arial"/>
              </a:rPr>
              <a:t>column</a:t>
            </a:r>
            <a:endParaRPr lang="ar-EG" sz="3600" dirty="0"/>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692696"/>
            <a:ext cx="9144000" cy="6165304"/>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05177307"/>
      </p:ext>
    </p:extLst>
  </p:cSld>
  <p:clrMapOvr>
    <a:masterClrMapping/>
  </p:clrMapOvr>
  <mc:AlternateContent xmlns:mc="http://schemas.openxmlformats.org/markup-compatibility/2006" xmlns:p14="http://schemas.microsoft.com/office/powerpoint/2010/main">
    <mc:Choice Requires="p14">
      <p:transition spd="slow" p14:dur="2000" advTm="39699"/>
    </mc:Choice>
    <mc:Fallback xmlns="">
      <p:transition spd="slow" advTm="39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116632"/>
            <a:ext cx="1954560" cy="792088"/>
          </a:xfrm>
        </p:spPr>
        <p:txBody>
          <a:bodyPr/>
          <a:lstStyle/>
          <a:p>
            <a:pPr algn="just" rtl="0">
              <a:lnSpc>
                <a:spcPct val="115000"/>
              </a:lnSpc>
              <a:spcAft>
                <a:spcPts val="1000"/>
              </a:spcAft>
            </a:pPr>
            <a:r>
              <a:rPr lang="en-US" b="1" dirty="0">
                <a:effectLst/>
                <a:latin typeface="Times New Roman"/>
                <a:ea typeface="Calibri"/>
                <a:cs typeface="Arial"/>
              </a:rPr>
              <a:t>Bone</a:t>
            </a:r>
            <a:r>
              <a:rPr lang="en-US" b="1" dirty="0" smtClean="0">
                <a:effectLst/>
                <a:latin typeface="Times New Roman"/>
                <a:ea typeface="Calibri"/>
                <a:cs typeface="Arial"/>
              </a:rPr>
              <a:t>:</a:t>
            </a:r>
            <a:endParaRPr lang="ar-EG" dirty="0"/>
          </a:p>
        </p:txBody>
      </p:sp>
      <p:sp>
        <p:nvSpPr>
          <p:cNvPr id="3" name="Content Placeholder 2"/>
          <p:cNvSpPr>
            <a:spLocks noGrp="1"/>
          </p:cNvSpPr>
          <p:nvPr>
            <p:ph idx="1"/>
          </p:nvPr>
        </p:nvSpPr>
        <p:spPr>
          <a:xfrm>
            <a:off x="179512" y="836712"/>
            <a:ext cx="8784976" cy="5832648"/>
          </a:xfrm>
        </p:spPr>
        <p:txBody>
          <a:bodyPr>
            <a:normAutofit fontScale="92500" lnSpcReduction="20000"/>
          </a:bodyPr>
          <a:lstStyle/>
          <a:p>
            <a:pPr algn="l" rtl="0">
              <a:lnSpc>
                <a:spcPct val="124000"/>
              </a:lnSpc>
            </a:pPr>
            <a:r>
              <a:rPr lang="en-US" dirty="0" smtClean="0">
                <a:latin typeface="Times New Roman"/>
                <a:ea typeface="Calibri"/>
                <a:cs typeface="Arial"/>
              </a:rPr>
              <a:t>         </a:t>
            </a:r>
            <a:r>
              <a:rPr lang="en-US" sz="2800" b="1" dirty="0" smtClean="0">
                <a:solidFill>
                  <a:schemeClr val="tx2"/>
                </a:solidFill>
                <a:latin typeface="Times New Roman"/>
                <a:ea typeface="Calibri"/>
                <a:cs typeface="Arial"/>
              </a:rPr>
              <a:t>In </a:t>
            </a:r>
            <a:r>
              <a:rPr lang="en-US" sz="2800" b="1" dirty="0">
                <a:solidFill>
                  <a:schemeClr val="tx2"/>
                </a:solidFill>
                <a:latin typeface="Times New Roman"/>
                <a:ea typeface="Calibri"/>
                <a:cs typeface="Arial"/>
              </a:rPr>
              <a:t>essence</a:t>
            </a:r>
            <a:r>
              <a:rPr lang="en-US" sz="2800" b="1" dirty="0">
                <a:solidFill>
                  <a:srgbClr val="FF0000"/>
                </a:solidFill>
                <a:latin typeface="Times New Roman"/>
                <a:ea typeface="Calibri"/>
                <a:cs typeface="Arial"/>
              </a:rPr>
              <a:t>, the bones protect and shape the body; the two types of bone tissue are spongy (</a:t>
            </a:r>
            <a:r>
              <a:rPr lang="en-US" sz="2800" b="1" dirty="0" err="1">
                <a:solidFill>
                  <a:srgbClr val="FF0000"/>
                </a:solidFill>
                <a:latin typeface="Times New Roman"/>
                <a:ea typeface="Calibri"/>
                <a:cs typeface="Arial"/>
              </a:rPr>
              <a:t>cancellous</a:t>
            </a:r>
            <a:r>
              <a:rPr lang="en-US" sz="2800" b="1" dirty="0">
                <a:solidFill>
                  <a:srgbClr val="FF0000"/>
                </a:solidFill>
                <a:latin typeface="Times New Roman"/>
                <a:ea typeface="Calibri"/>
                <a:cs typeface="Arial"/>
              </a:rPr>
              <a:t>/soft) and compact (cortical/ hard) bone</a:t>
            </a:r>
            <a:r>
              <a:rPr lang="en-US" sz="2800" b="1" dirty="0" smtClean="0">
                <a:solidFill>
                  <a:srgbClr val="FF0000"/>
                </a:solidFill>
                <a:latin typeface="Times New Roman"/>
                <a:ea typeface="Calibri"/>
                <a:cs typeface="Arial"/>
              </a:rPr>
              <a:t>.</a:t>
            </a:r>
            <a:r>
              <a:rPr lang="en-US" sz="2800" b="1" dirty="0">
                <a:solidFill>
                  <a:srgbClr val="FF0000"/>
                </a:solidFill>
                <a:latin typeface="Times New Roman"/>
                <a:ea typeface="Calibri"/>
                <a:cs typeface="Arial"/>
              </a:rPr>
              <a:t> Both types are found in varying amounts in all bones.</a:t>
            </a:r>
            <a:endParaRPr lang="en-US" sz="2800" b="1" dirty="0" smtClean="0">
              <a:solidFill>
                <a:srgbClr val="FF0000"/>
              </a:solidFill>
              <a:latin typeface="Times New Roman"/>
              <a:ea typeface="Calibri"/>
              <a:cs typeface="Arial"/>
            </a:endParaRPr>
          </a:p>
          <a:p>
            <a:pPr algn="l" rtl="0">
              <a:lnSpc>
                <a:spcPct val="124000"/>
              </a:lnSpc>
            </a:pPr>
            <a:r>
              <a:rPr lang="en-US" sz="2800" b="1" dirty="0">
                <a:solidFill>
                  <a:srgbClr val="FF0000"/>
                </a:solidFill>
                <a:latin typeface="Times New Roman"/>
                <a:ea typeface="Calibri"/>
                <a:cs typeface="Arial"/>
              </a:rPr>
              <a:t> </a:t>
            </a:r>
            <a:r>
              <a:rPr lang="en-US" sz="2800" b="1" dirty="0" smtClean="0">
                <a:solidFill>
                  <a:srgbClr val="FF0000"/>
                </a:solidFill>
                <a:latin typeface="Times New Roman"/>
                <a:ea typeface="Calibri"/>
                <a:cs typeface="Arial"/>
              </a:rPr>
              <a:t>      </a:t>
            </a:r>
            <a:r>
              <a:rPr lang="en-US" sz="2800" b="1" dirty="0" smtClean="0">
                <a:solidFill>
                  <a:schemeClr val="tx2"/>
                </a:solidFill>
                <a:latin typeface="Times New Roman"/>
                <a:ea typeface="Calibri"/>
                <a:cs typeface="Arial"/>
              </a:rPr>
              <a:t>The </a:t>
            </a:r>
            <a:r>
              <a:rPr lang="en-US" sz="2800" b="1" dirty="0">
                <a:solidFill>
                  <a:schemeClr val="tx2"/>
                </a:solidFill>
                <a:latin typeface="Times New Roman"/>
                <a:ea typeface="Calibri"/>
                <a:cs typeface="Arial"/>
              </a:rPr>
              <a:t>first is </a:t>
            </a:r>
            <a:r>
              <a:rPr lang="en-US" sz="2800" b="1" dirty="0" smtClean="0">
                <a:solidFill>
                  <a:srgbClr val="FF0000"/>
                </a:solidFill>
                <a:latin typeface="Times New Roman"/>
                <a:ea typeface="Calibri"/>
                <a:cs typeface="Arial"/>
              </a:rPr>
              <a:t>spongy </a:t>
            </a:r>
            <a:r>
              <a:rPr lang="en-US" sz="2800" b="1" dirty="0">
                <a:solidFill>
                  <a:srgbClr val="FF0000"/>
                </a:solidFill>
                <a:latin typeface="Times New Roman"/>
                <a:ea typeface="Calibri"/>
                <a:cs typeface="Arial"/>
              </a:rPr>
              <a:t>bone, which is light and contains many </a:t>
            </a:r>
            <a:r>
              <a:rPr lang="en-US" sz="2800" b="1" dirty="0" smtClean="0">
                <a:solidFill>
                  <a:srgbClr val="FF0000"/>
                </a:solidFill>
                <a:latin typeface="Times New Roman"/>
                <a:ea typeface="Calibri"/>
                <a:cs typeface="Arial"/>
              </a:rPr>
              <a:t>spaces.</a:t>
            </a:r>
            <a:r>
              <a:rPr lang="en-US" sz="2800" b="1" dirty="0">
                <a:solidFill>
                  <a:srgbClr val="FF0000"/>
                </a:solidFill>
                <a:latin typeface="Times New Roman"/>
                <a:ea typeface="Calibri"/>
                <a:cs typeface="Arial"/>
              </a:rPr>
              <a:t> </a:t>
            </a:r>
            <a:r>
              <a:rPr lang="en-US" sz="2800" b="1" dirty="0" smtClean="0">
                <a:solidFill>
                  <a:srgbClr val="FF0000"/>
                </a:solidFill>
                <a:latin typeface="Times New Roman"/>
                <a:ea typeface="Calibri"/>
                <a:cs typeface="Arial"/>
              </a:rPr>
              <a:t>It is </a:t>
            </a:r>
            <a:r>
              <a:rPr lang="en-US" sz="2800" b="1" dirty="0">
                <a:solidFill>
                  <a:srgbClr val="FF0000"/>
                </a:solidFill>
                <a:latin typeface="Times New Roman"/>
                <a:ea typeface="Calibri"/>
                <a:cs typeface="Arial"/>
              </a:rPr>
              <a:t>found at the rounded, irregular ends, or epiphyses, of long bones. </a:t>
            </a:r>
            <a:endParaRPr lang="en-US" sz="2800" b="1" dirty="0" smtClean="0">
              <a:solidFill>
                <a:srgbClr val="FF0000"/>
              </a:solidFill>
              <a:latin typeface="Times New Roman"/>
              <a:ea typeface="Calibri"/>
              <a:cs typeface="Arial"/>
            </a:endParaRPr>
          </a:p>
          <a:p>
            <a:pPr algn="l" rtl="0">
              <a:lnSpc>
                <a:spcPct val="124000"/>
              </a:lnSpc>
            </a:pPr>
            <a:r>
              <a:rPr lang="en-US" sz="2800" b="1" dirty="0" smtClean="0">
                <a:solidFill>
                  <a:srgbClr val="FF0000"/>
                </a:solidFill>
                <a:latin typeface="Times New Roman"/>
                <a:ea typeface="Calibri"/>
                <a:cs typeface="Arial"/>
              </a:rPr>
              <a:t>       </a:t>
            </a:r>
            <a:r>
              <a:rPr lang="en-US" sz="2800" b="1" dirty="0" smtClean="0">
                <a:solidFill>
                  <a:schemeClr val="tx2"/>
                </a:solidFill>
                <a:latin typeface="Times New Roman"/>
                <a:ea typeface="Calibri"/>
                <a:cs typeface="Arial"/>
              </a:rPr>
              <a:t>The </a:t>
            </a:r>
            <a:r>
              <a:rPr lang="en-US" sz="2800" b="1" dirty="0">
                <a:solidFill>
                  <a:schemeClr val="tx2"/>
                </a:solidFill>
                <a:latin typeface="Times New Roman"/>
                <a:ea typeface="Calibri"/>
                <a:cs typeface="Arial"/>
              </a:rPr>
              <a:t>second is </a:t>
            </a:r>
            <a:r>
              <a:rPr lang="en-US" sz="2800" b="1" dirty="0" smtClean="0">
                <a:solidFill>
                  <a:srgbClr val="FF0000"/>
                </a:solidFill>
                <a:latin typeface="Times New Roman"/>
                <a:ea typeface="Calibri"/>
                <a:cs typeface="Arial"/>
              </a:rPr>
              <a:t>compact </a:t>
            </a:r>
            <a:r>
              <a:rPr lang="en-US" sz="2800" b="1" dirty="0">
                <a:solidFill>
                  <a:srgbClr val="FF0000"/>
                </a:solidFill>
                <a:latin typeface="Times New Roman"/>
                <a:ea typeface="Calibri"/>
                <a:cs typeface="Arial"/>
              </a:rPr>
              <a:t>bone, which is dense and hard. </a:t>
            </a:r>
            <a:r>
              <a:rPr lang="en-US" sz="2800" b="1" dirty="0" smtClean="0">
                <a:solidFill>
                  <a:srgbClr val="FF0000"/>
                </a:solidFill>
                <a:latin typeface="Times New Roman"/>
                <a:ea typeface="Calibri"/>
                <a:cs typeface="Arial"/>
              </a:rPr>
              <a:t>It </a:t>
            </a:r>
            <a:r>
              <a:rPr lang="en-US" sz="2800" b="1" dirty="0">
                <a:solidFill>
                  <a:srgbClr val="FF0000"/>
                </a:solidFill>
                <a:latin typeface="Times New Roman"/>
                <a:ea typeface="Calibri"/>
                <a:cs typeface="Arial"/>
              </a:rPr>
              <a:t>covers bones and is found chiefly in the long shafts, or </a:t>
            </a:r>
            <a:r>
              <a:rPr lang="en-US" sz="2800" b="1" dirty="0" err="1">
                <a:solidFill>
                  <a:srgbClr val="FF0000"/>
                </a:solidFill>
                <a:latin typeface="Times New Roman"/>
                <a:ea typeface="Calibri"/>
                <a:cs typeface="Arial"/>
              </a:rPr>
              <a:t>diaphyses</a:t>
            </a:r>
            <a:r>
              <a:rPr lang="en-US" sz="2800" b="1" dirty="0">
                <a:solidFill>
                  <a:srgbClr val="FF0000"/>
                </a:solidFill>
                <a:latin typeface="Times New Roman"/>
                <a:ea typeface="Calibri"/>
                <a:cs typeface="Arial"/>
              </a:rPr>
              <a:t>, of bones in the arms and </a:t>
            </a:r>
            <a:r>
              <a:rPr lang="en-US" sz="2800" b="1" dirty="0" smtClean="0">
                <a:solidFill>
                  <a:srgbClr val="FF0000"/>
                </a:solidFill>
                <a:latin typeface="Times New Roman"/>
                <a:ea typeface="Calibri"/>
                <a:cs typeface="Arial"/>
              </a:rPr>
              <a:t>legs.</a:t>
            </a:r>
          </a:p>
          <a:p>
            <a:pPr algn="l" rtl="0">
              <a:lnSpc>
                <a:spcPct val="124000"/>
              </a:lnSpc>
            </a:pPr>
            <a:r>
              <a:rPr lang="en-US" sz="2800" b="1" dirty="0" smtClean="0">
                <a:solidFill>
                  <a:srgbClr val="FF0000"/>
                </a:solidFill>
                <a:latin typeface="Times New Roman"/>
                <a:ea typeface="Calibri"/>
                <a:cs typeface="Arial"/>
              </a:rPr>
              <a:t>        </a:t>
            </a:r>
            <a:r>
              <a:rPr lang="en-US" sz="2800" b="1" dirty="0" smtClean="0">
                <a:solidFill>
                  <a:schemeClr val="tx2"/>
                </a:solidFill>
                <a:latin typeface="Times New Roman"/>
                <a:ea typeface="Calibri"/>
                <a:cs typeface="Arial"/>
              </a:rPr>
              <a:t>Bone </a:t>
            </a:r>
            <a:r>
              <a:rPr lang="en-US" sz="2800" b="1" dirty="0">
                <a:solidFill>
                  <a:schemeClr val="tx2"/>
                </a:solidFill>
                <a:latin typeface="Times New Roman"/>
                <a:ea typeface="Calibri"/>
                <a:cs typeface="Arial"/>
              </a:rPr>
              <a:t>is </a:t>
            </a:r>
            <a:r>
              <a:rPr lang="en-US" sz="2800" b="1" dirty="0">
                <a:solidFill>
                  <a:srgbClr val="FF0000"/>
                </a:solidFill>
                <a:latin typeface="Times New Roman"/>
                <a:ea typeface="Calibri"/>
                <a:cs typeface="Arial"/>
              </a:rPr>
              <a:t>composed of cells, protein matrix, and mineral deposits. The three types of bone cells are osteoblasts, osteocytes, and osteoclasts.</a:t>
            </a:r>
            <a:endParaRPr lang="ar-EG" sz="2800" b="1" dirty="0">
              <a:solidFill>
                <a:srgbClr val="FF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54739605"/>
      </p:ext>
    </p:extLst>
  </p:cSld>
  <p:clrMapOvr>
    <a:masterClrMapping/>
  </p:clrMapOvr>
  <mc:AlternateContent xmlns:mc="http://schemas.openxmlformats.org/markup-compatibility/2006" xmlns:p14="http://schemas.microsoft.com/office/powerpoint/2010/main">
    <mc:Choice Requires="p14">
      <p:transition spd="slow" p14:dur="2000" advTm="116637"/>
    </mc:Choice>
    <mc:Fallback xmlns="">
      <p:transition spd="slow" advTm="116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736" y="-27384"/>
            <a:ext cx="4690864" cy="598760"/>
          </a:xfrm>
        </p:spPr>
        <p:txBody>
          <a:bodyPr/>
          <a:lstStyle/>
          <a:p>
            <a:pPr rtl="0">
              <a:lnSpc>
                <a:spcPct val="115000"/>
              </a:lnSpc>
              <a:spcAft>
                <a:spcPts val="1000"/>
              </a:spcAft>
            </a:pPr>
            <a:r>
              <a:rPr lang="en-US" sz="3600" b="1" dirty="0">
                <a:effectLst/>
                <a:latin typeface="Times New Roman"/>
                <a:ea typeface="Calibri"/>
                <a:cs typeface="Arial"/>
              </a:rPr>
              <a:t>Parts of a long </a:t>
            </a:r>
            <a:r>
              <a:rPr lang="en-US" sz="3600" b="1" dirty="0" smtClean="0">
                <a:effectLst/>
                <a:latin typeface="Times New Roman"/>
                <a:ea typeface="Calibri"/>
                <a:cs typeface="Arial"/>
              </a:rPr>
              <a:t>bone</a:t>
            </a:r>
            <a:endParaRPr lang="ar-EG" sz="3600" dirty="0"/>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 y="548681"/>
            <a:ext cx="9144000" cy="6309320"/>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16858240"/>
      </p:ext>
    </p:extLst>
  </p:cSld>
  <p:clrMapOvr>
    <a:masterClrMapping/>
  </p:clrMapOvr>
  <mc:AlternateContent xmlns:mc="http://schemas.openxmlformats.org/markup-compatibility/2006" xmlns:p14="http://schemas.microsoft.com/office/powerpoint/2010/main">
    <mc:Choice Requires="p14">
      <p:transition spd="slow" p14:dur="2000" advTm="20003"/>
    </mc:Choice>
    <mc:Fallback xmlns="">
      <p:transition spd="slow" advTm="20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16632"/>
            <a:ext cx="8784976" cy="1600200"/>
          </a:xfrm>
        </p:spPr>
        <p:txBody>
          <a:bodyPr/>
          <a:lstStyle/>
          <a:p>
            <a:pPr algn="just" rtl="0"/>
            <a:r>
              <a:rPr lang="en-US" sz="4400" b="1" dirty="0">
                <a:effectLst/>
                <a:latin typeface="Times New Roman"/>
                <a:ea typeface="Calibri"/>
                <a:cs typeface="Arial"/>
              </a:rPr>
              <a:t> The bones of the skeleton are classified as:</a:t>
            </a:r>
            <a:endParaRPr lang="ar-EG" sz="4400" dirty="0"/>
          </a:p>
        </p:txBody>
      </p:sp>
      <p:sp>
        <p:nvSpPr>
          <p:cNvPr id="3" name="Content Placeholder 2"/>
          <p:cNvSpPr>
            <a:spLocks noGrp="1"/>
          </p:cNvSpPr>
          <p:nvPr>
            <p:ph idx="1"/>
          </p:nvPr>
        </p:nvSpPr>
        <p:spPr>
          <a:xfrm>
            <a:off x="683568" y="2176264"/>
            <a:ext cx="8280920" cy="3989040"/>
          </a:xfrm>
        </p:spPr>
        <p:txBody>
          <a:bodyPr>
            <a:normAutofit/>
          </a:bodyPr>
          <a:lstStyle/>
          <a:p>
            <a:pPr lvl="0" algn="just" rtl="0">
              <a:lnSpc>
                <a:spcPct val="115000"/>
              </a:lnSpc>
              <a:spcAft>
                <a:spcPts val="1000"/>
              </a:spcAft>
              <a:buFont typeface="Symbol"/>
              <a:buChar char=""/>
            </a:pPr>
            <a:r>
              <a:rPr lang="en-US" sz="3200" b="1" dirty="0">
                <a:solidFill>
                  <a:srgbClr val="FF0000"/>
                </a:solidFill>
                <a:latin typeface="Times New Roman"/>
                <a:ea typeface="Calibri"/>
              </a:rPr>
              <a:t>Short bones, such as those in the fingers and toes.</a:t>
            </a:r>
            <a:endParaRPr lang="en-US" sz="3200" b="1" dirty="0">
              <a:solidFill>
                <a:srgbClr val="FF0000"/>
              </a:solidFill>
              <a:latin typeface="Calibri"/>
              <a:ea typeface="Calibri"/>
            </a:endParaRPr>
          </a:p>
          <a:p>
            <a:pPr lvl="0" algn="just" rtl="0">
              <a:lnSpc>
                <a:spcPct val="115000"/>
              </a:lnSpc>
              <a:spcAft>
                <a:spcPts val="1000"/>
              </a:spcAft>
              <a:buFont typeface="Symbol"/>
              <a:buChar char=""/>
            </a:pPr>
            <a:r>
              <a:rPr lang="en-US" sz="3200" b="1" dirty="0">
                <a:solidFill>
                  <a:srgbClr val="FF0000"/>
                </a:solidFill>
                <a:latin typeface="Times New Roman"/>
                <a:ea typeface="Calibri"/>
              </a:rPr>
              <a:t>Long bones, such as the femur and ulna.</a:t>
            </a:r>
            <a:endParaRPr lang="en-US" sz="3200" b="1" dirty="0">
              <a:solidFill>
                <a:srgbClr val="FF0000"/>
              </a:solidFill>
              <a:latin typeface="Calibri"/>
              <a:ea typeface="Calibri"/>
            </a:endParaRPr>
          </a:p>
          <a:p>
            <a:pPr lvl="0" algn="just" rtl="0">
              <a:lnSpc>
                <a:spcPct val="115000"/>
              </a:lnSpc>
              <a:spcAft>
                <a:spcPts val="1000"/>
              </a:spcAft>
              <a:buFont typeface="Symbol"/>
              <a:buChar char=""/>
            </a:pPr>
            <a:r>
              <a:rPr lang="en-US" sz="3200" b="1" dirty="0">
                <a:solidFill>
                  <a:srgbClr val="FF0000"/>
                </a:solidFill>
                <a:latin typeface="Times New Roman"/>
                <a:ea typeface="Calibri"/>
              </a:rPr>
              <a:t>Flat bones, such as the sternum.</a:t>
            </a:r>
            <a:endParaRPr lang="en-US" sz="3200" b="1" dirty="0">
              <a:solidFill>
                <a:srgbClr val="FF0000"/>
              </a:solidFill>
              <a:latin typeface="Calibri"/>
              <a:ea typeface="Calibri"/>
            </a:endParaRPr>
          </a:p>
          <a:p>
            <a:pPr lvl="0" algn="just" rtl="0">
              <a:lnSpc>
                <a:spcPct val="115000"/>
              </a:lnSpc>
              <a:spcAft>
                <a:spcPts val="1000"/>
              </a:spcAft>
              <a:buFont typeface="Symbol"/>
              <a:buChar char=""/>
            </a:pPr>
            <a:r>
              <a:rPr lang="en-US" sz="3200" b="1" dirty="0">
                <a:solidFill>
                  <a:srgbClr val="FF0000"/>
                </a:solidFill>
                <a:latin typeface="Times New Roman"/>
                <a:ea typeface="Calibri"/>
              </a:rPr>
              <a:t>Irregular bones, such as the vertebrae</a:t>
            </a:r>
            <a:r>
              <a:rPr lang="en-US" sz="3200" b="1" dirty="0" smtClean="0">
                <a:solidFill>
                  <a:srgbClr val="FF0000"/>
                </a:solidFill>
                <a:latin typeface="Times New Roman"/>
                <a:ea typeface="Calibri"/>
              </a:rPr>
              <a:t>.</a:t>
            </a:r>
            <a:endParaRPr lang="en-US" sz="3200" b="1" dirty="0">
              <a:solidFill>
                <a:srgbClr val="FF0000"/>
              </a:solidFill>
              <a:latin typeface="Calibri"/>
              <a:ea typeface="Calibri"/>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29531617"/>
      </p:ext>
    </p:extLst>
  </p:cSld>
  <p:clrMapOvr>
    <a:masterClrMapping/>
  </p:clrMapOvr>
  <mc:AlternateContent xmlns:mc="http://schemas.openxmlformats.org/markup-compatibility/2006" xmlns:p14="http://schemas.microsoft.com/office/powerpoint/2010/main">
    <mc:Choice Requires="p14">
      <p:transition spd="slow" p14:dur="2000" advTm="39781"/>
    </mc:Choice>
    <mc:Fallback xmlns="">
      <p:transition spd="slow" advTm="39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4624"/>
            <a:ext cx="6840760" cy="1051520"/>
          </a:xfrm>
        </p:spPr>
        <p:txBody>
          <a:bodyPr/>
          <a:lstStyle/>
          <a:p>
            <a:pPr algn="just" rtl="0">
              <a:lnSpc>
                <a:spcPct val="115000"/>
              </a:lnSpc>
              <a:spcAft>
                <a:spcPts val="1000"/>
              </a:spcAft>
            </a:pPr>
            <a:r>
              <a:rPr lang="en-US" sz="4400" b="1" dirty="0">
                <a:effectLst/>
                <a:latin typeface="Times New Roman"/>
                <a:ea typeface="Calibri"/>
                <a:cs typeface="Arial"/>
              </a:rPr>
              <a:t>The Function of the Bones</a:t>
            </a:r>
            <a:r>
              <a:rPr lang="en-US" sz="4400" b="1" dirty="0" smtClean="0">
                <a:effectLst/>
                <a:latin typeface="Times New Roman"/>
                <a:ea typeface="Calibri"/>
                <a:cs typeface="Arial"/>
              </a:rPr>
              <a:t>:</a:t>
            </a:r>
            <a:endParaRPr lang="ar-EG" sz="4400" dirty="0"/>
          </a:p>
        </p:txBody>
      </p:sp>
      <p:sp>
        <p:nvSpPr>
          <p:cNvPr id="3" name="Content Placeholder 2"/>
          <p:cNvSpPr>
            <a:spLocks noGrp="1"/>
          </p:cNvSpPr>
          <p:nvPr>
            <p:ph idx="1"/>
          </p:nvPr>
        </p:nvSpPr>
        <p:spPr>
          <a:xfrm>
            <a:off x="277688" y="1124744"/>
            <a:ext cx="8686800" cy="5589240"/>
          </a:xfrm>
        </p:spPr>
        <p:txBody>
          <a:bodyPr>
            <a:noAutofit/>
          </a:bodyPr>
          <a:lstStyle/>
          <a:p>
            <a:pPr lvl="0" algn="just" rtl="0">
              <a:lnSpc>
                <a:spcPct val="115000"/>
              </a:lnSpc>
              <a:spcAft>
                <a:spcPts val="1000"/>
              </a:spcAft>
              <a:buFont typeface="Times New Roman"/>
              <a:buChar char="-"/>
            </a:pPr>
            <a:r>
              <a:rPr lang="en-US" b="1" dirty="0">
                <a:solidFill>
                  <a:srgbClr val="FF0000"/>
                </a:solidFill>
                <a:latin typeface="Times New Roman"/>
                <a:ea typeface="Calibri"/>
                <a:cs typeface="Arial"/>
              </a:rPr>
              <a:t>Giving the body a framework.</a:t>
            </a:r>
            <a:endParaRPr lang="en-US" b="1" dirty="0">
              <a:solidFill>
                <a:srgbClr val="FF0000"/>
              </a:solidFill>
              <a:latin typeface="Calibri"/>
              <a:ea typeface="Calibri"/>
              <a:cs typeface="Arial"/>
            </a:endParaRPr>
          </a:p>
          <a:p>
            <a:pPr lvl="0" algn="just" rtl="0">
              <a:lnSpc>
                <a:spcPct val="115000"/>
              </a:lnSpc>
              <a:spcAft>
                <a:spcPts val="1000"/>
              </a:spcAft>
              <a:buFont typeface="Times New Roman"/>
              <a:buChar char="-"/>
            </a:pPr>
            <a:r>
              <a:rPr lang="en-US" b="1" dirty="0">
                <a:solidFill>
                  <a:srgbClr val="FF0000"/>
                </a:solidFill>
                <a:latin typeface="Times New Roman"/>
                <a:ea typeface="Calibri"/>
                <a:cs typeface="Arial"/>
              </a:rPr>
              <a:t>Providing attachment sites for muscle and tendons, allowing movement of the body as a whole and of parts of the body by forming joints that are moved by muscles.</a:t>
            </a:r>
            <a:endParaRPr lang="en-US" b="1" dirty="0">
              <a:solidFill>
                <a:srgbClr val="FF0000"/>
              </a:solidFill>
              <a:latin typeface="Calibri"/>
              <a:ea typeface="Calibri"/>
              <a:cs typeface="Arial"/>
            </a:endParaRPr>
          </a:p>
          <a:p>
            <a:pPr lvl="0" algn="just" rtl="0">
              <a:lnSpc>
                <a:spcPct val="115000"/>
              </a:lnSpc>
              <a:spcAft>
                <a:spcPts val="1000"/>
              </a:spcAft>
              <a:buFont typeface="Times New Roman"/>
              <a:buChar char="-"/>
            </a:pPr>
            <a:r>
              <a:rPr lang="en-US" b="1" dirty="0">
                <a:solidFill>
                  <a:srgbClr val="FF0000"/>
                </a:solidFill>
                <a:latin typeface="Times New Roman"/>
                <a:ea typeface="Calibri"/>
                <a:cs typeface="Arial"/>
              </a:rPr>
              <a:t>Being involved in </a:t>
            </a:r>
            <a:r>
              <a:rPr lang="en-US" b="1" dirty="0" err="1">
                <a:solidFill>
                  <a:srgbClr val="FF0000"/>
                </a:solidFill>
                <a:latin typeface="Times New Roman"/>
                <a:ea typeface="Calibri"/>
                <a:cs typeface="Arial"/>
              </a:rPr>
              <a:t>haemopoesis</a:t>
            </a:r>
            <a:r>
              <a:rPr lang="en-US" b="1" dirty="0">
                <a:solidFill>
                  <a:srgbClr val="FF0000"/>
                </a:solidFill>
                <a:latin typeface="Times New Roman"/>
                <a:ea typeface="Calibri"/>
                <a:cs typeface="Arial"/>
              </a:rPr>
              <a:t> (production of blood cells in the bone marrow).</a:t>
            </a:r>
            <a:endParaRPr lang="en-US" b="1" dirty="0">
              <a:solidFill>
                <a:srgbClr val="FF0000"/>
              </a:solidFill>
              <a:latin typeface="Calibri"/>
              <a:ea typeface="Calibri"/>
              <a:cs typeface="Arial"/>
            </a:endParaRPr>
          </a:p>
          <a:p>
            <a:pPr lvl="0" algn="just" rtl="0">
              <a:lnSpc>
                <a:spcPct val="115000"/>
              </a:lnSpc>
              <a:spcAft>
                <a:spcPts val="1000"/>
              </a:spcAft>
              <a:buFont typeface="Times New Roman"/>
              <a:buChar char="-"/>
            </a:pPr>
            <a:r>
              <a:rPr lang="en-US" b="1" dirty="0">
                <a:solidFill>
                  <a:srgbClr val="FF0000"/>
                </a:solidFill>
                <a:latin typeface="Times New Roman"/>
                <a:ea typeface="Calibri"/>
                <a:cs typeface="Arial"/>
              </a:rPr>
              <a:t>Providing a storage site for minerals (calcium, phosphate</a:t>
            </a:r>
            <a:r>
              <a:rPr lang="en-US" b="1" dirty="0">
                <a:solidFill>
                  <a:srgbClr val="FF0000"/>
                </a:solidFill>
                <a:latin typeface="AdvOTf9433e2d"/>
                <a:ea typeface="Calibri"/>
                <a:cs typeface="AdvOTf9433e2d"/>
              </a:rPr>
              <a:t>, </a:t>
            </a:r>
            <a:r>
              <a:rPr lang="en-US" b="1" dirty="0">
                <a:solidFill>
                  <a:srgbClr val="FF0000"/>
                </a:solidFill>
                <a:latin typeface="Times New Roman"/>
                <a:ea typeface="Calibri"/>
                <a:cs typeface="Arial"/>
              </a:rPr>
              <a:t>magnesium, and fluoride) and a reservoir for blood calcium.</a:t>
            </a:r>
            <a:endParaRPr lang="en-US" b="1" dirty="0">
              <a:solidFill>
                <a:srgbClr val="FF0000"/>
              </a:solidFill>
              <a:latin typeface="Calibri"/>
              <a:ea typeface="Calibri"/>
              <a:cs typeface="Arial"/>
            </a:endParaRPr>
          </a:p>
          <a:p>
            <a:pPr lvl="0" algn="just" rtl="0">
              <a:lnSpc>
                <a:spcPct val="115000"/>
              </a:lnSpc>
              <a:spcAft>
                <a:spcPts val="1000"/>
              </a:spcAft>
              <a:buFont typeface="Times New Roman"/>
              <a:buChar char="-"/>
            </a:pPr>
            <a:r>
              <a:rPr lang="en-US" b="1" dirty="0">
                <a:solidFill>
                  <a:srgbClr val="FF0000"/>
                </a:solidFill>
                <a:latin typeface="Times New Roman"/>
                <a:ea typeface="Calibri"/>
                <a:cs typeface="Arial"/>
              </a:rPr>
              <a:t>Protection and support to body organs, such as the lungs, heart, and brain</a:t>
            </a:r>
            <a:r>
              <a:rPr lang="en-US" b="1" dirty="0" smtClean="0">
                <a:solidFill>
                  <a:srgbClr val="FF0000"/>
                </a:solidFill>
                <a:latin typeface="Times New Roman"/>
                <a:ea typeface="Calibri"/>
                <a:cs typeface="Arial"/>
              </a:rPr>
              <a:t>.</a:t>
            </a:r>
            <a:endParaRPr lang="en-US" b="1" dirty="0">
              <a:solidFill>
                <a:srgbClr val="FF0000"/>
              </a:solidFill>
              <a:latin typeface="Calibri"/>
              <a:ea typeface="Calibri"/>
              <a:cs typeface="Aria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33669153"/>
      </p:ext>
    </p:extLst>
  </p:cSld>
  <p:clrMapOvr>
    <a:masterClrMapping/>
  </p:clrMapOvr>
  <mc:AlternateContent xmlns:mc="http://schemas.openxmlformats.org/markup-compatibility/2006" xmlns:p14="http://schemas.microsoft.com/office/powerpoint/2010/main">
    <mc:Choice Requires="p14">
      <p:transition spd="slow" p14:dur="2000" advTm="66484"/>
    </mc:Choice>
    <mc:Fallback xmlns="">
      <p:transition spd="slow" advTm="66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2818656" cy="979512"/>
          </a:xfrm>
        </p:spPr>
        <p:txBody>
          <a:bodyPr/>
          <a:lstStyle/>
          <a:p>
            <a:pPr algn="just" rtl="0">
              <a:lnSpc>
                <a:spcPct val="115000"/>
              </a:lnSpc>
              <a:spcAft>
                <a:spcPts val="1000"/>
              </a:spcAft>
            </a:pPr>
            <a:r>
              <a:rPr lang="en-US" b="1" dirty="0">
                <a:effectLst/>
                <a:latin typeface="Times New Roman"/>
                <a:ea typeface="Calibri"/>
                <a:cs typeface="Arial"/>
              </a:rPr>
              <a:t>Muscle</a:t>
            </a:r>
            <a:r>
              <a:rPr lang="en-US" b="1" dirty="0" smtClean="0">
                <a:effectLst/>
                <a:latin typeface="Times New Roman"/>
                <a:ea typeface="Calibri"/>
                <a:cs typeface="Arial"/>
              </a:rPr>
              <a:t>:</a:t>
            </a:r>
            <a:endParaRPr lang="ar-EG" dirty="0"/>
          </a:p>
        </p:txBody>
      </p:sp>
      <p:sp>
        <p:nvSpPr>
          <p:cNvPr id="3" name="Content Placeholder 2"/>
          <p:cNvSpPr>
            <a:spLocks noGrp="1"/>
          </p:cNvSpPr>
          <p:nvPr>
            <p:ph idx="1"/>
          </p:nvPr>
        </p:nvSpPr>
        <p:spPr>
          <a:xfrm>
            <a:off x="457200" y="1196752"/>
            <a:ext cx="8507288" cy="5328592"/>
          </a:xfrm>
        </p:spPr>
        <p:txBody>
          <a:bodyPr>
            <a:normAutofit/>
          </a:bodyPr>
          <a:lstStyle/>
          <a:p>
            <a:pPr algn="just" rtl="0">
              <a:lnSpc>
                <a:spcPct val="150000"/>
              </a:lnSpc>
            </a:pPr>
            <a:r>
              <a:rPr lang="en-US" sz="2800" b="1" dirty="0">
                <a:solidFill>
                  <a:srgbClr val="FF0000"/>
                </a:solidFill>
                <a:latin typeface="Times New Roman"/>
                <a:ea typeface="Calibri"/>
              </a:rPr>
              <a:t>The bones are unable to move the body on their own, so the muscles provide movement and also generate heat. The motion of the skeletal system arises from the contraction and relaxation of the skeletal muscles</a:t>
            </a:r>
            <a:r>
              <a:rPr lang="en-US" sz="2800" b="1" dirty="0" smtClean="0">
                <a:solidFill>
                  <a:srgbClr val="FF0000"/>
                </a:solidFill>
                <a:latin typeface="Times New Roman"/>
                <a:ea typeface="Calibri"/>
              </a:rPr>
              <a:t>.</a:t>
            </a:r>
          </a:p>
          <a:p>
            <a:pPr algn="just" rtl="0">
              <a:lnSpc>
                <a:spcPct val="150000"/>
              </a:lnSpc>
            </a:pPr>
            <a:r>
              <a:rPr lang="en-US" sz="2800" b="1" dirty="0">
                <a:solidFill>
                  <a:srgbClr val="FF0000"/>
                </a:solidFill>
                <a:latin typeface="Times New Roman"/>
                <a:ea typeface="Calibri"/>
                <a:cs typeface="Arial"/>
              </a:rPr>
              <a:t> Four major muscle groups of the body include the muscles of the head and neck, the trunk, the upper extremity and the lower extremity.</a:t>
            </a:r>
            <a:endParaRPr lang="ar-EG" sz="2800" b="1" dirty="0">
              <a:solidFill>
                <a:srgbClr val="FF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01989421"/>
      </p:ext>
    </p:extLst>
  </p:cSld>
  <p:clrMapOvr>
    <a:masterClrMapping/>
  </p:clrMapOvr>
  <mc:AlternateContent xmlns:mc="http://schemas.openxmlformats.org/markup-compatibility/2006" xmlns:p14="http://schemas.microsoft.com/office/powerpoint/2010/main">
    <mc:Choice Requires="p14">
      <p:transition spd="slow" p14:dur="2000" advTm="53106"/>
    </mc:Choice>
    <mc:Fallback xmlns="">
      <p:transition spd="slow" advTm="53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585</TotalTime>
  <Words>741</Words>
  <Application>Microsoft Office PowerPoint</Application>
  <PresentationFormat>On-screen Show (4:3)</PresentationFormat>
  <Paragraphs>46</Paragraphs>
  <Slides>13</Slides>
  <Notes>0</Notes>
  <HiddenSlides>0</HiddenSlides>
  <MMClips>13</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Executive</vt:lpstr>
      <vt:lpstr>Musculoskeletal System</vt:lpstr>
      <vt:lpstr>Introduction</vt:lpstr>
      <vt:lpstr>The bones of the adult skeletal system</vt:lpstr>
      <vt:lpstr>The vertebral column</vt:lpstr>
      <vt:lpstr>Bone:</vt:lpstr>
      <vt:lpstr>Parts of a long bone</vt:lpstr>
      <vt:lpstr> The bones of the skeleton are classified as:</vt:lpstr>
      <vt:lpstr>The Function of the Bones:</vt:lpstr>
      <vt:lpstr>Muscle:</vt:lpstr>
      <vt:lpstr>Types of Muscular Tissue:</vt:lpstr>
      <vt:lpstr>By sustained contraction or alternating contraction and relaxation, muscle tissue has six main functions:</vt:lpstr>
      <vt:lpstr>Joints:</vt:lpstr>
      <vt:lpstr>Tendons and Ligaments: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Musculoskeletal System</dc:title>
  <dc:creator>LaptopMarket</dc:creator>
  <cp:lastModifiedBy>LaptopMarket</cp:lastModifiedBy>
  <cp:revision>17</cp:revision>
  <dcterms:created xsi:type="dcterms:W3CDTF">2020-03-19T20:33:21Z</dcterms:created>
  <dcterms:modified xsi:type="dcterms:W3CDTF">2020-03-20T17:12:39Z</dcterms:modified>
</cp:coreProperties>
</file>