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E8FB8E3-CAC6-4D4D-9CAB-76D283016D28}" type="datetimeFigureOut">
              <a:rPr lang="ar-EG" smtClean="0"/>
              <a:t>01/08/1441</a:t>
            </a:fld>
            <a:endParaRPr lang="ar-EG"/>
          </a:p>
        </p:txBody>
      </p:sp>
      <p:sp>
        <p:nvSpPr>
          <p:cNvPr id="17" name="Footer Placeholder 16"/>
          <p:cNvSpPr>
            <a:spLocks noGrp="1"/>
          </p:cNvSpPr>
          <p:nvPr>
            <p:ph type="ftr" sz="quarter" idx="11"/>
          </p:nvPr>
        </p:nvSpPr>
        <p:spPr/>
        <p:txBody>
          <a:bodyPr/>
          <a:lstStyle/>
          <a:p>
            <a:endParaRPr lang="ar-EG"/>
          </a:p>
        </p:txBody>
      </p:sp>
      <p:sp>
        <p:nvSpPr>
          <p:cNvPr id="29" name="Slide Number Placeholder 28"/>
          <p:cNvSpPr>
            <a:spLocks noGrp="1"/>
          </p:cNvSpPr>
          <p:nvPr>
            <p:ph type="sldNum" sz="quarter" idx="12"/>
          </p:nvPr>
        </p:nvSpPr>
        <p:spPr/>
        <p:txBody>
          <a:bodyPr/>
          <a:lstStyle/>
          <a:p>
            <a:fld id="{EEF016AC-92BB-4364-8AEF-AD6C4C605100}" type="slidenum">
              <a:rPr lang="ar-EG" smtClean="0"/>
              <a:t>‹#›</a:t>
            </a:fld>
            <a:endParaRPr lang="ar-EG"/>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8FB8E3-CAC6-4D4D-9CAB-76D283016D28}" type="datetimeFigureOut">
              <a:rPr lang="ar-EG" smtClean="0"/>
              <a:t>01/08/1441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8FB8E3-CAC6-4D4D-9CAB-76D283016D28}" type="datetimeFigureOut">
              <a:rPr lang="ar-EG" smtClean="0"/>
              <a:t>01/08/1441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8FB8E3-CAC6-4D4D-9CAB-76D283016D28}" type="datetimeFigureOut">
              <a:rPr lang="ar-EG" smtClean="0"/>
              <a:t>01/08/1441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8FB8E3-CAC6-4D4D-9CAB-76D283016D28}" type="datetimeFigureOut">
              <a:rPr lang="ar-EG" smtClean="0"/>
              <a:t>01/08/1441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a:xfrm>
            <a:off x="7924800" y="6416675"/>
            <a:ext cx="762000" cy="365125"/>
          </a:xfrm>
        </p:spPr>
        <p:txBody>
          <a:bodyPr/>
          <a:lstStyle/>
          <a:p>
            <a:fld id="{EEF016AC-92BB-4364-8AEF-AD6C4C605100}"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8FB8E3-CAC6-4D4D-9CAB-76D283016D28}" type="datetimeFigureOut">
              <a:rPr lang="ar-EG" smtClean="0"/>
              <a:t>01/08/1441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8FB8E3-CAC6-4D4D-9CAB-76D283016D28}" type="datetimeFigureOut">
              <a:rPr lang="ar-EG" smtClean="0"/>
              <a:t>01/08/1441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8FB8E3-CAC6-4D4D-9CAB-76D283016D28}" type="datetimeFigureOut">
              <a:rPr lang="ar-EG" smtClean="0"/>
              <a:t>01/08/1441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FB8E3-CAC6-4D4D-9CAB-76D283016D28}" type="datetimeFigureOut">
              <a:rPr lang="ar-EG" smtClean="0"/>
              <a:t>01/08/1441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8FB8E3-CAC6-4D4D-9CAB-76D283016D28}" type="datetimeFigureOut">
              <a:rPr lang="ar-EG" smtClean="0"/>
              <a:t>01/08/1441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8FB8E3-CAC6-4D4D-9CAB-76D283016D28}" type="datetimeFigureOut">
              <a:rPr lang="ar-EG" smtClean="0"/>
              <a:t>01/08/1441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EEF016AC-92BB-4364-8AEF-AD6C4C605100}"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E8FB8E3-CAC6-4D4D-9CAB-76D283016D28}" type="datetimeFigureOut">
              <a:rPr lang="ar-EG" smtClean="0"/>
              <a:t>01/08/1441</a:t>
            </a:fld>
            <a:endParaRPr lang="ar-EG"/>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EG"/>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EF016AC-92BB-4364-8AEF-AD6C4C605100}" type="slidenum">
              <a:rPr lang="ar-EG" smtClean="0"/>
              <a:t>‹#›</a:t>
            </a:fld>
            <a:endParaRPr lang="ar-EG"/>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a:effectLst>
            <a:outerShdw blurRad="50800" dist="38100" dir="16200000" rotWithShape="0">
              <a:prstClr val="black">
                <a:alpha val="40000"/>
              </a:prstClr>
            </a:outerShdw>
          </a:effectLst>
        </p:spPr>
        <p:txBody>
          <a:bodyPr/>
          <a:lstStyle/>
          <a:p>
            <a:r>
              <a:rPr lang="en-US" dirty="0"/>
              <a:t>Measurement of variability </a:t>
            </a:r>
            <a:endParaRPr lang="ar-EG" dirty="0"/>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344471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5400000" algn="t" rotWithShape="0">
              <a:prstClr val="black">
                <a:alpha val="40000"/>
              </a:prstClr>
            </a:outerShdw>
          </a:effectLst>
        </p:spPr>
        <p:txBody>
          <a:bodyPr>
            <a:noAutofit/>
          </a:bodyPr>
          <a:lstStyle/>
          <a:p>
            <a:r>
              <a:rPr lang="en-US" sz="2800" dirty="0"/>
              <a:t>Relationship between standard deviation </a:t>
            </a:r>
            <a:endParaRPr lang="ar-EG" sz="2800" dirty="0"/>
          </a:p>
        </p:txBody>
      </p:sp>
      <p:sp>
        <p:nvSpPr>
          <p:cNvPr id="3" name="Content Placeholder 2"/>
          <p:cNvSpPr>
            <a:spLocks noGrp="1"/>
          </p:cNvSpPr>
          <p:nvPr>
            <p:ph idx="1"/>
          </p:nvPr>
        </p:nvSpPr>
        <p:spPr>
          <a:xfrm>
            <a:off x="457200" y="1412776"/>
            <a:ext cx="8229600" cy="4896584"/>
          </a:xfrm>
          <a:solidFill>
            <a:schemeClr val="bg2"/>
          </a:solidFill>
        </p:spPr>
        <p:txBody>
          <a:bodyPr/>
          <a:lstStyle/>
          <a:p>
            <a:pPr algn="l" rtl="0"/>
            <a:r>
              <a:rPr lang="en-US" dirty="0"/>
              <a:t>Relationship between standard deviation and mean The mean and the standard deviation of a set of data are usually reported together. In a certain sense, the standard deviation is a "natural" measure of statistical dispersion if the center of the data is measured about the mean. This is because the standard deviation from the mean is smaller than from any other point.</a:t>
            </a:r>
            <a:endParaRPr lang="ar-EG" dirty="0"/>
          </a:p>
        </p:txBody>
      </p:sp>
    </p:spTree>
    <p:extLst>
      <p:ext uri="{BB962C8B-B14F-4D97-AF65-F5344CB8AC3E}">
        <p14:creationId xmlns:p14="http://schemas.microsoft.com/office/powerpoint/2010/main" val="1358986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1412776"/>
            <a:ext cx="8229600" cy="4896584"/>
          </a:xfrm>
          <a:solidFill>
            <a:schemeClr val="bg2"/>
          </a:solidFill>
        </p:spPr>
        <p:txBody>
          <a:bodyPr/>
          <a:lstStyle/>
          <a:p>
            <a:pPr algn="l" rtl="0"/>
            <a:r>
              <a:rPr lang="en-US" dirty="0"/>
              <a:t>The coefficient of variation of a sample is the ratio of the standard deviation to the mean. It is a dimensionless number that can be used to compare the amount of variance between populations with different means. </a:t>
            </a:r>
            <a:r>
              <a:rPr lang="en-US" dirty="0" err="1"/>
              <a:t>Chebyshev's</a:t>
            </a:r>
            <a:r>
              <a:rPr lang="en-US" dirty="0"/>
              <a:t> inequality proves that in any data set, nearly all of the values will be nearer to the mean value, where the meaning of "close to" is specified by the standard deviation. Rapid calculation methods </a:t>
            </a:r>
            <a:endParaRPr lang="ar-EG" dirty="0"/>
          </a:p>
        </p:txBody>
      </p:sp>
    </p:spTree>
    <p:extLst>
      <p:ext uri="{BB962C8B-B14F-4D97-AF65-F5344CB8AC3E}">
        <p14:creationId xmlns:p14="http://schemas.microsoft.com/office/powerpoint/2010/main" val="62334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a:normAutofit fontScale="90000"/>
            <a:scene3d>
              <a:camera prst="orthographicFront"/>
              <a:lightRig rig="soft" dir="t">
                <a:rot lat="0" lon="0" rev="16800000"/>
              </a:lightRig>
            </a:scene3d>
            <a:sp3d prstMaterial="softEdge">
              <a:bevelT w="38100" h="38100"/>
            </a:sp3d>
          </a:bodyPr>
          <a:lstStyle/>
          <a:p>
            <a:r>
              <a:rPr lang="en-US" dirty="0"/>
              <a:t>VI) Standard Deviation</a:t>
            </a:r>
            <a:br>
              <a:rPr lang="en-US" dirty="0"/>
            </a:br>
            <a:endParaRPr lang="ar-EG" dirty="0"/>
          </a:p>
        </p:txBody>
      </p:sp>
      <p:sp>
        <p:nvSpPr>
          <p:cNvPr id="3" name="Content Placeholder 2"/>
          <p:cNvSpPr>
            <a:spLocks noGrp="1"/>
          </p:cNvSpPr>
          <p:nvPr>
            <p:ph idx="1"/>
          </p:nvPr>
        </p:nvSpPr>
        <p:spPr>
          <a:xfrm>
            <a:off x="457200" y="1484784"/>
            <a:ext cx="8229600" cy="4824576"/>
          </a:xfrm>
          <a:solidFill>
            <a:schemeClr val="bg2"/>
          </a:solidFill>
        </p:spPr>
        <p:txBody>
          <a:bodyPr/>
          <a:lstStyle/>
          <a:p>
            <a:pPr algn="l" rtl="0"/>
            <a:r>
              <a:rPr lang="en-US" dirty="0" smtClean="0"/>
              <a:t>It </a:t>
            </a:r>
            <a:r>
              <a:rPr lang="en-US" dirty="0"/>
              <a:t>is the positive square root of variance.</a:t>
            </a:r>
          </a:p>
          <a:p>
            <a:pPr algn="l" rtl="0"/>
            <a:r>
              <a:rPr lang="en-US" dirty="0"/>
              <a:t>Standard deviation =</a:t>
            </a:r>
          </a:p>
          <a:p>
            <a:pPr algn="l" rtl="0"/>
            <a:r>
              <a:rPr lang="en-US" dirty="0"/>
              <a:t>Coefficient of Variation:</a:t>
            </a:r>
          </a:p>
          <a:p>
            <a:pPr marL="137160" indent="0" algn="l" rtl="0">
              <a:buNone/>
            </a:pPr>
            <a:r>
              <a:rPr lang="en-US" dirty="0" smtClean="0"/>
              <a:t>  It </a:t>
            </a:r>
            <a:r>
              <a:rPr lang="en-US" dirty="0"/>
              <a:t>is the standard deviation of the set of observations divided by their mean.</a:t>
            </a:r>
          </a:p>
          <a:p>
            <a:pPr marL="137160" indent="0" algn="l" rtl="0">
              <a:buNone/>
            </a:pPr>
            <a:r>
              <a:rPr lang="en-US" dirty="0" smtClean="0"/>
              <a:t>  C.V</a:t>
            </a:r>
            <a:r>
              <a:rPr lang="en-US" dirty="0"/>
              <a:t>. = S / X</a:t>
            </a:r>
          </a:p>
          <a:p>
            <a:pPr marL="137160" indent="0" algn="l" rtl="0">
              <a:buNone/>
            </a:pPr>
            <a:r>
              <a:rPr lang="en-US" dirty="0" smtClean="0"/>
              <a:t>   It </a:t>
            </a:r>
            <a:r>
              <a:rPr lang="en-US" dirty="0"/>
              <a:t>is used to compare the relative variability of the two set of data.</a:t>
            </a:r>
          </a:p>
        </p:txBody>
      </p:sp>
    </p:spTree>
    <p:extLst>
      <p:ext uri="{BB962C8B-B14F-4D97-AF65-F5344CB8AC3E}">
        <p14:creationId xmlns:p14="http://schemas.microsoft.com/office/powerpoint/2010/main" val="789657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6200000" rotWithShape="0">
              <a:prstClr val="black">
                <a:alpha val="40000"/>
              </a:prstClr>
            </a:outerShdw>
          </a:effectLst>
        </p:spPr>
        <p:txBody>
          <a:bodyPr/>
          <a:lstStyle/>
          <a:p>
            <a:r>
              <a:rPr lang="en-US" dirty="0" smtClean="0"/>
              <a:t>Normal Distribution Curve</a:t>
            </a:r>
            <a:endParaRPr lang="ar-EG" dirty="0"/>
          </a:p>
        </p:txBody>
      </p:sp>
      <p:sp>
        <p:nvSpPr>
          <p:cNvPr id="3" name="Content Placeholder 2"/>
          <p:cNvSpPr>
            <a:spLocks noGrp="1"/>
          </p:cNvSpPr>
          <p:nvPr>
            <p:ph idx="1"/>
          </p:nvPr>
        </p:nvSpPr>
        <p:spPr/>
        <p:txBody>
          <a:bodyPr/>
          <a:lstStyle/>
          <a:p>
            <a:pPr algn="l" rtl="0"/>
            <a:r>
              <a:rPr lang="en-US" dirty="0" smtClean="0"/>
              <a:t>This is a mathematical model which  adequately describes many types of measurements in the fields of medicine and biology.</a:t>
            </a:r>
          </a:p>
          <a:p>
            <a:pPr algn="l" rtl="0"/>
            <a:r>
              <a:rPr lang="en-US" dirty="0" smtClean="0"/>
              <a:t>It is described by its mean and standard deviation .</a:t>
            </a:r>
            <a:endParaRPr lang="ar-EG" dirty="0"/>
          </a:p>
        </p:txBody>
      </p:sp>
    </p:spTree>
    <p:extLst>
      <p:ext uri="{BB962C8B-B14F-4D97-AF65-F5344CB8AC3E}">
        <p14:creationId xmlns:p14="http://schemas.microsoft.com/office/powerpoint/2010/main" val="819804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908720"/>
            <a:ext cx="8229600" cy="5400640"/>
          </a:xfrm>
          <a:solidFill>
            <a:schemeClr val="bg2"/>
          </a:solidFill>
        </p:spPr>
        <p:txBody>
          <a:bodyPr>
            <a:normAutofit/>
          </a:bodyPr>
          <a:lstStyle/>
          <a:p>
            <a:pPr algn="l" rtl="0"/>
            <a:r>
              <a:rPr lang="en-US" b="1" i="1" u="sng" dirty="0" smtClean="0"/>
              <a:t>Properties of the curve :</a:t>
            </a:r>
          </a:p>
          <a:p>
            <a:pPr algn="l" rtl="0"/>
            <a:r>
              <a:rPr lang="en-US" dirty="0" smtClean="0"/>
              <a:t>1) It is bell-shaped .</a:t>
            </a:r>
          </a:p>
          <a:p>
            <a:pPr algn="l" rtl="0"/>
            <a:r>
              <a:rPr lang="en-US" dirty="0" smtClean="0"/>
              <a:t>2) It is symmetrical curve rising to its peak at the mean which is located at the midpoint of the base.</a:t>
            </a:r>
          </a:p>
          <a:p>
            <a:pPr algn="l" rtl="0"/>
            <a:r>
              <a:rPr lang="en-US" dirty="0" smtClean="0"/>
              <a:t>3) It diminishes into small values above and below the mean , it approaches infinity on both direction but not reach or touch the base line .</a:t>
            </a:r>
          </a:p>
          <a:p>
            <a:pPr algn="l" rtl="0"/>
            <a:r>
              <a:rPr lang="en-US" dirty="0" smtClean="0"/>
              <a:t>4) Areas under normal curve :</a:t>
            </a:r>
          </a:p>
          <a:p>
            <a:pPr marL="137160" indent="0" algn="l" rtl="0">
              <a:buNone/>
            </a:pPr>
            <a:r>
              <a:rPr lang="en-US" dirty="0"/>
              <a:t> </a:t>
            </a:r>
            <a:r>
              <a:rPr lang="en-US" dirty="0" smtClean="0"/>
              <a:t>     Approximatelyv68% of observations fall within one </a:t>
            </a:r>
            <a:r>
              <a:rPr lang="en-US" dirty="0" err="1" smtClean="0"/>
              <a:t>standerd</a:t>
            </a:r>
            <a:r>
              <a:rPr lang="en-US" dirty="0" smtClean="0"/>
              <a:t> deviation of mean.</a:t>
            </a:r>
            <a:endParaRPr lang="ar-EG" dirty="0"/>
          </a:p>
        </p:txBody>
      </p:sp>
    </p:spTree>
    <p:extLst>
      <p:ext uri="{BB962C8B-B14F-4D97-AF65-F5344CB8AC3E}">
        <p14:creationId xmlns:p14="http://schemas.microsoft.com/office/powerpoint/2010/main" val="1854631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solidFill>
          <a:effectLst>
            <a:outerShdw blurRad="50800" dist="38100" dir="16200000" rotWithShape="0">
              <a:prstClr val="black">
                <a:alpha val="40000"/>
              </a:prstClr>
            </a:outerShdw>
          </a:effectLst>
        </p:spPr>
        <p:txBody>
          <a:bodyPr/>
          <a:lstStyle/>
          <a:p>
            <a:r>
              <a:rPr lang="en-US" dirty="0"/>
              <a:t>Measurement of variability </a:t>
            </a:r>
            <a:endParaRPr lang="ar-EG" dirty="0"/>
          </a:p>
        </p:txBody>
      </p:sp>
      <p:sp>
        <p:nvSpPr>
          <p:cNvPr id="3" name="Content Placeholder 2"/>
          <p:cNvSpPr>
            <a:spLocks noGrp="1"/>
          </p:cNvSpPr>
          <p:nvPr>
            <p:ph idx="1"/>
          </p:nvPr>
        </p:nvSpPr>
        <p:spPr>
          <a:solidFill>
            <a:schemeClr val="bg2"/>
          </a:solidFill>
        </p:spPr>
        <p:txBody>
          <a:bodyPr/>
          <a:lstStyle/>
          <a:p>
            <a:pPr algn="l" rtl="0"/>
            <a:r>
              <a:rPr lang="en-US" dirty="0" smtClean="0"/>
              <a:t>measure </a:t>
            </a:r>
            <a:r>
              <a:rPr lang="en-US" dirty="0"/>
              <a:t>of spread or measure of dispersion. It is used </a:t>
            </a:r>
            <a:r>
              <a:rPr lang="en-US" dirty="0" smtClean="0"/>
              <a:t>to measure </a:t>
            </a:r>
            <a:r>
              <a:rPr lang="en-US" dirty="0"/>
              <a:t>the degree of variation in a set of data </a:t>
            </a:r>
            <a:r>
              <a:rPr lang="en-US" dirty="0" smtClean="0"/>
              <a:t>The </a:t>
            </a:r>
            <a:r>
              <a:rPr lang="en-US" dirty="0"/>
              <a:t>mean per se is of limited value as it gives no information regarding variability with which the observations are scattered around itself. </a:t>
            </a:r>
          </a:p>
          <a:p>
            <a:endParaRPr lang="ar-EG" dirty="0"/>
          </a:p>
        </p:txBody>
      </p:sp>
    </p:spTree>
    <p:extLst>
      <p:ext uri="{BB962C8B-B14F-4D97-AF65-F5344CB8AC3E}">
        <p14:creationId xmlns:p14="http://schemas.microsoft.com/office/powerpoint/2010/main" val="28892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solidFill>
            <a:schemeClr val="bg2"/>
          </a:solidFill>
        </p:spPr>
        <p:txBody>
          <a:bodyPr/>
          <a:lstStyle/>
          <a:p>
            <a:pPr algn="l" rtl="0"/>
            <a:r>
              <a:rPr lang="en-US" dirty="0" smtClean="0"/>
              <a:t> There </a:t>
            </a:r>
            <a:r>
              <a:rPr lang="en-US" dirty="0"/>
              <a:t>are some measures for this dispersion such as: </a:t>
            </a:r>
            <a:endParaRPr lang="en-US" dirty="0" smtClean="0"/>
          </a:p>
          <a:p>
            <a:pPr algn="l" rtl="0"/>
            <a:r>
              <a:rPr lang="en-US" dirty="0" smtClean="0"/>
              <a:t> </a:t>
            </a:r>
            <a:r>
              <a:rPr lang="en-US" dirty="0"/>
              <a:t>1) Range</a:t>
            </a:r>
          </a:p>
          <a:p>
            <a:pPr algn="l" rtl="0"/>
            <a:r>
              <a:rPr lang="en-US" dirty="0"/>
              <a:t>2) Mean deviation </a:t>
            </a:r>
            <a:endParaRPr lang="en-US" dirty="0" smtClean="0"/>
          </a:p>
          <a:p>
            <a:pPr algn="l" rtl="0"/>
            <a:r>
              <a:rPr lang="en-US" dirty="0" smtClean="0"/>
              <a:t>3</a:t>
            </a:r>
            <a:r>
              <a:rPr lang="en-US" dirty="0"/>
              <a:t>) </a:t>
            </a:r>
            <a:r>
              <a:rPr lang="en-US" dirty="0" smtClean="0"/>
              <a:t>Variance</a:t>
            </a:r>
          </a:p>
          <a:p>
            <a:pPr algn="l" rtl="0"/>
            <a:r>
              <a:rPr lang="en-US" dirty="0" smtClean="0"/>
              <a:t> </a:t>
            </a:r>
            <a:r>
              <a:rPr lang="en-US" dirty="0"/>
              <a:t>4) Standard deviation</a:t>
            </a:r>
          </a:p>
          <a:p>
            <a:endParaRPr lang="ar-EG" dirty="0"/>
          </a:p>
        </p:txBody>
      </p:sp>
    </p:spTree>
    <p:extLst>
      <p:ext uri="{BB962C8B-B14F-4D97-AF65-F5344CB8AC3E}">
        <p14:creationId xmlns:p14="http://schemas.microsoft.com/office/powerpoint/2010/main" val="2932364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6200000" rotWithShape="0">
              <a:prstClr val="black">
                <a:alpha val="40000"/>
              </a:prstClr>
            </a:outerShdw>
          </a:effectLst>
        </p:spPr>
        <p:txBody>
          <a:bodyPr>
            <a:normAutofit fontScale="90000"/>
          </a:bodyPr>
          <a:lstStyle/>
          <a:p>
            <a:r>
              <a:rPr lang="en-US" dirty="0"/>
              <a:t>1) Range:</a:t>
            </a:r>
            <a:br>
              <a:rPr lang="en-US" dirty="0"/>
            </a:br>
            <a:endParaRPr lang="ar-EG" dirty="0"/>
          </a:p>
        </p:txBody>
      </p:sp>
      <p:sp>
        <p:nvSpPr>
          <p:cNvPr id="3" name="Content Placeholder 2"/>
          <p:cNvSpPr>
            <a:spLocks noGrp="1"/>
          </p:cNvSpPr>
          <p:nvPr>
            <p:ph idx="1"/>
          </p:nvPr>
        </p:nvSpPr>
        <p:spPr>
          <a:xfrm>
            <a:off x="457200" y="1268760"/>
            <a:ext cx="8229600" cy="5040600"/>
          </a:xfrm>
          <a:solidFill>
            <a:schemeClr val="bg2"/>
          </a:solidFill>
        </p:spPr>
        <p:txBody>
          <a:bodyPr>
            <a:normAutofit fontScale="92500" lnSpcReduction="10000"/>
          </a:bodyPr>
          <a:lstStyle/>
          <a:p>
            <a:pPr algn="l" rtl="0"/>
            <a:r>
              <a:rPr lang="en-US" dirty="0" smtClean="0"/>
              <a:t>is </a:t>
            </a:r>
            <a:r>
              <a:rPr lang="en-US" dirty="0"/>
              <a:t>the difference in values between the largest and </a:t>
            </a:r>
            <a:r>
              <a:rPr lang="en-US" dirty="0" smtClean="0"/>
              <a:t>smallest observations </a:t>
            </a:r>
            <a:r>
              <a:rPr lang="en-US" dirty="0"/>
              <a:t>in the set.</a:t>
            </a:r>
          </a:p>
          <a:p>
            <a:pPr algn="l" rtl="0"/>
            <a:r>
              <a:rPr lang="en-US" dirty="0"/>
              <a:t>Advantages </a:t>
            </a:r>
            <a:r>
              <a:rPr lang="en-US" dirty="0" smtClean="0"/>
              <a:t>:</a:t>
            </a:r>
          </a:p>
          <a:p>
            <a:pPr marL="137160" indent="0" algn="l" rtl="0">
              <a:buNone/>
            </a:pPr>
            <a:r>
              <a:rPr lang="en-US" dirty="0" smtClean="0"/>
              <a:t> It </a:t>
            </a:r>
            <a:r>
              <a:rPr lang="en-US" dirty="0"/>
              <a:t>is the simplest measure of dispersion, as it is easily to </a:t>
            </a:r>
            <a:r>
              <a:rPr lang="en-US" dirty="0" smtClean="0"/>
              <a:t>calculated.</a:t>
            </a:r>
            <a:endParaRPr lang="en-US" dirty="0"/>
          </a:p>
          <a:p>
            <a:pPr algn="l" rtl="0"/>
            <a:r>
              <a:rPr lang="en-US" dirty="0"/>
              <a:t> Disadvantages:</a:t>
            </a:r>
          </a:p>
          <a:p>
            <a:pPr marL="137160" indent="0" algn="l" rtl="0">
              <a:buNone/>
            </a:pPr>
            <a:r>
              <a:rPr lang="en-US" dirty="0" smtClean="0"/>
              <a:t> * </a:t>
            </a:r>
            <a:r>
              <a:rPr lang="en-US" dirty="0"/>
              <a:t>Although the range is often of considerable interest, it is not satisfactory as an indicator of general variability since it is based on tow extreme values only and ignores the distribution of the observations within these limits. </a:t>
            </a:r>
            <a:endParaRPr lang="en-US" dirty="0" smtClean="0"/>
          </a:p>
          <a:p>
            <a:pPr marL="137160" indent="0" algn="l" rtl="0">
              <a:buNone/>
            </a:pPr>
            <a:r>
              <a:rPr lang="en-US" dirty="0" smtClean="0"/>
              <a:t>* </a:t>
            </a:r>
            <a:r>
              <a:rPr lang="en-US" dirty="0"/>
              <a:t>It does not show the variation of the central values. </a:t>
            </a:r>
            <a:endParaRPr lang="ar-EG" dirty="0"/>
          </a:p>
        </p:txBody>
      </p:sp>
    </p:spTree>
    <p:extLst>
      <p:ext uri="{BB962C8B-B14F-4D97-AF65-F5344CB8AC3E}">
        <p14:creationId xmlns:p14="http://schemas.microsoft.com/office/powerpoint/2010/main" val="1543358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6200000" rotWithShape="0">
              <a:prstClr val="black">
                <a:alpha val="40000"/>
              </a:prstClr>
            </a:outerShdw>
          </a:effectLst>
        </p:spPr>
        <p:txBody>
          <a:bodyPr>
            <a:normAutofit fontScale="90000"/>
          </a:bodyPr>
          <a:lstStyle/>
          <a:p>
            <a:r>
              <a:rPr lang="fr-FR" dirty="0" smtClean="0"/>
              <a:t>II</a:t>
            </a:r>
            <a:r>
              <a:rPr lang="fr-FR" dirty="0"/>
              <a:t>) </a:t>
            </a:r>
            <a:r>
              <a:rPr lang="fr-FR" dirty="0" err="1" smtClean="0"/>
              <a:t>Mean</a:t>
            </a:r>
            <a:r>
              <a:rPr lang="fr-FR" dirty="0" smtClean="0"/>
              <a:t> </a:t>
            </a:r>
            <a:r>
              <a:rPr lang="fr-FR" dirty="0" err="1" smtClean="0"/>
              <a:t>deviation</a:t>
            </a:r>
            <a:r>
              <a:rPr lang="fr-FR" dirty="0" smtClean="0"/>
              <a:t> </a:t>
            </a:r>
            <a:r>
              <a:rPr lang="fr-FR" dirty="0"/>
              <a:t>(</a:t>
            </a:r>
            <a:r>
              <a:rPr lang="fr-FR" dirty="0" err="1"/>
              <a:t>average</a:t>
            </a:r>
            <a:r>
              <a:rPr lang="fr-FR" dirty="0"/>
              <a:t> </a:t>
            </a:r>
            <a:r>
              <a:rPr lang="fr-FR" dirty="0" err="1"/>
              <a:t>deviation</a:t>
            </a:r>
            <a:r>
              <a:rPr lang="fr-FR" dirty="0"/>
              <a:t>):</a:t>
            </a:r>
            <a:br>
              <a:rPr lang="fr-FR" dirty="0"/>
            </a:br>
            <a:endParaRPr lang="ar-EG" dirty="0"/>
          </a:p>
        </p:txBody>
      </p:sp>
      <p:sp>
        <p:nvSpPr>
          <p:cNvPr id="3" name="Content Placeholder 2"/>
          <p:cNvSpPr>
            <a:spLocks noGrp="1"/>
          </p:cNvSpPr>
          <p:nvPr>
            <p:ph idx="1"/>
          </p:nvPr>
        </p:nvSpPr>
        <p:spPr>
          <a:xfrm>
            <a:off x="457200" y="1484784"/>
            <a:ext cx="8229600" cy="4968552"/>
          </a:xfrm>
          <a:solidFill>
            <a:schemeClr val="bg2"/>
          </a:solidFill>
        </p:spPr>
        <p:txBody>
          <a:bodyPr>
            <a:normAutofit lnSpcReduction="10000"/>
          </a:bodyPr>
          <a:lstStyle/>
          <a:p>
            <a:pPr algn="l" rtl="0"/>
            <a:r>
              <a:rPr lang="en-US" dirty="0" smtClean="0"/>
              <a:t>It </a:t>
            </a:r>
            <a:r>
              <a:rPr lang="en-US" dirty="0"/>
              <a:t>is the arithmetic average of all difference between the observations and their mean. We ignore the sign otherwise the total will be equal zero.</a:t>
            </a:r>
          </a:p>
          <a:p>
            <a:pPr algn="l" rtl="0"/>
            <a:r>
              <a:rPr lang="en-US" dirty="0"/>
              <a:t>Please write the equation</a:t>
            </a:r>
          </a:p>
          <a:p>
            <a:pPr algn="l" rtl="0"/>
            <a:r>
              <a:rPr lang="en-US" dirty="0"/>
              <a:t>Mean deviation=--</a:t>
            </a:r>
          </a:p>
          <a:p>
            <a:pPr marL="137160" indent="0" algn="l" rtl="0">
              <a:buNone/>
            </a:pPr>
            <a:r>
              <a:rPr lang="en-US" dirty="0" smtClean="0"/>
              <a:t> In </a:t>
            </a:r>
            <a:r>
              <a:rPr lang="en-US" dirty="0"/>
              <a:t>the above first group we find:</a:t>
            </a:r>
          </a:p>
          <a:p>
            <a:pPr marL="137160" indent="0" algn="l" rtl="0">
              <a:buNone/>
            </a:pPr>
            <a:r>
              <a:rPr lang="en-US" dirty="0" smtClean="0"/>
              <a:t>   Mean </a:t>
            </a:r>
            <a:r>
              <a:rPr lang="en-US" dirty="0"/>
              <a:t>deviation=</a:t>
            </a:r>
          </a:p>
          <a:p>
            <a:pPr marL="137160" indent="0" algn="l" rtl="0">
              <a:buNone/>
            </a:pPr>
            <a:r>
              <a:rPr lang="en-US" dirty="0" smtClean="0"/>
              <a:t> (</a:t>
            </a:r>
            <a:r>
              <a:rPr lang="en-US" dirty="0"/>
              <a:t>20 - 20 + 15 - 20 + 30 - 20 + 20 - 20+ 15 – 20) / 5</a:t>
            </a:r>
          </a:p>
          <a:p>
            <a:pPr marL="137160" indent="0" algn="l" rtl="0">
              <a:buNone/>
            </a:pPr>
            <a:r>
              <a:rPr lang="en-US" dirty="0" smtClean="0"/>
              <a:t> We </a:t>
            </a:r>
            <a:r>
              <a:rPr lang="en-US" dirty="0"/>
              <a:t>calculate the difference by ignoring the sign</a:t>
            </a:r>
          </a:p>
          <a:p>
            <a:pPr marL="137160" indent="0" algn="l" rtl="0">
              <a:buNone/>
            </a:pPr>
            <a:r>
              <a:rPr lang="en-US" dirty="0" smtClean="0"/>
              <a:t> M.D</a:t>
            </a:r>
            <a:r>
              <a:rPr lang="en-US" dirty="0"/>
              <a:t>= (0+5 10+ 0 + 5 </a:t>
            </a:r>
            <a:r>
              <a:rPr lang="en-US" dirty="0" smtClean="0"/>
              <a:t>) </a:t>
            </a:r>
            <a:r>
              <a:rPr lang="en-US" dirty="0"/>
              <a:t>/</a:t>
            </a:r>
            <a:r>
              <a:rPr lang="en-US" dirty="0" smtClean="0"/>
              <a:t>5  </a:t>
            </a:r>
            <a:r>
              <a:rPr lang="en-US" dirty="0"/>
              <a:t>= 2/ </a:t>
            </a:r>
            <a:r>
              <a:rPr lang="en-US" dirty="0" smtClean="0"/>
              <a:t>5 = </a:t>
            </a:r>
            <a:r>
              <a:rPr lang="en-US" dirty="0"/>
              <a:t>M.D</a:t>
            </a:r>
            <a:r>
              <a:rPr lang="en-US" dirty="0" smtClean="0"/>
              <a:t>. = </a:t>
            </a:r>
            <a:r>
              <a:rPr lang="en-US" dirty="0"/>
              <a:t>4 years </a:t>
            </a:r>
          </a:p>
          <a:p>
            <a:endParaRPr lang="ar-EG" dirty="0"/>
          </a:p>
        </p:txBody>
      </p:sp>
    </p:spTree>
    <p:extLst>
      <p:ext uri="{BB962C8B-B14F-4D97-AF65-F5344CB8AC3E}">
        <p14:creationId xmlns:p14="http://schemas.microsoft.com/office/powerpoint/2010/main" val="327527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6200000" rotWithShape="0">
              <a:prstClr val="black">
                <a:alpha val="40000"/>
              </a:prstClr>
            </a:outerShdw>
          </a:effectLst>
        </p:spPr>
        <p:txBody>
          <a:bodyPr/>
          <a:lstStyle/>
          <a:p>
            <a:r>
              <a:rPr lang="en-US" dirty="0" smtClean="0"/>
              <a:t>III) Variance</a:t>
            </a:r>
            <a:endParaRPr lang="ar-EG" dirty="0"/>
          </a:p>
        </p:txBody>
      </p:sp>
      <p:sp>
        <p:nvSpPr>
          <p:cNvPr id="3" name="Content Placeholder 2"/>
          <p:cNvSpPr>
            <a:spLocks noGrp="1"/>
          </p:cNvSpPr>
          <p:nvPr>
            <p:ph idx="1"/>
          </p:nvPr>
        </p:nvSpPr>
        <p:spPr>
          <a:solidFill>
            <a:schemeClr val="bg2"/>
          </a:solidFill>
        </p:spPr>
        <p:txBody>
          <a:bodyPr/>
          <a:lstStyle/>
          <a:p>
            <a:pPr algn="l" rtl="0"/>
            <a:r>
              <a:rPr lang="en-US" dirty="0"/>
              <a:t>To get rid of the sign we try to square the difference between the observations and their mean, the sum of squared deviation when divided by the number of observations we will obtain the mean squared deviation. </a:t>
            </a:r>
            <a:endParaRPr lang="ar-EG" dirty="0"/>
          </a:p>
        </p:txBody>
      </p:sp>
    </p:spTree>
    <p:extLst>
      <p:ext uri="{BB962C8B-B14F-4D97-AF65-F5344CB8AC3E}">
        <p14:creationId xmlns:p14="http://schemas.microsoft.com/office/powerpoint/2010/main" val="1121465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1268760"/>
            <a:ext cx="8229600" cy="5040600"/>
          </a:xfrm>
          <a:solidFill>
            <a:schemeClr val="bg2"/>
          </a:solidFill>
        </p:spPr>
        <p:txBody>
          <a:bodyPr>
            <a:normAutofit fontScale="92500"/>
          </a:bodyPr>
          <a:lstStyle/>
          <a:p>
            <a:pPr algn="l" rtl="0"/>
            <a:r>
              <a:rPr lang="en-US" sz="3000" b="1" dirty="0"/>
              <a:t>Coefficient of variation</a:t>
            </a:r>
          </a:p>
          <a:p>
            <a:pPr marL="137160" indent="0" algn="l" rtl="0">
              <a:buNone/>
            </a:pPr>
            <a:r>
              <a:rPr lang="en-US" dirty="0" smtClean="0"/>
              <a:t>  The </a:t>
            </a:r>
            <a:r>
              <a:rPr lang="en-US" dirty="0"/>
              <a:t>ratio of the standard deviation of a distribution to its arithmetic </a:t>
            </a:r>
            <a:r>
              <a:rPr lang="en-US" dirty="0" smtClean="0"/>
              <a:t>mean.</a:t>
            </a:r>
          </a:p>
          <a:p>
            <a:pPr marL="137160" indent="0" algn="l" rtl="0">
              <a:buNone/>
            </a:pPr>
            <a:r>
              <a:rPr lang="en-US" dirty="0"/>
              <a:t> </a:t>
            </a:r>
            <a:r>
              <a:rPr lang="en-US" dirty="0" smtClean="0"/>
              <a:t>  A </a:t>
            </a:r>
            <a:r>
              <a:rPr lang="en-US" dirty="0"/>
              <a:t>statistical measure of the dispersion of data points in a data series around the mean. It is calculated as follows:</a:t>
            </a:r>
          </a:p>
          <a:p>
            <a:pPr algn="l" rtl="0"/>
            <a:r>
              <a:rPr lang="en-US" dirty="0"/>
              <a:t>In probability theory and statistics, the coefficient of variation (CV) is a measure of dispersion of a probability distribution. It is defined as the ratio of the standard deviation o to the mean µ:</a:t>
            </a:r>
          </a:p>
          <a:p>
            <a:pPr marL="137160" indent="0" algn="l" rtl="0">
              <a:buNone/>
            </a:pPr>
            <a:r>
              <a:rPr lang="en-US" dirty="0" smtClean="0"/>
              <a:t>                                   C= </a:t>
            </a:r>
            <a:r>
              <a:rPr lang="en-US" dirty="0" smtClean="0">
                <a:solidFill>
                  <a:prstClr val="white"/>
                </a:solidFill>
              </a:rPr>
              <a:t>α / µ .</a:t>
            </a:r>
            <a:endParaRPr lang="ar-EG" dirty="0"/>
          </a:p>
        </p:txBody>
      </p:sp>
    </p:spTree>
    <p:extLst>
      <p:ext uri="{BB962C8B-B14F-4D97-AF65-F5344CB8AC3E}">
        <p14:creationId xmlns:p14="http://schemas.microsoft.com/office/powerpoint/2010/main" val="117630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16200000" rotWithShape="0">
              <a:prstClr val="black">
                <a:alpha val="40000"/>
              </a:prstClr>
            </a:outerShdw>
          </a:effectLst>
        </p:spPr>
        <p:txBody>
          <a:bodyPr>
            <a:normAutofit fontScale="90000"/>
          </a:bodyPr>
          <a:lstStyle/>
          <a:p>
            <a:r>
              <a:rPr lang="en-US" dirty="0"/>
              <a:t>Standard deviation</a:t>
            </a:r>
            <a:br>
              <a:rPr lang="en-US" dirty="0"/>
            </a:br>
            <a:endParaRPr lang="ar-EG" dirty="0"/>
          </a:p>
        </p:txBody>
      </p:sp>
      <p:sp>
        <p:nvSpPr>
          <p:cNvPr id="3" name="Content Placeholder 2"/>
          <p:cNvSpPr>
            <a:spLocks noGrp="1"/>
          </p:cNvSpPr>
          <p:nvPr>
            <p:ph idx="1"/>
          </p:nvPr>
        </p:nvSpPr>
        <p:spPr>
          <a:xfrm>
            <a:off x="457200" y="1196752"/>
            <a:ext cx="8229600" cy="5112608"/>
          </a:xfrm>
          <a:solidFill>
            <a:schemeClr val="bg2"/>
          </a:solidFill>
        </p:spPr>
        <p:txBody>
          <a:bodyPr>
            <a:normAutofit fontScale="92500" lnSpcReduction="20000"/>
          </a:bodyPr>
          <a:lstStyle/>
          <a:p>
            <a:pPr algn="l" rtl="0"/>
            <a:r>
              <a:rPr lang="en-US" dirty="0" smtClean="0"/>
              <a:t>In </a:t>
            </a:r>
            <a:r>
              <a:rPr lang="en-US" dirty="0"/>
              <a:t>statistics, the average amount a number varies from the average number in a series of numbers</a:t>
            </a:r>
            <a:r>
              <a:rPr lang="en-US" dirty="0" smtClean="0"/>
              <a:t>.</a:t>
            </a:r>
          </a:p>
          <a:p>
            <a:pPr algn="l" rtl="0"/>
            <a:r>
              <a:rPr lang="en-US" dirty="0"/>
              <a:t>For example, it would be useful to know how much variation there is in</a:t>
            </a:r>
          </a:p>
          <a:p>
            <a:pPr algn="l" rtl="0"/>
            <a:r>
              <a:rPr lang="en-US" dirty="0" err="1" smtClean="0"/>
              <a:t>reponse</a:t>
            </a:r>
            <a:r>
              <a:rPr lang="en-US" dirty="0" smtClean="0"/>
              <a:t> </a:t>
            </a:r>
            <a:r>
              <a:rPr lang="en-US" dirty="0"/>
              <a:t>to a direct-mail package across several mailing lists. The standard deviation, represented by the Greek letter sigma ("S" for a population and "s" for a sample) is equal to the square root of the variance.</a:t>
            </a:r>
          </a:p>
          <a:p>
            <a:pPr algn="l" rtl="0"/>
            <a:r>
              <a:rPr lang="en-US" dirty="0"/>
              <a:t>The formula is: </a:t>
            </a:r>
          </a:p>
          <a:p>
            <a:pPr algn="l" rtl="0"/>
            <a:r>
              <a:rPr lang="en-US" dirty="0"/>
              <a:t>where n= number of values in the sample,</a:t>
            </a:r>
          </a:p>
          <a:p>
            <a:pPr algn="l" rtl="0"/>
            <a:r>
              <a:rPr lang="en-US" dirty="0"/>
              <a:t> xi = each value in the sample,</a:t>
            </a:r>
          </a:p>
          <a:p>
            <a:pPr algn="l" rtl="0"/>
            <a:r>
              <a:rPr lang="en-US" dirty="0"/>
              <a:t> -X22 = mean (average) value of the sample.</a:t>
            </a:r>
          </a:p>
          <a:p>
            <a:pPr marL="137160" indent="0" algn="l" rtl="0">
              <a:buNone/>
            </a:pPr>
            <a:endParaRPr lang="en-US" dirty="0"/>
          </a:p>
          <a:p>
            <a:endParaRPr lang="ar-EG" dirty="0"/>
          </a:p>
        </p:txBody>
      </p:sp>
    </p:spTree>
    <p:extLst>
      <p:ext uri="{BB962C8B-B14F-4D97-AF65-F5344CB8AC3E}">
        <p14:creationId xmlns:p14="http://schemas.microsoft.com/office/powerpoint/2010/main" val="748550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solidFill>
            <a:schemeClr val="bg2"/>
          </a:solidFill>
        </p:spPr>
        <p:txBody>
          <a:bodyPr/>
          <a:lstStyle/>
          <a:p>
            <a:pPr algn="l" rtl="0"/>
            <a:r>
              <a:rPr lang="en-US" dirty="0"/>
              <a:t>It is a measure of how much the data in a certain collection are scattered around the mean. A low standard deviation means that the data are tightly clustered; a high standard deviation means that they are widely scattered.</a:t>
            </a:r>
          </a:p>
          <a:p>
            <a:pPr algn="l" rtl="0"/>
            <a:r>
              <a:rPr lang="en-US" dirty="0"/>
              <a:t>The advantage of a standard deviation calculation over a variance calculation is that it is expressed in terms of the same scale as the values in the sample.</a:t>
            </a:r>
          </a:p>
          <a:p>
            <a:endParaRPr lang="ar-EG" dirty="0"/>
          </a:p>
        </p:txBody>
      </p:sp>
    </p:spTree>
    <p:extLst>
      <p:ext uri="{BB962C8B-B14F-4D97-AF65-F5344CB8AC3E}">
        <p14:creationId xmlns:p14="http://schemas.microsoft.com/office/powerpoint/2010/main" val="2016003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92</TotalTime>
  <Words>925</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Measurement of variability </vt:lpstr>
      <vt:lpstr>Measurement of variability </vt:lpstr>
      <vt:lpstr>PowerPoint Presentation</vt:lpstr>
      <vt:lpstr>1) Range: </vt:lpstr>
      <vt:lpstr>II) Mean deviation (average deviation): </vt:lpstr>
      <vt:lpstr>III) Variance</vt:lpstr>
      <vt:lpstr>PowerPoint Presentation</vt:lpstr>
      <vt:lpstr>Standard deviation </vt:lpstr>
      <vt:lpstr>PowerPoint Presentation</vt:lpstr>
      <vt:lpstr>Relationship between standard deviation </vt:lpstr>
      <vt:lpstr>PowerPoint Presentation</vt:lpstr>
      <vt:lpstr>VI) Standard Deviation </vt:lpstr>
      <vt:lpstr>Normal Distribution Curve</vt:lpstr>
      <vt:lpstr>PowerPoint Presentation</vt:lpstr>
    </vt:vector>
  </TitlesOfParts>
  <Company>Nothing1010.blogspot.com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Nothing</dc:creator>
  <cp:lastModifiedBy>Nothing</cp:lastModifiedBy>
  <cp:revision>8</cp:revision>
  <dcterms:created xsi:type="dcterms:W3CDTF">2020-03-25T06:23:18Z</dcterms:created>
  <dcterms:modified xsi:type="dcterms:W3CDTF">2020-03-25T07:55:22Z</dcterms:modified>
</cp:coreProperties>
</file>