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56DB5B8-1295-445A-985F-B26F562C2EAB}" type="datetimeFigureOut">
              <a:rPr lang="ar-EG" smtClean="0"/>
              <a:t>23/07/1441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CB7EAE7-8DB3-4EC1-8D0E-CD4A78116AB6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02879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7EAE7-8DB3-4EC1-8D0E-CD4A78116AB6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392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7EAE7-8DB3-4EC1-8D0E-CD4A78116AB6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869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7EAE7-8DB3-4EC1-8D0E-CD4A78116AB6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7825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7EAE7-8DB3-4EC1-8D0E-CD4A78116AB6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7613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7EAE7-8DB3-4EC1-8D0E-CD4A78116AB6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3744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600199"/>
          </a:xfrm>
        </p:spPr>
        <p:txBody>
          <a:bodyPr/>
          <a:lstStyle/>
          <a:p>
            <a:r>
              <a:rPr lang="en-US" b="1" dirty="0"/>
              <a:t>Lumbar puncture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514600"/>
            <a:ext cx="6934200" cy="3124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cs typeface="+mj-cs"/>
              </a:rPr>
              <a:t>Lecture by Dr. Islam Ibrahim</a:t>
            </a:r>
          </a:p>
          <a:p>
            <a:r>
              <a:rPr lang="en-US" sz="4000" b="1" dirty="0" smtClean="0">
                <a:solidFill>
                  <a:srgbClr val="00B050"/>
                </a:solidFill>
                <a:cs typeface="+mj-cs"/>
              </a:rPr>
              <a:t>For second year second semester students</a:t>
            </a:r>
          </a:p>
          <a:p>
            <a:r>
              <a:rPr lang="en-US" sz="4000" b="1" dirty="0" smtClean="0">
                <a:solidFill>
                  <a:srgbClr val="002060"/>
                </a:solidFill>
                <a:cs typeface="+mj-cs"/>
              </a:rPr>
              <a:t>Tuesday 17-3-2020</a:t>
            </a:r>
            <a:endParaRPr lang="ar-EG" sz="4000" b="1" dirty="0">
              <a:solidFill>
                <a:srgbClr val="002060"/>
              </a:solidFill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6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99"/>
    </mc:Choice>
    <mc:Fallback>
      <p:transition spd="slow" advTm="2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Lumbar puncture</a:t>
            </a:r>
            <a:endParaRPr lang="ar-EG" dirty="0"/>
          </a:p>
        </p:txBody>
      </p:sp>
      <p:pic>
        <p:nvPicPr>
          <p:cNvPr id="4" name="Content Placeholder 3" descr="http://www.juniordentist.com/wp-content/uploads/2011/06/lumbar-puncture1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" y="1905000"/>
            <a:ext cx="754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5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57"/>
    </mc:Choice>
    <mc:Fallback>
      <p:transition spd="slow" advTm="2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rtl="1"/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114800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>
                <a:cs typeface="+mj-cs"/>
              </a:rPr>
              <a:t>Lumbar puncture:</a:t>
            </a:r>
            <a:r>
              <a:rPr lang="en-US" dirty="0">
                <a:cs typeface="+mj-cs"/>
              </a:rPr>
              <a:t> </a:t>
            </a:r>
            <a:endParaRPr lang="en-US" dirty="0" smtClean="0">
              <a:cs typeface="+mj-cs"/>
            </a:endParaRPr>
          </a:p>
          <a:p>
            <a:pPr marL="0" lvl="0" indent="0">
              <a:buNone/>
            </a:pPr>
            <a:r>
              <a:rPr lang="en-US" dirty="0" smtClean="0">
                <a:cs typeface="+mj-cs"/>
              </a:rPr>
              <a:t>lumbar </a:t>
            </a:r>
            <a:r>
              <a:rPr lang="en-US" dirty="0">
                <a:cs typeface="+mj-cs"/>
              </a:rPr>
              <a:t>puncture is insertion of a needle into lumbar subarachnoid space to withdraw CSF for diagnostic and therapeutic purposes.</a:t>
            </a:r>
          </a:p>
        </p:txBody>
      </p:sp>
      <p:pic>
        <p:nvPicPr>
          <p:cNvPr id="4" name="Content Placeholder 3" descr="http://www.juniordentist.com/wp-content/uploads/2011/06/lumbar-puncture1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5814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5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81"/>
    </mc:Choice>
    <mc:Fallback>
      <p:transition spd="slow" advTm="50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Diagnostic </a:t>
            </a:r>
            <a:r>
              <a:rPr lang="en-US" b="1" dirty="0"/>
              <a:t>uses: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To obtain a specimen of CSF for laboratory analysis.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To estimate CSF pressure normally (80-180 mm H</a:t>
            </a:r>
            <a:r>
              <a:rPr lang="en-US" baseline="-25000" dirty="0">
                <a:cs typeface="+mj-cs"/>
              </a:rPr>
              <a:t>2</a:t>
            </a:r>
            <a:r>
              <a:rPr lang="en-US" dirty="0">
                <a:cs typeface="+mj-cs"/>
              </a:rPr>
              <a:t>O).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To induce radio-opaque dye.</a:t>
            </a:r>
          </a:p>
          <a:p>
            <a:pPr marL="0" indent="0">
              <a:buNone/>
            </a:pPr>
            <a:endParaRPr lang="ar-EG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11"/>
    </mc:Choice>
    <mc:Fallback>
      <p:transition spd="slow" advTm="84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Therapeutic </a:t>
            </a:r>
            <a:r>
              <a:rPr lang="en-US" sz="3600" b="1" dirty="0"/>
              <a:t>uses:</a:t>
            </a:r>
            <a:br>
              <a:rPr lang="en-US" sz="3600" b="1" dirty="0"/>
            </a:br>
            <a:endParaRPr lang="ar-EG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To introduce therapeutic drugs (antibiotic)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To introduce epidural anesthesia.</a:t>
            </a:r>
          </a:p>
          <a:p>
            <a:pPr marL="0" indent="0">
              <a:buNone/>
            </a:pPr>
            <a:endParaRPr lang="en-US" b="1" dirty="0" smtClean="0">
              <a:cs typeface="+mj-cs"/>
            </a:endParaRPr>
          </a:p>
          <a:p>
            <a:pPr marL="0" indent="0">
              <a:buNone/>
            </a:pPr>
            <a:r>
              <a:rPr lang="en-US" b="1" dirty="0" smtClean="0">
                <a:cs typeface="+mj-cs"/>
              </a:rPr>
              <a:t>Contraindications </a:t>
            </a:r>
            <a:r>
              <a:rPr lang="en-US" b="1" dirty="0">
                <a:cs typeface="+mj-cs"/>
              </a:rPr>
              <a:t>related lumber puncture:</a:t>
            </a:r>
            <a:endParaRPr lang="en-US" dirty="0">
              <a:cs typeface="+mj-cs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Increased intracranial pressure.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Spinal deformity makes lumbar puncture difficult.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22"/>
    </mc:Choice>
    <mc:Fallback>
      <p:transition spd="slow" advTm="84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/>
              <a:t>Nursing role for lumber puncture:</a:t>
            </a:r>
            <a:endParaRPr lang="ar-EG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Pre-procedure: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>
                <a:cs typeface="+mj-cs"/>
              </a:rPr>
              <a:t>Explain the purpose of the test to the patient and his family.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>
                <a:cs typeface="+mj-cs"/>
              </a:rPr>
              <a:t>An informed consent should be signed by the patient prior the test.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>
                <a:cs typeface="+mj-cs"/>
              </a:rPr>
              <a:t>The bladder and bowel should be emptied as possible.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>
                <a:cs typeface="+mj-cs"/>
              </a:rPr>
              <a:t>Prepare the needed equipments.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>
                <a:cs typeface="+mj-cs"/>
              </a:rPr>
              <a:t>The patient lie on one side with the legs pulled into the abdomen and head tucked into the chest, in order to open the spaces between the vertebrae.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>
                <a:cs typeface="+mj-cs"/>
              </a:rPr>
              <a:t>Sedation may be ordered before the test.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371"/>
    </mc:Choice>
    <mc:Fallback>
      <p:transition spd="slow" advTm="204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During </a:t>
            </a:r>
            <a:r>
              <a:rPr lang="en-US" sz="3600" b="1" dirty="0"/>
              <a:t>procedure:</a:t>
            </a:r>
            <a:r>
              <a:rPr lang="en-US" sz="3600" dirty="0"/>
              <a:t/>
            </a:r>
            <a:br>
              <a:rPr lang="en-US" sz="3600" dirty="0"/>
            </a:br>
            <a:endParaRPr lang="ar-EG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Assure the patient.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Assist the patient to maintain the position to avoid sudden movement.</a:t>
            </a:r>
          </a:p>
          <a:p>
            <a:pPr marL="0" indent="0">
              <a:buNone/>
            </a:pPr>
            <a:r>
              <a:rPr lang="en-US" b="1" dirty="0">
                <a:cs typeface="+mj-cs"/>
              </a:rPr>
              <a:t>Post procedure:</a:t>
            </a:r>
            <a:endParaRPr lang="en-US" dirty="0">
              <a:cs typeface="+mj-cs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Vital signs should be recorded.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cs typeface="+mj-cs"/>
              </a:rPr>
              <a:t>Encourage increase fluid intake.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78"/>
    </mc:Choice>
    <mc:Fallback>
      <p:transition spd="slow" advTm="7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 rtl="1">
              <a:buNone/>
            </a:pPr>
            <a:r>
              <a:rPr lang="ar-EG" sz="4400" b="1" dirty="0" smtClean="0">
                <a:cs typeface="+mj-cs"/>
              </a:rPr>
              <a:t>شكرا واتمني لكم التوفيق </a:t>
            </a:r>
          </a:p>
          <a:p>
            <a:pPr marL="0" indent="0" algn="ctr" rtl="1">
              <a:buNone/>
            </a:pPr>
            <a:r>
              <a:rPr lang="ar-EG" sz="4400" b="1" dirty="0" smtClean="0">
                <a:cs typeface="+mj-cs"/>
              </a:rPr>
              <a:t>والنجاح الباهر</a:t>
            </a:r>
            <a:endParaRPr lang="ar-EG" sz="4400" b="1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7"/>
    </mc:Choice>
    <mc:Fallback>
      <p:transition spd="slow" advTm="10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222</Words>
  <Application>Microsoft Office PowerPoint</Application>
  <PresentationFormat>On-screen Show (4:3)</PresentationFormat>
  <Paragraphs>41</Paragraphs>
  <Slides>8</Slides>
  <Notes>5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Lumbar puncture</vt:lpstr>
      <vt:lpstr>Lumbar puncture</vt:lpstr>
      <vt:lpstr>PowerPoint Presentation</vt:lpstr>
      <vt:lpstr> Diagnostic uses: </vt:lpstr>
      <vt:lpstr> Therapeutic uses: </vt:lpstr>
      <vt:lpstr>Nursing role for lumber puncture:</vt:lpstr>
      <vt:lpstr> During procedure: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Lumbar puncture</dc:title>
  <dc:creator>Dr Islam</dc:creator>
  <cp:lastModifiedBy>Dr Islam</cp:lastModifiedBy>
  <cp:revision>10</cp:revision>
  <dcterms:created xsi:type="dcterms:W3CDTF">2006-08-16T00:00:00Z</dcterms:created>
  <dcterms:modified xsi:type="dcterms:W3CDTF">2020-03-17T13:25:20Z</dcterms:modified>
</cp:coreProperties>
</file>