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B14D84E-B81E-45E8-9743-9585E5C86221}" type="datetimeFigureOut">
              <a:rPr lang="ar-EG" smtClean="0"/>
              <a:t>24/07/1441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739EF30-CA09-402D-9535-7FC4DA73CD76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8435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EF30-CA09-402D-9535-7FC4DA73CD76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1794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EF30-CA09-402D-9535-7FC4DA73CD76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6949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9EF30-CA09-402D-9535-7FC4DA73CD76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7222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63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Increased </a:t>
            </a:r>
            <a:r>
              <a:rPr lang="en-US" b="1" dirty="0"/>
              <a:t>Intracranial Pressure Management</a:t>
            </a:r>
            <a:r>
              <a:rPr lang="en-US" dirty="0"/>
              <a:t/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Lecture </a:t>
            </a:r>
            <a:r>
              <a:rPr lang="en-US" b="1" dirty="0">
                <a:solidFill>
                  <a:srgbClr val="FF0000"/>
                </a:solidFill>
              </a:rPr>
              <a:t>by Dr. Islam Ibrahim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</a:rPr>
              <a:t>For second year second semester students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Tuesday 24-3-2020</a:t>
            </a:r>
            <a:endParaRPr lang="ar-EG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3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52"/>
    </mc:Choice>
    <mc:Fallback>
      <p:transition spd="slow" advTm="14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888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Definitions:  </a:t>
            </a:r>
            <a:r>
              <a:rPr lang="en-US" dirty="0"/>
              <a:t/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Intracranial pressure (ICP):</a:t>
            </a:r>
            <a:endParaRPr lang="en-US" dirty="0"/>
          </a:p>
          <a:p>
            <a:pPr marL="0" indent="0">
              <a:buNone/>
            </a:pPr>
            <a:r>
              <a:rPr lang="en-US" sz="2400" dirty="0">
                <a:cs typeface="+mj-cs"/>
              </a:rPr>
              <a:t>It is defined as the measure of cerebrospinal fluid pressure within the cranium. Normal (ICP) rages from 15-20 mmHg.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Increased </a:t>
            </a:r>
            <a:r>
              <a:rPr lang="en-US" b="1" dirty="0"/>
              <a:t>(ICP</a:t>
            </a:r>
            <a:r>
              <a:rPr lang="en-US" b="1" dirty="0" smtClean="0"/>
              <a:t>):</a:t>
            </a:r>
            <a:endParaRPr lang="en-US" sz="2400" dirty="0" smtClean="0">
              <a:cs typeface="+mj-cs"/>
            </a:endParaRP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It </a:t>
            </a:r>
            <a:r>
              <a:rPr lang="en-US" sz="2400" dirty="0">
                <a:cs typeface="+mj-cs"/>
              </a:rPr>
              <a:t>is defined as an increase in normal brain pressure due to an </a:t>
            </a:r>
            <a:r>
              <a:rPr lang="en-US" sz="2400" dirty="0" err="1" smtClean="0">
                <a:cs typeface="+mj-cs"/>
              </a:rPr>
              <a:t>inc</a:t>
            </a:r>
            <a:endParaRPr lang="en-US" sz="2400" dirty="0" smtClean="0">
              <a:cs typeface="+mj-cs"/>
            </a:endParaRPr>
          </a:p>
          <a:p>
            <a:pPr marL="0" indent="0">
              <a:buNone/>
            </a:pPr>
            <a:r>
              <a:rPr lang="en-US" sz="2400" dirty="0" err="1" smtClean="0">
                <a:cs typeface="+mj-cs"/>
              </a:rPr>
              <a:t>rease</a:t>
            </a:r>
            <a:r>
              <a:rPr lang="en-US" sz="2400" dirty="0" smtClean="0">
                <a:cs typeface="+mj-cs"/>
              </a:rPr>
              <a:t> </a:t>
            </a:r>
            <a:r>
              <a:rPr lang="en-US" sz="2400" dirty="0">
                <a:cs typeface="+mj-cs"/>
              </a:rPr>
              <a:t>in </a:t>
            </a:r>
            <a:r>
              <a:rPr lang="en-US" sz="2400" dirty="0" smtClean="0">
                <a:cs typeface="+mj-cs"/>
              </a:rPr>
              <a:t>cerebrospinal </a:t>
            </a:r>
            <a:r>
              <a:rPr lang="en-US" sz="2400" dirty="0">
                <a:cs typeface="+mj-cs"/>
              </a:rPr>
              <a:t>fluid </a:t>
            </a:r>
            <a:r>
              <a:rPr lang="en-US" sz="2400" dirty="0" smtClean="0">
                <a:cs typeface="+mj-cs"/>
              </a:rPr>
              <a:t>pressure</a:t>
            </a:r>
          </a:p>
          <a:p>
            <a:pPr marL="0" indent="0">
              <a:buNone/>
            </a:pPr>
            <a:endParaRPr lang="ar-EG" sz="2400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0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14"/>
    </mc:Choice>
    <mc:Fallback xmlns="">
      <p:transition spd="slow" advTm="8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Causes </a:t>
            </a:r>
            <a:r>
              <a:rPr lang="en-US" b="1" dirty="0"/>
              <a:t>of increased ICP:</a:t>
            </a:r>
            <a:r>
              <a:rPr lang="en-US" dirty="0"/>
              <a:t/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Severe head injury and hemorrhage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Subdural hematoma.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Hydrocephalus.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Brain tumor and infection.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Meningitis and encephalitis.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Aneurysm rupture and subarachnoid hemorrhage.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Status epilepticus and stroke.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Hypoxia and hypotension lead to vasodilatation which increase ICP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37"/>
    </mc:Choice>
    <mc:Fallback xmlns="">
      <p:transition spd="slow" advTm="124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Signs </a:t>
            </a:r>
            <a:r>
              <a:rPr lang="en-US" sz="3600" b="1" dirty="0"/>
              <a:t>and symptoms of increased (ICP):</a:t>
            </a:r>
            <a:br>
              <a:rPr lang="en-US" sz="3600" b="1" dirty="0"/>
            </a:br>
            <a:endParaRPr lang="ar-EG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Change in level of </a:t>
            </a:r>
            <a:r>
              <a:rPr lang="en-US" sz="3000" dirty="0" smtClean="0"/>
              <a:t>consciousness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Headache: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Vomiting.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Papilledema and pupil </a:t>
            </a:r>
            <a:r>
              <a:rPr lang="en-US" sz="3000" dirty="0" smtClean="0"/>
              <a:t>changes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Elevation of blood pressure with a widened pulse pressure.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Decreased pulse rate (may be increased initially).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Decreased respiratory rate (may be irregular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47"/>
    </mc:Choice>
    <mc:Fallback xmlns="">
      <p:transition spd="slow" advTm="117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>Diagnostic finding of increased ICP</a:t>
            </a:r>
            <a:r>
              <a:rPr lang="en-US" dirty="0"/>
              <a:t/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Cerebral angiography.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CT scan and imaging (MRI).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/>
              <a:t>Transcranial</a:t>
            </a:r>
            <a:r>
              <a:rPr lang="en-US" dirty="0"/>
              <a:t> Doppler study to detect cerebral blood flow.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Lumber puncture is avoided in patients with increased ICP because the sudden release of pressure can cause the brain to herniate.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01"/>
    </mc:Choice>
    <mc:Fallback xmlns="">
      <p:transition spd="slow" advTm="7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>Complications of increased ICP: </a:t>
            </a:r>
            <a:r>
              <a:rPr lang="en-US" dirty="0"/>
              <a:t/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8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If (ICP) continues to rise auto- regulatory mechanisms can fail.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Compressing blood vessels lead to cerebral ischemia.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Brain stem herniation: if increased ICP not treated the contents of the cranium are compressed cases brain tissue to herniated through foramen magnum.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Brain stem herniation affects respiration, heart rate, Blood pressure and functions of descending and ascending nerve fibers.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Diabetes insipidus is the result of decreased secretion of anti-diuretic hormone.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Consequences of increased ICP impaired cellular activity, neurological dysfunction and death.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20"/>
    </mc:Choice>
    <mc:Fallback xmlns="">
      <p:transition spd="slow" advTm="126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Nursing management for increased ICP: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Monitor vital signs closely.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Assess and document neurological status.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Evaluate level of consciousness.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Monitor increased </a:t>
            </a:r>
            <a:r>
              <a:rPr lang="en-US" sz="3000" dirty="0" smtClean="0"/>
              <a:t>ICP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Maintain patient airway: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Administer medications as ordered: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Elevate head of bed (30</a:t>
            </a:r>
            <a:r>
              <a:rPr lang="en-US" sz="3000" baseline="30000" dirty="0"/>
              <a:t>o</a:t>
            </a:r>
            <a:r>
              <a:rPr lang="en-US" sz="3000" dirty="0"/>
              <a:t>) to promote return of venous blood.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Administer hypertonic I.V solution as ordered. </a:t>
            </a: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Protect patient from injury (seizures may occur</a:t>
            </a:r>
            <a:r>
              <a:rPr lang="en-US" sz="3000" dirty="0" smtClean="0"/>
              <a:t>).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Maintain normal body temperature:</a:t>
            </a:r>
          </a:p>
          <a:p>
            <a:pPr marL="0" indent="0">
              <a:buNone/>
            </a:pPr>
            <a:endParaRPr lang="en-US" sz="3000" dirty="0"/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13"/>
    </mc:Choice>
    <mc:Fallback xmlns="">
      <p:transition spd="slow" advTm="97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Education </a:t>
            </a:r>
            <a:r>
              <a:rPr lang="en-US" sz="3600" b="1" dirty="0"/>
              <a:t>for patient with increased </a:t>
            </a:r>
            <a:r>
              <a:rPr lang="en-US" sz="3600" b="1" dirty="0" smtClean="0"/>
              <a:t>ICP: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Instruct the patient to return to the hospital if any of the following problems occur: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Fever greater than 100F</a:t>
            </a:r>
            <a:r>
              <a:rPr lang="en-US" baseline="30000" dirty="0"/>
              <a:t>o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Pulse less than 50 beats per minute.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Vomiting, Slurred speech and dizziness.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Blurred or double vision.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Unequal pupil size.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Blood or fluid discharge from ears or nose.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Increased sleeping or inability to move extremities.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Convulsions or unconsciousness.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6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03"/>
    </mc:Choice>
    <mc:Fallback xmlns="">
      <p:transition spd="slow" advTm="10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ar-EG" dirty="0"/>
          </a:p>
          <a:p>
            <a:pPr marL="0" indent="0" algn="ctr">
              <a:buNone/>
            </a:pPr>
            <a:endParaRPr lang="ar-EG" dirty="0" smtClean="0"/>
          </a:p>
          <a:p>
            <a:pPr marL="0" indent="0" algn="ctr" rtl="1">
              <a:buNone/>
            </a:pPr>
            <a:r>
              <a:rPr lang="ar-EG" sz="4400" b="1" dirty="0"/>
              <a:t>شكرا واتمني لكم التوفيق </a:t>
            </a:r>
          </a:p>
          <a:p>
            <a:pPr marL="0" indent="0" algn="ctr" rtl="1">
              <a:buNone/>
            </a:pPr>
            <a:r>
              <a:rPr lang="ar-EG" sz="4400" b="1" dirty="0"/>
              <a:t>والنجاح الباهر</a:t>
            </a:r>
          </a:p>
          <a:p>
            <a:pPr marL="0" indent="0" algn="ctr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1"/>
    </mc:Choice>
    <mc:Fallback xmlns="">
      <p:transition spd="slow" advTm="7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430</Words>
  <Application>Microsoft Office PowerPoint</Application>
  <PresentationFormat>On-screen Show (4:3)</PresentationFormat>
  <Paragraphs>70</Paragraphs>
  <Slides>10</Slides>
  <Notes>3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 Increased Intracranial Pressure Management </vt:lpstr>
      <vt:lpstr>Definitions:   </vt:lpstr>
      <vt:lpstr> Causes of increased ICP: </vt:lpstr>
      <vt:lpstr> Signs and symptoms of increased (ICP): </vt:lpstr>
      <vt:lpstr>Diagnostic finding of increased ICP </vt:lpstr>
      <vt:lpstr>Complications of increased ICP:  </vt:lpstr>
      <vt:lpstr>Nursing management for increased ICP:</vt:lpstr>
      <vt:lpstr> Education for patient with increased ICP: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Increased Intracranial Pressure Management   </dc:title>
  <dc:creator>Dr Islam</dc:creator>
  <cp:lastModifiedBy>Dr Islam</cp:lastModifiedBy>
  <cp:revision>17</cp:revision>
  <dcterms:created xsi:type="dcterms:W3CDTF">2006-08-16T00:00:00Z</dcterms:created>
  <dcterms:modified xsi:type="dcterms:W3CDTF">2020-03-18T07:57:11Z</dcterms:modified>
</cp:coreProperties>
</file>