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65"/>
  </p:notesMasterIdLst>
  <p:sldIdLst>
    <p:sldId id="320" r:id="rId2"/>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5" r:id="rId41"/>
    <p:sldId id="294" r:id="rId42"/>
    <p:sldId id="296" r:id="rId43"/>
    <p:sldId id="297" r:id="rId44"/>
    <p:sldId id="298" r:id="rId45"/>
    <p:sldId id="299" r:id="rId46"/>
    <p:sldId id="300" r:id="rId47"/>
    <p:sldId id="301" r:id="rId48"/>
    <p:sldId id="302" r:id="rId49"/>
    <p:sldId id="303" r:id="rId50"/>
    <p:sldId id="304" r:id="rId51"/>
    <p:sldId id="305" r:id="rId52"/>
    <p:sldId id="306" r:id="rId53"/>
    <p:sldId id="308" r:id="rId54"/>
    <p:sldId id="307" r:id="rId55"/>
    <p:sldId id="309" r:id="rId56"/>
    <p:sldId id="310" r:id="rId57"/>
    <p:sldId id="311" r:id="rId58"/>
    <p:sldId id="312" r:id="rId59"/>
    <p:sldId id="313" r:id="rId60"/>
    <p:sldId id="314" r:id="rId61"/>
    <p:sldId id="315" r:id="rId62"/>
    <p:sldId id="316" r:id="rId63"/>
    <p:sldId id="321" r:id="rId64"/>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30" d="100"/>
          <a:sy n="30" d="100"/>
        </p:scale>
        <p:origin x="-684" y="48"/>
      </p:cViewPr>
      <p:guideLst>
        <p:guide orient="horz" pos="2160"/>
        <p:guide pos="2880"/>
      </p:guideLst>
    </p:cSldViewPr>
  </p:slideViewPr>
  <p:notesTextViewPr>
    <p:cViewPr>
      <p:scale>
        <a:sx n="1" d="1"/>
        <a:sy n="1" d="1"/>
      </p:scale>
      <p:origin x="0" y="0"/>
    </p:cViewPr>
  </p:notesTextViewPr>
  <p:sorterViewPr>
    <p:cViewPr>
      <p:scale>
        <a:sx n="100" d="100"/>
        <a:sy n="100" d="100"/>
      </p:scale>
      <p:origin x="0" y="751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EG"/>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852F5FB-AA6C-4F69-9814-D63F2758F850}" type="datetimeFigureOut">
              <a:rPr lang="ar-EG" smtClean="0"/>
              <a:t>17/12/1436</a:t>
            </a:fld>
            <a:endParaRPr lang="ar-E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E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EG"/>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A3B605F-BAD6-4813-BCDE-514D5FB50444}" type="slidenum">
              <a:rPr lang="ar-EG" smtClean="0"/>
              <a:t>‹#›</a:t>
            </a:fld>
            <a:endParaRPr lang="ar-EG"/>
          </a:p>
        </p:txBody>
      </p:sp>
    </p:spTree>
    <p:extLst>
      <p:ext uri="{BB962C8B-B14F-4D97-AF65-F5344CB8AC3E}">
        <p14:creationId xmlns:p14="http://schemas.microsoft.com/office/powerpoint/2010/main" val="68208379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335798AD-0B5E-4FD8-8EAE-6B78AD27ECAA}" type="slidenum">
              <a:rPr lang="ar-SA">
                <a:latin typeface="Times New Roman" pitchFamily="18" charset="0"/>
                <a:cs typeface="Times New Roman" pitchFamily="18" charset="0"/>
              </a:rPr>
              <a:pPr eaLnBrk="1" hangingPunct="1"/>
              <a:t>63</a:t>
            </a:fld>
            <a:endParaRPr lang="en-US">
              <a:latin typeface="Times New Roman" pitchFamily="18" charset="0"/>
              <a:cs typeface="Times New Roman" pitchFamily="18" charset="0"/>
            </a:endParaRPr>
          </a:p>
        </p:txBody>
      </p:sp>
      <p:sp>
        <p:nvSpPr>
          <p:cNvPr id="44035" name="Rectangle 2"/>
          <p:cNvSpPr>
            <a:spLocks noRo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ar-EG"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4D0584F1-62C5-4754-AA3B-3EC9271E8EF4}" type="datetimeFigureOut">
              <a:rPr lang="ar-EG" smtClean="0"/>
              <a:t>17/12/1436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58B2EB2-0E18-4DC5-B029-7EA00BFB726D}" type="slidenum">
              <a:rPr lang="ar-EG" smtClean="0"/>
              <a:t>‹#›</a:t>
            </a:fld>
            <a:endParaRPr lang="ar-EG"/>
          </a:p>
        </p:txBody>
      </p:sp>
    </p:spTree>
    <p:extLst>
      <p:ext uri="{BB962C8B-B14F-4D97-AF65-F5344CB8AC3E}">
        <p14:creationId xmlns:p14="http://schemas.microsoft.com/office/powerpoint/2010/main" val="2879611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4D0584F1-62C5-4754-AA3B-3EC9271E8EF4}" type="datetimeFigureOut">
              <a:rPr lang="ar-EG" smtClean="0"/>
              <a:t>17/12/1436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58B2EB2-0E18-4DC5-B029-7EA00BFB726D}" type="slidenum">
              <a:rPr lang="ar-EG" smtClean="0"/>
              <a:t>‹#›</a:t>
            </a:fld>
            <a:endParaRPr lang="ar-EG"/>
          </a:p>
        </p:txBody>
      </p:sp>
    </p:spTree>
    <p:extLst>
      <p:ext uri="{BB962C8B-B14F-4D97-AF65-F5344CB8AC3E}">
        <p14:creationId xmlns:p14="http://schemas.microsoft.com/office/powerpoint/2010/main" val="1743323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4D0584F1-62C5-4754-AA3B-3EC9271E8EF4}" type="datetimeFigureOut">
              <a:rPr lang="ar-EG" smtClean="0"/>
              <a:t>17/12/1436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58B2EB2-0E18-4DC5-B029-7EA00BFB726D}" type="slidenum">
              <a:rPr lang="ar-EG" smtClean="0"/>
              <a:t>‹#›</a:t>
            </a:fld>
            <a:endParaRPr lang="ar-EG"/>
          </a:p>
        </p:txBody>
      </p:sp>
    </p:spTree>
    <p:extLst>
      <p:ext uri="{BB962C8B-B14F-4D97-AF65-F5344CB8AC3E}">
        <p14:creationId xmlns:p14="http://schemas.microsoft.com/office/powerpoint/2010/main" val="15132567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3" name="Rectangle 24"/>
          <p:cNvSpPr>
            <a:spLocks noGrp="1" noChangeArrowheads="1"/>
          </p:cNvSpPr>
          <p:nvPr>
            <p:ph type="dt" sz="half" idx="10"/>
          </p:nvPr>
        </p:nvSpPr>
        <p:spPr>
          <a:ln/>
        </p:spPr>
        <p:txBody>
          <a:bodyPr/>
          <a:lstStyle>
            <a:lvl1pPr>
              <a:defRPr/>
            </a:lvl1pPr>
          </a:lstStyle>
          <a:p>
            <a:pPr>
              <a:defRPr/>
            </a:pPr>
            <a:endParaRPr lang="en-US"/>
          </a:p>
        </p:txBody>
      </p:sp>
      <p:sp>
        <p:nvSpPr>
          <p:cNvPr id="4" name="Rectangle 25"/>
          <p:cNvSpPr>
            <a:spLocks noGrp="1" noChangeArrowheads="1"/>
          </p:cNvSpPr>
          <p:nvPr>
            <p:ph type="ftr" sz="quarter" idx="11"/>
          </p:nvPr>
        </p:nvSpPr>
        <p:spPr>
          <a:ln/>
        </p:spPr>
        <p:txBody>
          <a:bodyPr/>
          <a:lstStyle>
            <a:lvl1pPr>
              <a:defRPr/>
            </a:lvl1pPr>
          </a:lstStyle>
          <a:p>
            <a:pPr>
              <a:defRPr/>
            </a:pPr>
            <a:endParaRPr lang="en-US"/>
          </a:p>
        </p:txBody>
      </p:sp>
      <p:sp>
        <p:nvSpPr>
          <p:cNvPr id="5" name="Rectangle 26"/>
          <p:cNvSpPr>
            <a:spLocks noGrp="1" noChangeArrowheads="1"/>
          </p:cNvSpPr>
          <p:nvPr>
            <p:ph type="sldNum" sz="quarter" idx="12"/>
          </p:nvPr>
        </p:nvSpPr>
        <p:spPr>
          <a:ln/>
        </p:spPr>
        <p:txBody>
          <a:bodyPr/>
          <a:lstStyle>
            <a:lvl1pPr>
              <a:defRPr/>
            </a:lvl1pPr>
          </a:lstStyle>
          <a:p>
            <a:pPr>
              <a:defRPr/>
            </a:pPr>
            <a:fld id="{7D0124A0-66C7-448B-8059-4FF19D00FC2C}" type="slidenum">
              <a:rPr lang="ar-SA"/>
              <a:pPr>
                <a:defRPr/>
              </a:pPr>
              <a:t>‹#›</a:t>
            </a:fld>
            <a:endParaRPr lang="en-US"/>
          </a:p>
        </p:txBody>
      </p:sp>
    </p:spTree>
    <p:extLst>
      <p:ext uri="{BB962C8B-B14F-4D97-AF65-F5344CB8AC3E}">
        <p14:creationId xmlns:p14="http://schemas.microsoft.com/office/powerpoint/2010/main" val="2740898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4D0584F1-62C5-4754-AA3B-3EC9271E8EF4}" type="datetimeFigureOut">
              <a:rPr lang="ar-EG" smtClean="0"/>
              <a:t>17/12/1436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58B2EB2-0E18-4DC5-B029-7EA00BFB726D}" type="slidenum">
              <a:rPr lang="ar-EG" smtClean="0"/>
              <a:t>‹#›</a:t>
            </a:fld>
            <a:endParaRPr lang="ar-EG"/>
          </a:p>
        </p:txBody>
      </p:sp>
    </p:spTree>
    <p:extLst>
      <p:ext uri="{BB962C8B-B14F-4D97-AF65-F5344CB8AC3E}">
        <p14:creationId xmlns:p14="http://schemas.microsoft.com/office/powerpoint/2010/main" val="3549413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0584F1-62C5-4754-AA3B-3EC9271E8EF4}" type="datetimeFigureOut">
              <a:rPr lang="ar-EG" smtClean="0"/>
              <a:t>17/12/1436</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258B2EB2-0E18-4DC5-B029-7EA00BFB726D}" type="slidenum">
              <a:rPr lang="ar-EG" smtClean="0"/>
              <a:t>‹#›</a:t>
            </a:fld>
            <a:endParaRPr lang="ar-EG"/>
          </a:p>
        </p:txBody>
      </p:sp>
    </p:spTree>
    <p:extLst>
      <p:ext uri="{BB962C8B-B14F-4D97-AF65-F5344CB8AC3E}">
        <p14:creationId xmlns:p14="http://schemas.microsoft.com/office/powerpoint/2010/main" val="3447588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4D0584F1-62C5-4754-AA3B-3EC9271E8EF4}" type="datetimeFigureOut">
              <a:rPr lang="ar-EG" smtClean="0"/>
              <a:t>17/12/1436</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58B2EB2-0E18-4DC5-B029-7EA00BFB726D}" type="slidenum">
              <a:rPr lang="ar-EG" smtClean="0"/>
              <a:t>‹#›</a:t>
            </a:fld>
            <a:endParaRPr lang="ar-EG"/>
          </a:p>
        </p:txBody>
      </p:sp>
    </p:spTree>
    <p:extLst>
      <p:ext uri="{BB962C8B-B14F-4D97-AF65-F5344CB8AC3E}">
        <p14:creationId xmlns:p14="http://schemas.microsoft.com/office/powerpoint/2010/main" val="2949110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4D0584F1-62C5-4754-AA3B-3EC9271E8EF4}" type="datetimeFigureOut">
              <a:rPr lang="ar-EG" smtClean="0"/>
              <a:t>17/12/1436</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258B2EB2-0E18-4DC5-B029-7EA00BFB726D}" type="slidenum">
              <a:rPr lang="ar-EG" smtClean="0"/>
              <a:t>‹#›</a:t>
            </a:fld>
            <a:endParaRPr lang="ar-EG"/>
          </a:p>
        </p:txBody>
      </p:sp>
    </p:spTree>
    <p:extLst>
      <p:ext uri="{BB962C8B-B14F-4D97-AF65-F5344CB8AC3E}">
        <p14:creationId xmlns:p14="http://schemas.microsoft.com/office/powerpoint/2010/main" val="792991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4D0584F1-62C5-4754-AA3B-3EC9271E8EF4}" type="datetimeFigureOut">
              <a:rPr lang="ar-EG" smtClean="0"/>
              <a:t>17/12/1436</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258B2EB2-0E18-4DC5-B029-7EA00BFB726D}" type="slidenum">
              <a:rPr lang="ar-EG" smtClean="0"/>
              <a:t>‹#›</a:t>
            </a:fld>
            <a:endParaRPr lang="ar-EG"/>
          </a:p>
        </p:txBody>
      </p:sp>
    </p:spTree>
    <p:extLst>
      <p:ext uri="{BB962C8B-B14F-4D97-AF65-F5344CB8AC3E}">
        <p14:creationId xmlns:p14="http://schemas.microsoft.com/office/powerpoint/2010/main" val="2389381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0584F1-62C5-4754-AA3B-3EC9271E8EF4}" type="datetimeFigureOut">
              <a:rPr lang="ar-EG" smtClean="0"/>
              <a:t>17/12/1436</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258B2EB2-0E18-4DC5-B029-7EA00BFB726D}" type="slidenum">
              <a:rPr lang="ar-EG" smtClean="0"/>
              <a:t>‹#›</a:t>
            </a:fld>
            <a:endParaRPr lang="ar-EG"/>
          </a:p>
        </p:txBody>
      </p:sp>
    </p:spTree>
    <p:extLst>
      <p:ext uri="{BB962C8B-B14F-4D97-AF65-F5344CB8AC3E}">
        <p14:creationId xmlns:p14="http://schemas.microsoft.com/office/powerpoint/2010/main" val="3026853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0584F1-62C5-4754-AA3B-3EC9271E8EF4}" type="datetimeFigureOut">
              <a:rPr lang="ar-EG" smtClean="0"/>
              <a:t>17/12/1436</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58B2EB2-0E18-4DC5-B029-7EA00BFB726D}" type="slidenum">
              <a:rPr lang="ar-EG" smtClean="0"/>
              <a:t>‹#›</a:t>
            </a:fld>
            <a:endParaRPr lang="ar-EG"/>
          </a:p>
        </p:txBody>
      </p:sp>
    </p:spTree>
    <p:extLst>
      <p:ext uri="{BB962C8B-B14F-4D97-AF65-F5344CB8AC3E}">
        <p14:creationId xmlns:p14="http://schemas.microsoft.com/office/powerpoint/2010/main" val="1272032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0584F1-62C5-4754-AA3B-3EC9271E8EF4}" type="datetimeFigureOut">
              <a:rPr lang="ar-EG" smtClean="0"/>
              <a:t>17/12/1436</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258B2EB2-0E18-4DC5-B029-7EA00BFB726D}" type="slidenum">
              <a:rPr lang="ar-EG" smtClean="0"/>
              <a:t>‹#›</a:t>
            </a:fld>
            <a:endParaRPr lang="ar-EG"/>
          </a:p>
        </p:txBody>
      </p:sp>
    </p:spTree>
    <p:extLst>
      <p:ext uri="{BB962C8B-B14F-4D97-AF65-F5344CB8AC3E}">
        <p14:creationId xmlns:p14="http://schemas.microsoft.com/office/powerpoint/2010/main" val="250590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D0584F1-62C5-4754-AA3B-3EC9271E8EF4}" type="datetimeFigureOut">
              <a:rPr lang="ar-EG" smtClean="0"/>
              <a:t>17/12/1436</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58B2EB2-0E18-4DC5-B029-7EA00BFB726D}" type="slidenum">
              <a:rPr lang="ar-EG" smtClean="0"/>
              <a:t>‹#›</a:t>
            </a:fld>
            <a:endParaRPr lang="ar-EG"/>
          </a:p>
        </p:txBody>
      </p:sp>
    </p:spTree>
    <p:extLst>
      <p:ext uri="{BB962C8B-B14F-4D97-AF65-F5344CB8AC3E}">
        <p14:creationId xmlns:p14="http://schemas.microsoft.com/office/powerpoint/2010/main" val="40567237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uptodate.com/contents/urogenital-tract-fistulas-in-women#subscribeMessag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www.uptodate.com/contents/urogenital-tract-fistulas-in-women#subscribeMessage" TargetMode="External"/><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en.wikipedia.org/wiki/Urinary_incontinence" TargetMode="External"/><Relationship Id="rId2" Type="http://schemas.openxmlformats.org/officeDocument/2006/relationships/hyperlink" Target="http://en.wikipedia.org/wiki/Flatulence" TargetMode="External"/><Relationship Id="rId1" Type="http://schemas.openxmlformats.org/officeDocument/2006/relationships/slideLayout" Target="../slideLayouts/slideLayout2.xml"/><Relationship Id="rId4" Type="http://schemas.openxmlformats.org/officeDocument/2006/relationships/hyperlink" Target="http://en.wikipedia.org/wiki/Fecal_incontinence"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en.wikipedia.org/wiki/Abortion" TargetMode="External"/><Relationship Id="rId2" Type="http://schemas.openxmlformats.org/officeDocument/2006/relationships/hyperlink" Target="http://en.wikipedia.org/wiki/Childbirth#Dystocia_.28obstructed_labour.29" TargetMode="External"/><Relationship Id="rId1" Type="http://schemas.openxmlformats.org/officeDocument/2006/relationships/slideLayout" Target="../slideLayouts/slideLayout2.xml"/><Relationship Id="rId6" Type="http://schemas.openxmlformats.org/officeDocument/2006/relationships/hyperlink" Target="http://en.wikipedia.org/wiki/Rape" TargetMode="External"/><Relationship Id="rId5" Type="http://schemas.openxmlformats.org/officeDocument/2006/relationships/hyperlink" Target="http://en.wikipedia.org/wiki/Episiotomy" TargetMode="External"/><Relationship Id="rId4" Type="http://schemas.openxmlformats.org/officeDocument/2006/relationships/hyperlink" Target="http://en.wikipedia.org/wiki/Fracture_(bone)"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en.wikipedia.org/wiki/Dehydration"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en.wikipedia.org/wiki/Kidney_failure" TargetMode="External"/><Relationship Id="rId2" Type="http://schemas.openxmlformats.org/officeDocument/2006/relationships/hyperlink" Target="http://en.wikipedia.org/wiki/Kidney_disease"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en.wikipedia.org/wiki/Sexually_transmitted_disease"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en.wikipedia.org/wiki/Starvation"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en.wikipedia.org/wiki/Obstetrics"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en.wikipedia.org/wiki/Cesarean_section" TargetMode="External"/><Relationship Id="rId2" Type="http://schemas.openxmlformats.org/officeDocument/2006/relationships/hyperlink" Target="http://en.wikipedia.org/wiki/Family_plann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8.gi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0690" name="Rectangle 2"/>
          <p:cNvSpPr>
            <a:spLocks noGrp="1" noChangeArrowheads="1"/>
          </p:cNvSpPr>
          <p:nvPr>
            <p:ph type="ctrTitle"/>
          </p:nvPr>
        </p:nvSpPr>
        <p:spPr/>
        <p:txBody>
          <a:bodyPr/>
          <a:lstStyle/>
          <a:p>
            <a:pPr eaLnBrk="1" hangingPunct="1">
              <a:defRPr/>
            </a:pPr>
            <a:endParaRPr lang="ar-EG" smtClean="0"/>
          </a:p>
        </p:txBody>
      </p:sp>
      <p:sp>
        <p:nvSpPr>
          <p:cNvPr id="1010691" name="Rectangle 3"/>
          <p:cNvSpPr>
            <a:spLocks noGrp="1" noChangeArrowheads="1"/>
          </p:cNvSpPr>
          <p:nvPr>
            <p:ph type="subTitle" idx="1"/>
          </p:nvPr>
        </p:nvSpPr>
        <p:spPr/>
        <p:txBody>
          <a:bodyPr/>
          <a:lstStyle/>
          <a:p>
            <a:pPr eaLnBrk="1" hangingPunct="1">
              <a:defRPr/>
            </a:pPr>
            <a:endParaRPr lang="ar-EG" smtClean="0"/>
          </a:p>
        </p:txBody>
      </p:sp>
      <p:pic>
        <p:nvPicPr>
          <p:cNvPr id="3076" name="Picture 4" descr="46SC03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10693" name="Picture 5" descr="ABES2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304800"/>
            <a:ext cx="314325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22064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nodeType="afterEffect">
                                  <p:stCondLst>
                                    <p:cond delay="0"/>
                                  </p:stCondLst>
                                  <p:childTnLst>
                                    <p:set>
                                      <p:cBhvr>
                                        <p:cTn id="6" dur="1" fill="hold">
                                          <p:stCondLst>
                                            <p:cond delay="0"/>
                                          </p:stCondLst>
                                        </p:cTn>
                                        <p:tgtEl>
                                          <p:spTgt spid="1010693"/>
                                        </p:tgtEl>
                                        <p:attrNameLst>
                                          <p:attrName>style.visibility</p:attrName>
                                        </p:attrNameLst>
                                      </p:cBhvr>
                                      <p:to>
                                        <p:strVal val="visible"/>
                                      </p:to>
                                    </p:set>
                                    <p:animEffect transition="in" filter="slide(fromBottom)">
                                      <p:cBhvr>
                                        <p:cTn id="7" dur="2000"/>
                                        <p:tgtEl>
                                          <p:spTgt spid="10106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GB" b="1" dirty="0" smtClean="0"/>
              <a:t>Types:</a:t>
            </a:r>
            <a:endParaRPr lang="ar-EG" dirty="0"/>
          </a:p>
        </p:txBody>
      </p:sp>
      <p:sp>
        <p:nvSpPr>
          <p:cNvPr id="3" name="Content Placeholder 2"/>
          <p:cNvSpPr>
            <a:spLocks noGrp="1"/>
          </p:cNvSpPr>
          <p:nvPr>
            <p:ph idx="1"/>
          </p:nvPr>
        </p:nvSpPr>
        <p:spPr/>
        <p:txBody>
          <a:bodyPr>
            <a:normAutofit fontScale="85000" lnSpcReduction="20000"/>
          </a:bodyPr>
          <a:lstStyle/>
          <a:p>
            <a:pPr marL="0" lvl="0" indent="0" algn="l" rtl="0">
              <a:buNone/>
            </a:pPr>
            <a:r>
              <a:rPr lang="en-US" dirty="0" smtClean="0"/>
              <a:t>1-  </a:t>
            </a:r>
            <a:r>
              <a:rPr lang="en-GB" dirty="0"/>
              <a:t>Ureteric:</a:t>
            </a:r>
            <a:endParaRPr lang="en-US" dirty="0"/>
          </a:p>
          <a:p>
            <a:pPr marL="0" lvl="0" indent="0" algn="l" rtl="0">
              <a:buNone/>
            </a:pPr>
            <a:r>
              <a:rPr lang="en-GB" dirty="0"/>
              <a:t> </a:t>
            </a:r>
            <a:r>
              <a:rPr lang="en-GB" dirty="0" smtClean="0"/>
              <a:t>        </a:t>
            </a:r>
            <a:r>
              <a:rPr lang="en-GB" dirty="0" err="1" smtClean="0"/>
              <a:t>Uretrouterine</a:t>
            </a:r>
            <a:endParaRPr lang="en-US" dirty="0"/>
          </a:p>
          <a:p>
            <a:pPr marL="0" indent="0" algn="l" rtl="0">
              <a:buNone/>
            </a:pPr>
            <a:r>
              <a:rPr lang="en-GB" dirty="0" smtClean="0"/>
              <a:t>         </a:t>
            </a:r>
            <a:r>
              <a:rPr lang="en-GB" dirty="0" err="1" smtClean="0"/>
              <a:t>Uretrocervical</a:t>
            </a:r>
            <a:endParaRPr lang="en-US" dirty="0"/>
          </a:p>
          <a:p>
            <a:pPr marL="0" indent="0" algn="l" rtl="0">
              <a:buNone/>
            </a:pPr>
            <a:r>
              <a:rPr lang="en-GB" dirty="0" smtClean="0"/>
              <a:t>         </a:t>
            </a:r>
            <a:r>
              <a:rPr lang="en-GB" dirty="0" err="1" smtClean="0"/>
              <a:t>Uretrovaginal</a:t>
            </a:r>
            <a:endParaRPr lang="en-US" dirty="0"/>
          </a:p>
          <a:p>
            <a:pPr marL="0" lvl="0" indent="0" algn="l" rtl="0">
              <a:buNone/>
            </a:pPr>
            <a:r>
              <a:rPr lang="en-GB" dirty="0" smtClean="0"/>
              <a:t>2- </a:t>
            </a:r>
            <a:r>
              <a:rPr lang="en-GB" dirty="0" err="1" smtClean="0"/>
              <a:t>vesical</a:t>
            </a:r>
            <a:r>
              <a:rPr lang="en-GB" dirty="0"/>
              <a:t>:</a:t>
            </a:r>
            <a:endParaRPr lang="en-US" dirty="0"/>
          </a:p>
          <a:p>
            <a:pPr marL="0" lvl="0" indent="0" algn="l" rtl="0">
              <a:buNone/>
            </a:pPr>
            <a:r>
              <a:rPr lang="en-GB" dirty="0" smtClean="0"/>
              <a:t>         </a:t>
            </a:r>
            <a:r>
              <a:rPr lang="en-GB" dirty="0" err="1" smtClean="0"/>
              <a:t>vesicouterine</a:t>
            </a:r>
            <a:endParaRPr lang="en-US" dirty="0"/>
          </a:p>
          <a:p>
            <a:pPr marL="0" lvl="0" indent="0" algn="l" rtl="0">
              <a:buNone/>
            </a:pPr>
            <a:r>
              <a:rPr lang="en-GB" dirty="0" smtClean="0"/>
              <a:t>         </a:t>
            </a:r>
            <a:r>
              <a:rPr lang="en-GB" dirty="0" err="1" smtClean="0"/>
              <a:t>vesicocervical</a:t>
            </a:r>
            <a:endParaRPr lang="en-US" dirty="0"/>
          </a:p>
          <a:p>
            <a:pPr marL="0" lvl="0" indent="0" algn="l" rtl="0">
              <a:buNone/>
            </a:pPr>
            <a:r>
              <a:rPr lang="en-GB" dirty="0" smtClean="0"/>
              <a:t>         </a:t>
            </a:r>
            <a:r>
              <a:rPr lang="en-GB" dirty="0" err="1" smtClean="0"/>
              <a:t>vesicovaginal</a:t>
            </a:r>
            <a:r>
              <a:rPr lang="en-GB" dirty="0" smtClean="0"/>
              <a:t> </a:t>
            </a:r>
            <a:r>
              <a:rPr lang="en-US" dirty="0"/>
              <a:t>(</a:t>
            </a:r>
            <a:r>
              <a:rPr lang="en-US" dirty="0">
                <a:hlinkClick r:id="rId2"/>
              </a:rPr>
              <a:t>figure 2</a:t>
            </a:r>
            <a:r>
              <a:rPr lang="en-US" dirty="0"/>
              <a:t>).</a:t>
            </a:r>
          </a:p>
          <a:p>
            <a:pPr marL="0" lvl="0" indent="0" algn="l" rtl="0">
              <a:buNone/>
            </a:pPr>
            <a:r>
              <a:rPr lang="en-GB" b="1" dirty="0" smtClean="0"/>
              <a:t>3- Urethral </a:t>
            </a:r>
            <a:r>
              <a:rPr lang="en-GB" b="1" dirty="0"/>
              <a:t>which include </a:t>
            </a:r>
            <a:r>
              <a:rPr lang="en-GB" b="1" dirty="0" err="1"/>
              <a:t>urethrovaginal</a:t>
            </a:r>
            <a:r>
              <a:rPr lang="en-GB" b="1" dirty="0"/>
              <a:t> fistula</a:t>
            </a:r>
            <a:endParaRPr lang="en-US" b="1" dirty="0"/>
          </a:p>
          <a:p>
            <a:pPr marL="0" lvl="0" indent="0" algn="l" rtl="0">
              <a:buNone/>
            </a:pPr>
            <a:r>
              <a:rPr lang="en-GB" b="1" dirty="0" smtClean="0"/>
              <a:t>4- Gastrointestinal </a:t>
            </a:r>
            <a:r>
              <a:rPr lang="en-GB" b="1" dirty="0"/>
              <a:t>tract which include </a:t>
            </a:r>
            <a:r>
              <a:rPr lang="en-GB" b="1" dirty="0" err="1"/>
              <a:t>rectovaginal</a:t>
            </a:r>
            <a:r>
              <a:rPr lang="en-GB" b="1" dirty="0"/>
              <a:t> fistula </a:t>
            </a:r>
            <a:r>
              <a:rPr lang="en-US" b="1" dirty="0"/>
              <a:t>(</a:t>
            </a:r>
            <a:r>
              <a:rPr lang="en-US" b="1" dirty="0">
                <a:hlinkClick r:id="rId2"/>
              </a:rPr>
              <a:t>figure 3</a:t>
            </a:r>
            <a:r>
              <a:rPr lang="en-US" b="1" dirty="0"/>
              <a:t>).</a:t>
            </a:r>
          </a:p>
          <a:p>
            <a:endParaRPr lang="ar-EG" dirty="0"/>
          </a:p>
        </p:txBody>
      </p:sp>
    </p:spTree>
    <p:extLst>
      <p:ext uri="{BB962C8B-B14F-4D97-AF65-F5344CB8AC3E}">
        <p14:creationId xmlns:p14="http://schemas.microsoft.com/office/powerpoint/2010/main" val="31321905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dirty="0"/>
          </a:p>
        </p:txBody>
      </p:sp>
      <p:sp>
        <p:nvSpPr>
          <p:cNvPr id="3" name="Content Placeholder 2"/>
          <p:cNvSpPr>
            <a:spLocks noGrp="1"/>
          </p:cNvSpPr>
          <p:nvPr>
            <p:ph idx="1"/>
          </p:nvPr>
        </p:nvSpPr>
        <p:spPr/>
        <p:txBody>
          <a:bodyPr/>
          <a:lstStyle/>
          <a:p>
            <a:pPr algn="just" rtl="0"/>
            <a:r>
              <a:rPr lang="en-GB" dirty="0"/>
              <a:t>The commonest type is </a:t>
            </a:r>
            <a:r>
              <a:rPr lang="en-GB" dirty="0" err="1"/>
              <a:t>vesicovaginal</a:t>
            </a:r>
            <a:r>
              <a:rPr lang="en-US" dirty="0"/>
              <a:t> fistulas then </a:t>
            </a:r>
            <a:r>
              <a:rPr lang="en-US" dirty="0" err="1"/>
              <a:t>ureterovaginal</a:t>
            </a:r>
            <a:r>
              <a:rPr lang="en-US" dirty="0"/>
              <a:t> fistulas </a:t>
            </a:r>
            <a:r>
              <a:rPr lang="en-GB" dirty="0"/>
              <a:t>(</a:t>
            </a:r>
            <a:r>
              <a:rPr lang="en-GB" dirty="0" err="1"/>
              <a:t>vesicovaginal</a:t>
            </a:r>
            <a:r>
              <a:rPr lang="en-US" dirty="0"/>
              <a:t> fistulas approximately three times more common than </a:t>
            </a:r>
            <a:r>
              <a:rPr lang="en-US" dirty="0" err="1"/>
              <a:t>ureterovaginal</a:t>
            </a:r>
            <a:r>
              <a:rPr lang="en-US" dirty="0"/>
              <a:t> fistulas). </a:t>
            </a:r>
            <a:r>
              <a:rPr lang="en-GB" dirty="0"/>
              <a:t>More than two organs may be involved </a:t>
            </a:r>
            <a:r>
              <a:rPr lang="en-GB" dirty="0" err="1"/>
              <a:t>e.g</a:t>
            </a:r>
            <a:r>
              <a:rPr lang="en-GB" dirty="0"/>
              <a:t> </a:t>
            </a:r>
            <a:r>
              <a:rPr lang="en-GB" dirty="0" err="1"/>
              <a:t>vesicourethrovaginal</a:t>
            </a:r>
            <a:r>
              <a:rPr lang="en-GB" dirty="0"/>
              <a:t> fistula</a:t>
            </a:r>
            <a:r>
              <a:rPr lang="en-US" dirty="0"/>
              <a:t>.</a:t>
            </a:r>
            <a:r>
              <a:rPr lang="en-GB" dirty="0"/>
              <a:t> </a:t>
            </a:r>
            <a:r>
              <a:rPr lang="en-GB" dirty="0" err="1"/>
              <a:t>urethrovaginal</a:t>
            </a:r>
            <a:r>
              <a:rPr lang="en-GB" dirty="0"/>
              <a:t> fistula </a:t>
            </a:r>
            <a:r>
              <a:rPr lang="en-US" dirty="0"/>
              <a:t>results from vaginal operations in which the urethra is damaged. </a:t>
            </a:r>
          </a:p>
          <a:p>
            <a:endParaRPr lang="ar-EG" dirty="0"/>
          </a:p>
        </p:txBody>
      </p:sp>
    </p:spTree>
    <p:extLst>
      <p:ext uri="{BB962C8B-B14F-4D97-AF65-F5344CB8AC3E}">
        <p14:creationId xmlns:p14="http://schemas.microsoft.com/office/powerpoint/2010/main" val="30700422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ar-EG"/>
          </a:p>
        </p:txBody>
      </p:sp>
      <p:pic>
        <p:nvPicPr>
          <p:cNvPr id="4" name="Content Placeholder 3" descr="http://4.bp.blogspot.com/_uqHQrSVkLdk/S9vYJ8mX2KI/AAAAAAAAAPI/0Xm7w3N1fv0/s640/fistulas.gif"/>
          <p:cNvPicPr>
            <a:picLocks noGrp="1"/>
          </p:cNvPicPr>
          <p:nvPr>
            <p:ph idx="4294967295"/>
          </p:nvPr>
        </p:nvPicPr>
        <p:blipFill>
          <a:blip r:embed="rId2"/>
          <a:srcRect b="8726"/>
          <a:stretch>
            <a:fillRect/>
          </a:stretch>
        </p:blipFill>
        <p:spPr bwMode="auto">
          <a:xfrm>
            <a:off x="3816350" y="6350"/>
            <a:ext cx="5327650" cy="4679950"/>
          </a:xfrm>
          <a:prstGeom prst="rect">
            <a:avLst/>
          </a:prstGeom>
          <a:noFill/>
          <a:ln w="9525">
            <a:noFill/>
            <a:miter lim="800000"/>
            <a:headEnd/>
            <a:tailEnd/>
          </a:ln>
        </p:spPr>
      </p:pic>
      <p:sp>
        <p:nvSpPr>
          <p:cNvPr id="6" name="Rectangle 5"/>
          <p:cNvSpPr/>
          <p:nvPr/>
        </p:nvSpPr>
        <p:spPr>
          <a:xfrm>
            <a:off x="2233015" y="5251457"/>
            <a:ext cx="4940725" cy="584775"/>
          </a:xfrm>
          <a:prstGeom prst="rect">
            <a:avLst/>
          </a:prstGeom>
        </p:spPr>
        <p:txBody>
          <a:bodyPr wrap="square">
            <a:spAutoFit/>
          </a:bodyPr>
          <a:lstStyle/>
          <a:p>
            <a:pPr rtl="0"/>
            <a:r>
              <a:rPr lang="en-US" sz="3200" dirty="0"/>
              <a:t>Figure (1): Urogenital fistula</a:t>
            </a:r>
          </a:p>
        </p:txBody>
      </p:sp>
    </p:spTree>
    <p:extLst>
      <p:ext uri="{BB962C8B-B14F-4D97-AF65-F5344CB8AC3E}">
        <p14:creationId xmlns:p14="http://schemas.microsoft.com/office/powerpoint/2010/main" val="36947984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pic>
        <p:nvPicPr>
          <p:cNvPr id="3" name="Picture 2" descr="http://fortispatienteducationblog.com/wp-content/uploads/2010/06/g04oc14c01x1.jpeg"/>
          <p:cNvPicPr/>
          <p:nvPr/>
        </p:nvPicPr>
        <p:blipFill>
          <a:blip r:embed="rId2" cstate="print"/>
          <a:srcRect/>
          <a:stretch>
            <a:fillRect/>
          </a:stretch>
        </p:blipFill>
        <p:spPr bwMode="auto">
          <a:xfrm>
            <a:off x="2123728" y="332656"/>
            <a:ext cx="5400599" cy="4824536"/>
          </a:xfrm>
          <a:prstGeom prst="rect">
            <a:avLst/>
          </a:prstGeom>
          <a:noFill/>
          <a:ln w="9525">
            <a:noFill/>
            <a:miter lim="800000"/>
            <a:headEnd/>
            <a:tailEnd/>
          </a:ln>
        </p:spPr>
      </p:pic>
      <p:sp>
        <p:nvSpPr>
          <p:cNvPr id="4" name="Rectangle 3"/>
          <p:cNvSpPr/>
          <p:nvPr/>
        </p:nvSpPr>
        <p:spPr>
          <a:xfrm>
            <a:off x="1691680" y="5504924"/>
            <a:ext cx="5832647" cy="584775"/>
          </a:xfrm>
          <a:prstGeom prst="rect">
            <a:avLst/>
          </a:prstGeom>
        </p:spPr>
        <p:txBody>
          <a:bodyPr wrap="square">
            <a:spAutoFit/>
          </a:bodyPr>
          <a:lstStyle/>
          <a:p>
            <a:pPr rtl="0"/>
            <a:r>
              <a:rPr lang="en-US" sz="3200" dirty="0"/>
              <a:t>F</a:t>
            </a:r>
            <a:r>
              <a:rPr lang="en-US" sz="3200" dirty="0">
                <a:hlinkClick r:id="rId3"/>
              </a:rPr>
              <a:t>igure (2</a:t>
            </a:r>
            <a:r>
              <a:rPr lang="en-US" sz="3200" dirty="0"/>
              <a:t>): </a:t>
            </a:r>
            <a:r>
              <a:rPr lang="en-US" sz="3200" dirty="0" err="1"/>
              <a:t>Vesicovaginal</a:t>
            </a:r>
            <a:r>
              <a:rPr lang="en-US" sz="3200" dirty="0"/>
              <a:t> fistulas</a:t>
            </a:r>
          </a:p>
        </p:txBody>
      </p:sp>
    </p:spTree>
    <p:extLst>
      <p:ext uri="{BB962C8B-B14F-4D97-AF65-F5344CB8AC3E}">
        <p14:creationId xmlns:p14="http://schemas.microsoft.com/office/powerpoint/2010/main" val="34777756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pic>
        <p:nvPicPr>
          <p:cNvPr id="3" name="Picture 2" descr="http://howshealth.com/wp-content/uploads/2012/09/rectovaginal-fistula.jpg"/>
          <p:cNvPicPr/>
          <p:nvPr/>
        </p:nvPicPr>
        <p:blipFill>
          <a:blip r:embed="rId2"/>
          <a:srcRect b="7661"/>
          <a:stretch>
            <a:fillRect/>
          </a:stretch>
        </p:blipFill>
        <p:spPr bwMode="auto">
          <a:xfrm>
            <a:off x="2411760" y="0"/>
            <a:ext cx="5544616" cy="5001379"/>
          </a:xfrm>
          <a:prstGeom prst="rect">
            <a:avLst/>
          </a:prstGeom>
          <a:noFill/>
          <a:ln w="9525">
            <a:noFill/>
            <a:miter lim="800000"/>
            <a:headEnd/>
            <a:tailEnd/>
          </a:ln>
        </p:spPr>
      </p:pic>
      <p:sp>
        <p:nvSpPr>
          <p:cNvPr id="4" name="Rectangle 3"/>
          <p:cNvSpPr/>
          <p:nvPr/>
        </p:nvSpPr>
        <p:spPr>
          <a:xfrm>
            <a:off x="1547664" y="5445224"/>
            <a:ext cx="5612049" cy="584775"/>
          </a:xfrm>
          <a:prstGeom prst="rect">
            <a:avLst/>
          </a:prstGeom>
        </p:spPr>
        <p:txBody>
          <a:bodyPr wrap="none">
            <a:spAutoFit/>
          </a:bodyPr>
          <a:lstStyle/>
          <a:p>
            <a:pPr rtl="0"/>
            <a:r>
              <a:rPr lang="en-US" sz="3200" dirty="0"/>
              <a:t>Figure (3): </a:t>
            </a:r>
            <a:r>
              <a:rPr lang="en-US" sz="3200" dirty="0" err="1"/>
              <a:t>Vesico</a:t>
            </a:r>
            <a:r>
              <a:rPr lang="en-US" sz="3200" dirty="0"/>
              <a:t>-colonic fistulas</a:t>
            </a:r>
          </a:p>
        </p:txBody>
      </p:sp>
    </p:spTree>
    <p:extLst>
      <p:ext uri="{BB962C8B-B14F-4D97-AF65-F5344CB8AC3E}">
        <p14:creationId xmlns:p14="http://schemas.microsoft.com/office/powerpoint/2010/main" val="262226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b="1" dirty="0" smtClean="0"/>
              <a:t>Signs and symptoms:</a:t>
            </a:r>
            <a:endParaRPr lang="ar-EG" dirty="0"/>
          </a:p>
        </p:txBody>
      </p:sp>
      <p:sp>
        <p:nvSpPr>
          <p:cNvPr id="4" name="Content Placeholder 3"/>
          <p:cNvSpPr>
            <a:spLocks noGrp="1"/>
          </p:cNvSpPr>
          <p:nvPr>
            <p:ph idx="1"/>
          </p:nvPr>
        </p:nvSpPr>
        <p:spPr/>
        <p:txBody>
          <a:bodyPr>
            <a:normAutofit fontScale="85000" lnSpcReduction="20000"/>
          </a:bodyPr>
          <a:lstStyle/>
          <a:p>
            <a:pPr algn="l" rtl="0">
              <a:lnSpc>
                <a:spcPct val="150000"/>
              </a:lnSpc>
            </a:pPr>
            <a:r>
              <a:rPr lang="en-US" dirty="0" smtClean="0"/>
              <a:t>Symptoms </a:t>
            </a:r>
            <a:r>
              <a:rPr lang="en-US" dirty="0"/>
              <a:t>of obstetric fistula include:</a:t>
            </a:r>
          </a:p>
          <a:p>
            <a:pPr lvl="0" algn="l" rtl="0">
              <a:lnSpc>
                <a:spcPct val="150000"/>
              </a:lnSpc>
            </a:pPr>
            <a:r>
              <a:rPr lang="en-US" dirty="0">
                <a:hlinkClick r:id="rId2" tooltip="Flatulence"/>
              </a:rPr>
              <a:t>Flatulence</a:t>
            </a:r>
            <a:r>
              <a:rPr lang="en-US" dirty="0"/>
              <a:t>, </a:t>
            </a:r>
            <a:r>
              <a:rPr lang="en-US" dirty="0">
                <a:hlinkClick r:id="rId3" tooltip="Urinary incontinence"/>
              </a:rPr>
              <a:t>urinary</a:t>
            </a:r>
            <a:r>
              <a:rPr lang="en-US" dirty="0"/>
              <a:t> or </a:t>
            </a:r>
            <a:r>
              <a:rPr lang="en-US" dirty="0">
                <a:hlinkClick r:id="rId4" tooltip="Fecal incontinence"/>
              </a:rPr>
              <a:t>fecal incontinence</a:t>
            </a:r>
            <a:r>
              <a:rPr lang="en-US" dirty="0"/>
              <a:t>, which may be continual or only happen at night.</a:t>
            </a:r>
          </a:p>
          <a:p>
            <a:pPr lvl="0" algn="l" rtl="0">
              <a:lnSpc>
                <a:spcPct val="150000"/>
              </a:lnSpc>
            </a:pPr>
            <a:r>
              <a:rPr lang="en-US" dirty="0"/>
              <a:t>Foul-smelling vaginal discharge.</a:t>
            </a:r>
          </a:p>
          <a:p>
            <a:pPr lvl="0" algn="l" rtl="0">
              <a:lnSpc>
                <a:spcPct val="150000"/>
              </a:lnSpc>
            </a:pPr>
            <a:r>
              <a:rPr lang="en-US" dirty="0"/>
              <a:t>Repeated vaginal or urinary tract infections</a:t>
            </a:r>
          </a:p>
          <a:p>
            <a:pPr lvl="0" algn="l" rtl="0">
              <a:lnSpc>
                <a:spcPct val="150000"/>
              </a:lnSpc>
            </a:pPr>
            <a:r>
              <a:rPr lang="en-US" dirty="0"/>
              <a:t>Irritation or pain in the vagina or surrounding areas</a:t>
            </a:r>
          </a:p>
          <a:p>
            <a:pPr lvl="0" algn="l" rtl="0">
              <a:lnSpc>
                <a:spcPct val="150000"/>
              </a:lnSpc>
            </a:pPr>
            <a:r>
              <a:rPr lang="en-US" dirty="0"/>
              <a:t>Pain during sexual activity</a:t>
            </a:r>
          </a:p>
          <a:p>
            <a:endParaRPr lang="ar-EG" dirty="0"/>
          </a:p>
        </p:txBody>
      </p:sp>
    </p:spTree>
    <p:extLst>
      <p:ext uri="{BB962C8B-B14F-4D97-AF65-F5344CB8AC3E}">
        <p14:creationId xmlns:p14="http://schemas.microsoft.com/office/powerpoint/2010/main" val="6326158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rtl="0"/>
            <a:r>
              <a:rPr lang="en-US" b="1" dirty="0" smtClean="0"/>
              <a:t>Causes:</a:t>
            </a:r>
            <a:endParaRPr lang="ar-EG" dirty="0"/>
          </a:p>
        </p:txBody>
      </p:sp>
      <p:sp>
        <p:nvSpPr>
          <p:cNvPr id="4" name="Content Placeholder 3"/>
          <p:cNvSpPr>
            <a:spLocks noGrp="1"/>
          </p:cNvSpPr>
          <p:nvPr>
            <p:ph idx="1"/>
          </p:nvPr>
        </p:nvSpPr>
        <p:spPr/>
        <p:txBody>
          <a:bodyPr>
            <a:normAutofit fontScale="85000" lnSpcReduction="20000"/>
          </a:bodyPr>
          <a:lstStyle/>
          <a:p>
            <a:pPr lvl="0" algn="l" rtl="0">
              <a:lnSpc>
                <a:spcPct val="150000"/>
              </a:lnSpc>
            </a:pPr>
            <a:r>
              <a:rPr lang="en-US" dirty="0" smtClean="0">
                <a:hlinkClick r:id="rId2" tooltip="Childbirth"/>
              </a:rPr>
              <a:t>Prolonged </a:t>
            </a:r>
            <a:r>
              <a:rPr lang="en-US" dirty="0">
                <a:hlinkClick r:id="rId2" tooltip="Childbirth"/>
              </a:rPr>
              <a:t>labor</a:t>
            </a:r>
            <a:r>
              <a:rPr lang="en-US" dirty="0"/>
              <a:t> or obstructed labor</a:t>
            </a:r>
          </a:p>
          <a:p>
            <a:pPr lvl="0" algn="l" rtl="0">
              <a:lnSpc>
                <a:spcPct val="150000"/>
              </a:lnSpc>
            </a:pPr>
            <a:r>
              <a:rPr lang="en-US" dirty="0"/>
              <a:t>Poorly performed </a:t>
            </a:r>
            <a:r>
              <a:rPr lang="en-US" dirty="0">
                <a:hlinkClick r:id="rId3" tooltip="Abortion"/>
              </a:rPr>
              <a:t>abortions</a:t>
            </a:r>
            <a:r>
              <a:rPr lang="en-US" u="sng" baseline="30000" dirty="0"/>
              <a:t>.</a:t>
            </a:r>
            <a:endParaRPr lang="en-US" dirty="0"/>
          </a:p>
          <a:p>
            <a:pPr lvl="0" algn="l" rtl="0">
              <a:lnSpc>
                <a:spcPct val="150000"/>
              </a:lnSpc>
            </a:pPr>
            <a:r>
              <a:rPr lang="en-US" dirty="0"/>
              <a:t>Pelvic </a:t>
            </a:r>
            <a:r>
              <a:rPr lang="en-US" dirty="0">
                <a:hlinkClick r:id="rId4" tooltip="Fracture (bone)"/>
              </a:rPr>
              <a:t>fractures</a:t>
            </a:r>
            <a:r>
              <a:rPr lang="en-US" dirty="0"/>
              <a:t>.</a:t>
            </a:r>
          </a:p>
          <a:p>
            <a:pPr lvl="0" algn="l" rtl="0">
              <a:lnSpc>
                <a:spcPct val="150000"/>
              </a:lnSpc>
            </a:pPr>
            <a:r>
              <a:rPr lang="en-US" dirty="0"/>
              <a:t>cancer or radiation therapy </a:t>
            </a:r>
          </a:p>
          <a:p>
            <a:pPr lvl="0" algn="l" rtl="0">
              <a:lnSpc>
                <a:spcPct val="150000"/>
              </a:lnSpc>
            </a:pPr>
            <a:r>
              <a:rPr lang="en-US" dirty="0"/>
              <a:t>Infected </a:t>
            </a:r>
            <a:r>
              <a:rPr lang="en-US" dirty="0">
                <a:hlinkClick r:id="rId5" tooltip="Episiotomy"/>
              </a:rPr>
              <a:t>episiotomies</a:t>
            </a:r>
            <a:r>
              <a:rPr lang="en-US" dirty="0"/>
              <a:t> after childbirth.</a:t>
            </a:r>
          </a:p>
          <a:p>
            <a:pPr lvl="0" algn="l" rtl="0">
              <a:lnSpc>
                <a:spcPct val="150000"/>
              </a:lnSpc>
            </a:pPr>
            <a:r>
              <a:rPr lang="en-US" dirty="0"/>
              <a:t>Sexual abuse and </a:t>
            </a:r>
            <a:r>
              <a:rPr lang="en-US" dirty="0">
                <a:hlinkClick r:id="rId6" tooltip="Rape"/>
              </a:rPr>
              <a:t>rape</a:t>
            </a:r>
            <a:r>
              <a:rPr lang="en-US" dirty="0"/>
              <a:t>.</a:t>
            </a:r>
          </a:p>
          <a:p>
            <a:pPr lvl="0" algn="l" rtl="0">
              <a:lnSpc>
                <a:spcPct val="150000"/>
              </a:lnSpc>
            </a:pPr>
            <a:r>
              <a:rPr lang="en-US" dirty="0"/>
              <a:t>Large fetus or </a:t>
            </a:r>
            <a:r>
              <a:rPr lang="en-US" dirty="0" err="1"/>
              <a:t>malpresentation</a:t>
            </a:r>
            <a:r>
              <a:rPr lang="en-US" dirty="0"/>
              <a:t> of fetus</a:t>
            </a:r>
          </a:p>
          <a:p>
            <a:pPr algn="l"/>
            <a:endParaRPr lang="ar-EG" dirty="0"/>
          </a:p>
        </p:txBody>
      </p:sp>
    </p:spTree>
    <p:extLst>
      <p:ext uri="{BB962C8B-B14F-4D97-AF65-F5344CB8AC3E}">
        <p14:creationId xmlns:p14="http://schemas.microsoft.com/office/powerpoint/2010/main" val="38657355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rtl="0"/>
            <a:r>
              <a:rPr lang="en-US" b="1" dirty="0" smtClean="0"/>
              <a:t>Causes:</a:t>
            </a:r>
            <a:endParaRPr lang="ar-EG" dirty="0"/>
          </a:p>
        </p:txBody>
      </p:sp>
      <p:sp>
        <p:nvSpPr>
          <p:cNvPr id="4" name="Content Placeholder 3"/>
          <p:cNvSpPr>
            <a:spLocks noGrp="1"/>
          </p:cNvSpPr>
          <p:nvPr>
            <p:ph idx="1"/>
          </p:nvPr>
        </p:nvSpPr>
        <p:spPr/>
        <p:txBody>
          <a:bodyPr>
            <a:normAutofit fontScale="92500" lnSpcReduction="20000"/>
          </a:bodyPr>
          <a:lstStyle/>
          <a:p>
            <a:pPr lvl="0" algn="l" rtl="0">
              <a:lnSpc>
                <a:spcPct val="150000"/>
              </a:lnSpc>
            </a:pPr>
            <a:r>
              <a:rPr lang="en-US" dirty="0" smtClean="0"/>
              <a:t>female </a:t>
            </a:r>
            <a:r>
              <a:rPr lang="en-US" dirty="0"/>
              <a:t>genital mutilation may explain as many as 15% cases of </a:t>
            </a:r>
            <a:r>
              <a:rPr lang="en-GB" dirty="0" err="1"/>
              <a:t>Vesicovaginal</a:t>
            </a:r>
            <a:r>
              <a:rPr lang="en-GB" dirty="0"/>
              <a:t> fistula </a:t>
            </a:r>
            <a:r>
              <a:rPr lang="en-US" dirty="0"/>
              <a:t>in some areas of Africa</a:t>
            </a:r>
          </a:p>
          <a:p>
            <a:pPr lvl="0" algn="l" rtl="0">
              <a:lnSpc>
                <a:spcPct val="150000"/>
              </a:lnSpc>
            </a:pPr>
            <a:r>
              <a:rPr lang="en-US" dirty="0"/>
              <a:t>Injury during other gynecologic or obstetric surgery (for example, a poorly repaired episiotomy after a complicated delivery or injury during a caesarian section or destructive delivery)</a:t>
            </a:r>
          </a:p>
          <a:p>
            <a:pPr algn="l"/>
            <a:endParaRPr lang="ar-EG" dirty="0"/>
          </a:p>
        </p:txBody>
      </p:sp>
    </p:spTree>
    <p:extLst>
      <p:ext uri="{BB962C8B-B14F-4D97-AF65-F5344CB8AC3E}">
        <p14:creationId xmlns:p14="http://schemas.microsoft.com/office/powerpoint/2010/main" val="536071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Risk factors:</a:t>
            </a:r>
            <a:endParaRPr lang="ar-EG" dirty="0"/>
          </a:p>
        </p:txBody>
      </p:sp>
      <p:sp>
        <p:nvSpPr>
          <p:cNvPr id="3" name="Content Placeholder 2"/>
          <p:cNvSpPr>
            <a:spLocks noGrp="1"/>
          </p:cNvSpPr>
          <p:nvPr>
            <p:ph idx="1"/>
          </p:nvPr>
        </p:nvSpPr>
        <p:spPr/>
        <p:txBody>
          <a:bodyPr/>
          <a:lstStyle/>
          <a:p>
            <a:pPr marL="0" indent="0" rtl="0">
              <a:buNone/>
            </a:pPr>
            <a:r>
              <a:rPr lang="en-US" b="1" dirty="0" smtClean="0"/>
              <a:t> </a:t>
            </a:r>
            <a:endParaRPr lang="en-US" dirty="0"/>
          </a:p>
          <a:p>
            <a:pPr algn="l" rtl="0"/>
            <a:r>
              <a:rPr lang="en-US" b="1" dirty="0"/>
              <a:t>1- Direct Causes</a:t>
            </a:r>
            <a:r>
              <a:rPr lang="en-US" dirty="0"/>
              <a:t>:</a:t>
            </a:r>
          </a:p>
          <a:p>
            <a:pPr lvl="0" algn="l" rtl="0"/>
            <a:r>
              <a:rPr lang="en-US" dirty="0"/>
              <a:t>Primary risk factors include early or closely spaced pregnancies and lack of access to emergency obstetric care. </a:t>
            </a:r>
          </a:p>
          <a:p>
            <a:pPr lvl="0" algn="l" rtl="0"/>
            <a:r>
              <a:rPr lang="en-US" dirty="0"/>
              <a:t>Young age at first birth</a:t>
            </a:r>
          </a:p>
          <a:p>
            <a:pPr lvl="0" algn="l" rtl="0"/>
            <a:r>
              <a:rPr lang="en-US" dirty="0" err="1"/>
              <a:t>Cephalo</a:t>
            </a:r>
            <a:r>
              <a:rPr lang="en-US" dirty="0"/>
              <a:t>-pelvic disproportion (CPD)</a:t>
            </a:r>
          </a:p>
          <a:p>
            <a:pPr algn="l"/>
            <a:endParaRPr lang="ar-EG" dirty="0"/>
          </a:p>
        </p:txBody>
      </p:sp>
    </p:spTree>
    <p:extLst>
      <p:ext uri="{BB962C8B-B14F-4D97-AF65-F5344CB8AC3E}">
        <p14:creationId xmlns:p14="http://schemas.microsoft.com/office/powerpoint/2010/main" val="375234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Risk factors:</a:t>
            </a:r>
            <a:endParaRPr lang="ar-EG" dirty="0"/>
          </a:p>
        </p:txBody>
      </p:sp>
      <p:sp>
        <p:nvSpPr>
          <p:cNvPr id="3" name="Content Placeholder 2"/>
          <p:cNvSpPr>
            <a:spLocks noGrp="1"/>
          </p:cNvSpPr>
          <p:nvPr>
            <p:ph idx="1"/>
          </p:nvPr>
        </p:nvSpPr>
        <p:spPr/>
        <p:txBody>
          <a:bodyPr/>
          <a:lstStyle/>
          <a:p>
            <a:pPr marL="0" indent="0" algn="l" rtl="0">
              <a:buNone/>
            </a:pPr>
            <a:r>
              <a:rPr lang="en-US" b="1" dirty="0" smtClean="0"/>
              <a:t>2- Indirect </a:t>
            </a:r>
            <a:r>
              <a:rPr lang="en-US" b="1" dirty="0"/>
              <a:t>Causes</a:t>
            </a:r>
            <a:r>
              <a:rPr lang="en-US" dirty="0"/>
              <a:t>:</a:t>
            </a:r>
          </a:p>
          <a:p>
            <a:pPr lvl="0" algn="l" rtl="0"/>
            <a:r>
              <a:rPr lang="en-US" dirty="0"/>
              <a:t>Poverty</a:t>
            </a:r>
          </a:p>
          <a:p>
            <a:pPr lvl="0" algn="l" rtl="0"/>
            <a:r>
              <a:rPr lang="en-US" dirty="0"/>
              <a:t>Malnutrition</a:t>
            </a:r>
          </a:p>
          <a:p>
            <a:pPr lvl="0" algn="l" rtl="0"/>
            <a:r>
              <a:rPr lang="en-US" dirty="0"/>
              <a:t>Lack of education</a:t>
            </a:r>
          </a:p>
          <a:p>
            <a:pPr lvl="0" algn="l" rtl="0"/>
            <a:r>
              <a:rPr lang="en-US" dirty="0"/>
              <a:t>Early marriages and early childbirth</a:t>
            </a:r>
          </a:p>
          <a:p>
            <a:pPr lvl="0" algn="l" rtl="0"/>
            <a:r>
              <a:rPr lang="en-US" dirty="0"/>
              <a:t>Lack of quality maternal healthcare</a:t>
            </a:r>
          </a:p>
          <a:p>
            <a:pPr algn="l"/>
            <a:endParaRPr lang="ar-EG" dirty="0"/>
          </a:p>
        </p:txBody>
      </p:sp>
    </p:spTree>
    <p:extLst>
      <p:ext uri="{BB962C8B-B14F-4D97-AF65-F5344CB8AC3E}">
        <p14:creationId xmlns:p14="http://schemas.microsoft.com/office/powerpoint/2010/main" val="29157357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rtl="0"/>
            <a:r>
              <a:rPr lang="en-US" b="1" dirty="0"/>
              <a:t>Genital Fistula</a:t>
            </a:r>
            <a:r>
              <a:rPr lang="en-US" dirty="0"/>
              <a:t/>
            </a:r>
            <a:br>
              <a:rPr lang="en-US" dirty="0"/>
            </a:br>
            <a:endParaRPr lang="ar-EG" dirty="0"/>
          </a:p>
        </p:txBody>
      </p:sp>
      <p:sp>
        <p:nvSpPr>
          <p:cNvPr id="3" name="Subtitle 2"/>
          <p:cNvSpPr>
            <a:spLocks noGrp="1"/>
          </p:cNvSpPr>
          <p:nvPr>
            <p:ph type="subTitle" idx="1"/>
          </p:nvPr>
        </p:nvSpPr>
        <p:spPr/>
        <p:txBody>
          <a:bodyPr/>
          <a:lstStyle/>
          <a:p>
            <a:pPr rtl="0"/>
            <a:r>
              <a:rPr lang="en-US" b="1" i="1" dirty="0"/>
              <a:t>By</a:t>
            </a:r>
            <a:endParaRPr lang="en-US" dirty="0"/>
          </a:p>
          <a:p>
            <a:r>
              <a:rPr lang="en-US" b="1" i="1" dirty="0" err="1"/>
              <a:t>Nawal</a:t>
            </a:r>
            <a:r>
              <a:rPr lang="en-US" b="1" i="1" dirty="0"/>
              <a:t> Kamal </a:t>
            </a:r>
            <a:r>
              <a:rPr lang="en-US" b="1" i="1" dirty="0" err="1"/>
              <a:t>Abd</a:t>
            </a:r>
            <a:r>
              <a:rPr lang="en-US" b="1" i="1" dirty="0"/>
              <a:t> El </a:t>
            </a:r>
            <a:r>
              <a:rPr lang="en-US" b="1" i="1" dirty="0" err="1"/>
              <a:t>Khalek</a:t>
            </a:r>
            <a:endParaRPr lang="ar-EG" dirty="0"/>
          </a:p>
        </p:txBody>
      </p:sp>
    </p:spTree>
    <p:extLst>
      <p:ext uri="{BB962C8B-B14F-4D97-AF65-F5344CB8AC3E}">
        <p14:creationId xmlns:p14="http://schemas.microsoft.com/office/powerpoint/2010/main" val="18144948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b="1" dirty="0" smtClean="0"/>
              <a:t>Diagnosis:</a:t>
            </a:r>
            <a:endParaRPr lang="ar-EG" dirty="0"/>
          </a:p>
        </p:txBody>
      </p:sp>
      <p:sp>
        <p:nvSpPr>
          <p:cNvPr id="3" name="Content Placeholder 2"/>
          <p:cNvSpPr>
            <a:spLocks noGrp="1"/>
          </p:cNvSpPr>
          <p:nvPr>
            <p:ph idx="1"/>
          </p:nvPr>
        </p:nvSpPr>
        <p:spPr/>
        <p:txBody>
          <a:bodyPr>
            <a:normAutofit fontScale="70000" lnSpcReduction="20000"/>
          </a:bodyPr>
          <a:lstStyle/>
          <a:p>
            <a:pPr algn="just" rtl="0">
              <a:lnSpc>
                <a:spcPct val="160000"/>
              </a:lnSpc>
            </a:pPr>
            <a:r>
              <a:rPr lang="en-US" dirty="0"/>
              <a:t>	</a:t>
            </a:r>
            <a:r>
              <a:rPr lang="en-US" sz="3400" dirty="0"/>
              <a:t>Diagnosis is essential to plan appropriate treatment. Diagnosis is done based on clinical, radiological and </a:t>
            </a:r>
            <a:r>
              <a:rPr lang="en-US" sz="3400" dirty="0" err="1"/>
              <a:t>cystoscopic</a:t>
            </a:r>
            <a:r>
              <a:rPr lang="en-US" sz="3400" dirty="0"/>
              <a:t> examination</a:t>
            </a:r>
          </a:p>
          <a:p>
            <a:pPr lvl="0" algn="just" rtl="0">
              <a:lnSpc>
                <a:spcPct val="160000"/>
              </a:lnSpc>
            </a:pPr>
            <a:r>
              <a:rPr lang="en-US" sz="3400" dirty="0"/>
              <a:t>Clinical examination: Reveal wet vulva, vagina with urinary dermatitis</a:t>
            </a:r>
          </a:p>
          <a:p>
            <a:pPr lvl="0" algn="just" rtl="0">
              <a:lnSpc>
                <a:spcPct val="160000"/>
              </a:lnSpc>
            </a:pPr>
            <a:r>
              <a:rPr lang="en-US" sz="3400" dirty="0"/>
              <a:t>Ultrasound </a:t>
            </a:r>
            <a:r>
              <a:rPr lang="en-GB" sz="3400" dirty="0"/>
              <a:t>screening</a:t>
            </a:r>
            <a:r>
              <a:rPr lang="en-GB" sz="3400" b="1" dirty="0"/>
              <a:t> :</a:t>
            </a:r>
            <a:endParaRPr lang="en-US" sz="3400" dirty="0"/>
          </a:p>
          <a:p>
            <a:pPr lvl="0" algn="just" rtl="0">
              <a:lnSpc>
                <a:spcPct val="160000"/>
              </a:lnSpc>
            </a:pPr>
            <a:r>
              <a:rPr lang="en-GB" sz="3400" dirty="0"/>
              <a:t>Screening of KUB area is very useful in detecting associated </a:t>
            </a:r>
            <a:r>
              <a:rPr lang="en-GB" sz="3400" dirty="0" err="1"/>
              <a:t>hydrouretronephrosis</a:t>
            </a:r>
            <a:r>
              <a:rPr lang="en-GB" sz="3400" dirty="0"/>
              <a:t> which points to obstructed ureter</a:t>
            </a:r>
            <a:r>
              <a:rPr lang="en-GB" sz="3400" b="1" dirty="0"/>
              <a:t>. </a:t>
            </a:r>
            <a:endParaRPr lang="en-US" sz="3400" dirty="0"/>
          </a:p>
        </p:txBody>
      </p:sp>
    </p:spTree>
    <p:extLst>
      <p:ext uri="{BB962C8B-B14F-4D97-AF65-F5344CB8AC3E}">
        <p14:creationId xmlns:p14="http://schemas.microsoft.com/office/powerpoint/2010/main" val="33420598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b="1" dirty="0" smtClean="0"/>
              <a:t>Diagnosis:</a:t>
            </a:r>
            <a:endParaRPr lang="ar-EG" dirty="0"/>
          </a:p>
        </p:txBody>
      </p:sp>
      <p:sp>
        <p:nvSpPr>
          <p:cNvPr id="3" name="Content Placeholder 2"/>
          <p:cNvSpPr>
            <a:spLocks noGrp="1"/>
          </p:cNvSpPr>
          <p:nvPr>
            <p:ph idx="1"/>
          </p:nvPr>
        </p:nvSpPr>
        <p:spPr>
          <a:xfrm>
            <a:off x="457200" y="1600200"/>
            <a:ext cx="8229600" cy="4925144"/>
          </a:xfrm>
        </p:spPr>
        <p:txBody>
          <a:bodyPr>
            <a:normAutofit fontScale="40000" lnSpcReduction="20000"/>
          </a:bodyPr>
          <a:lstStyle/>
          <a:p>
            <a:pPr algn="just" rtl="0">
              <a:lnSpc>
                <a:spcPct val="160000"/>
              </a:lnSpc>
            </a:pPr>
            <a:r>
              <a:rPr lang="en-GB" sz="6000" dirty="0" err="1" smtClean="0"/>
              <a:t>hydrouretronephrosis</a:t>
            </a:r>
            <a:r>
              <a:rPr lang="en-GB" sz="6000" dirty="0" smtClean="0"/>
              <a:t> </a:t>
            </a:r>
            <a:r>
              <a:rPr lang="en-GB" sz="6000" dirty="0"/>
              <a:t>which points to obstructed ureter</a:t>
            </a:r>
            <a:r>
              <a:rPr lang="en-GB" sz="6000" b="1" dirty="0"/>
              <a:t>. </a:t>
            </a:r>
            <a:endParaRPr lang="en-US" sz="6000" dirty="0"/>
          </a:p>
          <a:p>
            <a:pPr lvl="0" algn="just" rtl="0">
              <a:lnSpc>
                <a:spcPct val="160000"/>
              </a:lnSpc>
            </a:pPr>
            <a:r>
              <a:rPr lang="en-GB" sz="6000" dirty="0"/>
              <a:t>Intravenous </a:t>
            </a:r>
            <a:r>
              <a:rPr lang="en-GB" sz="6000" dirty="0" err="1"/>
              <a:t>urogram</a:t>
            </a:r>
            <a:r>
              <a:rPr lang="en-GB" sz="6000" dirty="0"/>
              <a:t> (IVU) will identify the structural abnormalities in upper urinary tract.</a:t>
            </a:r>
            <a:endParaRPr lang="en-US" sz="6000" dirty="0"/>
          </a:p>
          <a:p>
            <a:pPr lvl="0" algn="just" rtl="0">
              <a:lnSpc>
                <a:spcPct val="160000"/>
              </a:lnSpc>
            </a:pPr>
            <a:r>
              <a:rPr lang="en-GB" sz="6000" dirty="0"/>
              <a:t> </a:t>
            </a:r>
            <a:r>
              <a:rPr lang="en-GB" sz="6000" dirty="0" err="1"/>
              <a:t>Hysterogram</a:t>
            </a:r>
            <a:r>
              <a:rPr lang="en-GB" sz="6000" dirty="0"/>
              <a:t> is required to confirm the leakage of contrast into bladder and to diagnose </a:t>
            </a:r>
            <a:r>
              <a:rPr lang="en-GB" sz="6000" dirty="0" err="1"/>
              <a:t>vesicouterine</a:t>
            </a:r>
            <a:r>
              <a:rPr lang="en-GB" sz="6000" dirty="0"/>
              <a:t> and </a:t>
            </a:r>
            <a:r>
              <a:rPr lang="en-GB" sz="6000" dirty="0" err="1"/>
              <a:t>vesicocervical</a:t>
            </a:r>
            <a:r>
              <a:rPr lang="en-GB" sz="6000" dirty="0"/>
              <a:t> fistula</a:t>
            </a:r>
            <a:r>
              <a:rPr lang="en-GB" sz="6000" b="1" dirty="0"/>
              <a:t> </a:t>
            </a:r>
            <a:endParaRPr lang="en-US" sz="6000" dirty="0"/>
          </a:p>
          <a:p>
            <a:pPr lvl="0" algn="just" rtl="0">
              <a:lnSpc>
                <a:spcPct val="160000"/>
              </a:lnSpc>
            </a:pPr>
            <a:r>
              <a:rPr lang="en-US" sz="6000" dirty="0" err="1"/>
              <a:t>Combocystoscopy</a:t>
            </a:r>
            <a:r>
              <a:rPr lang="en-US" sz="6000" dirty="0"/>
              <a:t>: Include cystoscopy</a:t>
            </a:r>
            <a:r>
              <a:rPr lang="en-US" sz="6000" b="1" dirty="0"/>
              <a:t> </a:t>
            </a:r>
            <a:r>
              <a:rPr lang="en-GB" sz="6000" dirty="0"/>
              <a:t>and </a:t>
            </a:r>
            <a:r>
              <a:rPr lang="en-GB" sz="6000" dirty="0" err="1"/>
              <a:t>speculm</a:t>
            </a:r>
            <a:r>
              <a:rPr lang="en-GB" sz="6000" dirty="0"/>
              <a:t> examination under anaesthesia if necessary with methylene blue </a:t>
            </a:r>
            <a:endParaRPr lang="en-US" sz="6000" dirty="0"/>
          </a:p>
          <a:p>
            <a:endParaRPr lang="ar-EG" sz="6000" dirty="0"/>
          </a:p>
        </p:txBody>
      </p:sp>
    </p:spTree>
    <p:extLst>
      <p:ext uri="{BB962C8B-B14F-4D97-AF65-F5344CB8AC3E}">
        <p14:creationId xmlns:p14="http://schemas.microsoft.com/office/powerpoint/2010/main" val="26054556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b="1" dirty="0" smtClean="0"/>
              <a:t>Complications</a:t>
            </a:r>
            <a:r>
              <a:rPr lang="en-US" sz="4000" dirty="0" smtClean="0"/>
              <a:t>:</a:t>
            </a:r>
            <a:endParaRPr lang="ar-EG" dirty="0"/>
          </a:p>
        </p:txBody>
      </p:sp>
      <p:sp>
        <p:nvSpPr>
          <p:cNvPr id="3" name="Content Placeholder 2"/>
          <p:cNvSpPr>
            <a:spLocks noGrp="1"/>
          </p:cNvSpPr>
          <p:nvPr>
            <p:ph idx="1"/>
          </p:nvPr>
        </p:nvSpPr>
        <p:spPr/>
        <p:txBody>
          <a:bodyPr>
            <a:normAutofit lnSpcReduction="10000"/>
          </a:bodyPr>
          <a:lstStyle/>
          <a:p>
            <a:pPr marL="457200" lvl="1" indent="0" algn="just" rtl="0">
              <a:lnSpc>
                <a:spcPct val="150000"/>
              </a:lnSpc>
              <a:buNone/>
            </a:pPr>
            <a:r>
              <a:rPr lang="en-US" sz="2400" b="1" dirty="0" smtClean="0"/>
              <a:t>1- </a:t>
            </a:r>
            <a:r>
              <a:rPr lang="en-US" sz="3600" b="1" dirty="0" smtClean="0"/>
              <a:t>Physical </a:t>
            </a:r>
            <a:r>
              <a:rPr lang="en-US" sz="3600" b="1" dirty="0"/>
              <a:t>complications:</a:t>
            </a:r>
            <a:endParaRPr lang="en-US" sz="3600" dirty="0"/>
          </a:p>
          <a:p>
            <a:pPr algn="just" rtl="0">
              <a:lnSpc>
                <a:spcPct val="150000"/>
              </a:lnSpc>
            </a:pPr>
            <a:r>
              <a:rPr lang="en-US" dirty="0"/>
              <a:t>	The most direct consequence of an obstetric fistula is the constant leaking of urine, feces, and blood as a result of a hole that forms between the vagina and bladder or rectum that lead to</a:t>
            </a:r>
            <a:r>
              <a:rPr lang="en-US" dirty="0" smtClean="0"/>
              <a:t>:</a:t>
            </a:r>
            <a:endParaRPr lang="en-US" sz="2400" dirty="0"/>
          </a:p>
        </p:txBody>
      </p:sp>
    </p:spTree>
    <p:extLst>
      <p:ext uri="{BB962C8B-B14F-4D97-AF65-F5344CB8AC3E}">
        <p14:creationId xmlns:p14="http://schemas.microsoft.com/office/powerpoint/2010/main" val="35437934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b="1" dirty="0" smtClean="0"/>
              <a:t>Complications</a:t>
            </a:r>
            <a:r>
              <a:rPr lang="en-US" sz="4000" dirty="0" smtClean="0"/>
              <a:t>:</a:t>
            </a:r>
            <a:endParaRPr lang="ar-EG" dirty="0"/>
          </a:p>
        </p:txBody>
      </p:sp>
      <p:sp>
        <p:nvSpPr>
          <p:cNvPr id="3" name="Content Placeholder 2"/>
          <p:cNvSpPr>
            <a:spLocks noGrp="1"/>
          </p:cNvSpPr>
          <p:nvPr>
            <p:ph idx="1"/>
          </p:nvPr>
        </p:nvSpPr>
        <p:spPr>
          <a:xfrm>
            <a:off x="0" y="1600200"/>
            <a:ext cx="8820472" cy="4997152"/>
          </a:xfrm>
        </p:spPr>
        <p:txBody>
          <a:bodyPr>
            <a:noAutofit/>
          </a:bodyPr>
          <a:lstStyle/>
          <a:p>
            <a:pPr lvl="3" algn="l" rtl="0"/>
            <a:r>
              <a:rPr lang="en-US" sz="3200" dirty="0" smtClean="0"/>
              <a:t>Severe </a:t>
            </a:r>
            <a:r>
              <a:rPr lang="en-US" sz="3200" dirty="0"/>
              <a:t>burn wounds on the legs from the continuous dripping.</a:t>
            </a:r>
          </a:p>
          <a:p>
            <a:pPr lvl="3" algn="l" rtl="0"/>
            <a:r>
              <a:rPr lang="en-US" sz="3200" dirty="0"/>
              <a:t>Nerve damage that can result from the leaking can cause women to struggle with walking and eventually lose mobility</a:t>
            </a:r>
          </a:p>
          <a:p>
            <a:pPr lvl="3" algn="l" rtl="0"/>
            <a:r>
              <a:rPr lang="en-US" sz="3200" dirty="0"/>
              <a:t>Women limit their intake of water and liquid which can lead to dangerous cases of </a:t>
            </a:r>
            <a:r>
              <a:rPr lang="en-US" sz="3200" dirty="0">
                <a:hlinkClick r:id="rId2" tooltip="Dehydration"/>
              </a:rPr>
              <a:t>dehydration</a:t>
            </a:r>
            <a:r>
              <a:rPr lang="en-US" sz="3200" dirty="0"/>
              <a:t>.</a:t>
            </a:r>
          </a:p>
          <a:p>
            <a:pPr lvl="3" algn="l" rtl="0"/>
            <a:r>
              <a:rPr lang="en-US" sz="3200" dirty="0"/>
              <a:t>Ulceration and infections can persist </a:t>
            </a:r>
          </a:p>
        </p:txBody>
      </p:sp>
    </p:spTree>
    <p:extLst>
      <p:ext uri="{BB962C8B-B14F-4D97-AF65-F5344CB8AC3E}">
        <p14:creationId xmlns:p14="http://schemas.microsoft.com/office/powerpoint/2010/main" val="16135758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b="1" dirty="0" smtClean="0"/>
              <a:t>Complications</a:t>
            </a:r>
            <a:r>
              <a:rPr lang="en-US" sz="4000" dirty="0" smtClean="0"/>
              <a:t>:</a:t>
            </a:r>
            <a:endParaRPr lang="ar-EG" dirty="0"/>
          </a:p>
        </p:txBody>
      </p:sp>
      <p:sp>
        <p:nvSpPr>
          <p:cNvPr id="3" name="Content Placeholder 2"/>
          <p:cNvSpPr>
            <a:spLocks noGrp="1"/>
          </p:cNvSpPr>
          <p:nvPr>
            <p:ph idx="1"/>
          </p:nvPr>
        </p:nvSpPr>
        <p:spPr>
          <a:xfrm>
            <a:off x="0" y="1600200"/>
            <a:ext cx="8686800" cy="4997152"/>
          </a:xfrm>
        </p:spPr>
        <p:txBody>
          <a:bodyPr>
            <a:normAutofit/>
          </a:bodyPr>
          <a:lstStyle/>
          <a:p>
            <a:pPr lvl="3" algn="just" rtl="0"/>
            <a:r>
              <a:rPr lang="en-US" sz="3200" dirty="0" smtClean="0">
                <a:hlinkClick r:id="rId2" tooltip="Kidney disease"/>
              </a:rPr>
              <a:t>kidney </a:t>
            </a:r>
            <a:r>
              <a:rPr lang="en-US" sz="3200" dirty="0">
                <a:hlinkClick r:id="rId2" tooltip="Kidney disease"/>
              </a:rPr>
              <a:t>disease</a:t>
            </a:r>
            <a:r>
              <a:rPr lang="en-US" sz="3200" dirty="0"/>
              <a:t> and </a:t>
            </a:r>
            <a:r>
              <a:rPr lang="en-US" sz="3200" dirty="0">
                <a:hlinkClick r:id="rId3" tooltip="Kidney failure"/>
              </a:rPr>
              <a:t>kidney failure</a:t>
            </a:r>
            <a:r>
              <a:rPr lang="en-US" sz="3200" dirty="0"/>
              <a:t> which can each lead to death</a:t>
            </a:r>
          </a:p>
          <a:p>
            <a:pPr lvl="3" algn="just" rtl="0"/>
            <a:r>
              <a:rPr lang="en-US" sz="3200" dirty="0"/>
              <a:t>Only a quarter of women with a fistula in their first birth are able to have a living baby, and therefore have little chances of conceiving a healthy baby later on.</a:t>
            </a:r>
          </a:p>
          <a:p>
            <a:pPr lvl="3" algn="just" rtl="0"/>
            <a:r>
              <a:rPr lang="en-US" sz="3200" dirty="0"/>
              <a:t>Some women die due to obstetric fistula and other complications from childbirth</a:t>
            </a:r>
          </a:p>
          <a:p>
            <a:pPr algn="l"/>
            <a:endParaRPr lang="ar-EG" dirty="0"/>
          </a:p>
        </p:txBody>
      </p:sp>
    </p:spTree>
    <p:extLst>
      <p:ext uri="{BB962C8B-B14F-4D97-AF65-F5344CB8AC3E}">
        <p14:creationId xmlns:p14="http://schemas.microsoft.com/office/powerpoint/2010/main" val="37927109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Complications</a:t>
            </a:r>
            <a:r>
              <a:rPr lang="en-US" sz="4000" dirty="0" smtClean="0"/>
              <a:t>:</a:t>
            </a:r>
            <a:endParaRPr lang="ar-EG" dirty="0"/>
          </a:p>
        </p:txBody>
      </p:sp>
      <p:sp>
        <p:nvSpPr>
          <p:cNvPr id="3" name="Content Placeholder 2"/>
          <p:cNvSpPr>
            <a:spLocks noGrp="1"/>
          </p:cNvSpPr>
          <p:nvPr>
            <p:ph idx="1"/>
          </p:nvPr>
        </p:nvSpPr>
        <p:spPr>
          <a:xfrm>
            <a:off x="457200" y="1600200"/>
            <a:ext cx="8229600" cy="4925144"/>
          </a:xfrm>
        </p:spPr>
        <p:txBody>
          <a:bodyPr>
            <a:noAutofit/>
          </a:bodyPr>
          <a:lstStyle/>
          <a:p>
            <a:pPr marL="457200" lvl="1" indent="0" algn="just" rtl="0">
              <a:lnSpc>
                <a:spcPct val="150000"/>
              </a:lnSpc>
              <a:buNone/>
            </a:pPr>
            <a:r>
              <a:rPr lang="en-US" b="1" dirty="0" smtClean="0"/>
              <a:t>2- Social </a:t>
            </a:r>
            <a:r>
              <a:rPr lang="en-US" b="1" dirty="0"/>
              <a:t>complications:</a:t>
            </a:r>
            <a:endParaRPr lang="en-US" dirty="0"/>
          </a:p>
          <a:p>
            <a:pPr algn="just" rtl="0">
              <a:lnSpc>
                <a:spcPct val="150000"/>
              </a:lnSpc>
            </a:pPr>
            <a:r>
              <a:rPr lang="en-US" sz="2800" dirty="0"/>
              <a:t>Physical consequences of obstetric fistula lead to severe sociocultural stigmatization for various reasons.</a:t>
            </a:r>
          </a:p>
          <a:p>
            <a:pPr lvl="3" algn="just" rtl="0">
              <a:lnSpc>
                <a:spcPct val="150000"/>
              </a:lnSpc>
            </a:pPr>
            <a:r>
              <a:rPr lang="en-US" sz="2800" dirty="0"/>
              <a:t>patient's incontinence and pain also render her unable to perform household chores and childrearing as a wife and as a </a:t>
            </a:r>
            <a:r>
              <a:rPr lang="en-US" sz="2800" dirty="0" smtClean="0"/>
              <a:t>mother</a:t>
            </a:r>
            <a:endParaRPr lang="en-US" sz="2800" dirty="0"/>
          </a:p>
        </p:txBody>
      </p:sp>
    </p:spTree>
    <p:extLst>
      <p:ext uri="{BB962C8B-B14F-4D97-AF65-F5344CB8AC3E}">
        <p14:creationId xmlns:p14="http://schemas.microsoft.com/office/powerpoint/2010/main" val="25989148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Complications</a:t>
            </a:r>
            <a:r>
              <a:rPr lang="en-US" sz="4000" dirty="0" smtClean="0"/>
              <a:t>:</a:t>
            </a:r>
            <a:endParaRPr lang="ar-EG" dirty="0"/>
          </a:p>
        </p:txBody>
      </p:sp>
      <p:sp>
        <p:nvSpPr>
          <p:cNvPr id="3" name="Content Placeholder 2"/>
          <p:cNvSpPr>
            <a:spLocks noGrp="1"/>
          </p:cNvSpPr>
          <p:nvPr>
            <p:ph idx="1"/>
          </p:nvPr>
        </p:nvSpPr>
        <p:spPr>
          <a:xfrm>
            <a:off x="251520" y="1600200"/>
            <a:ext cx="8568952" cy="4853136"/>
          </a:xfrm>
        </p:spPr>
        <p:txBody>
          <a:bodyPr>
            <a:noAutofit/>
          </a:bodyPr>
          <a:lstStyle/>
          <a:p>
            <a:pPr lvl="3" algn="just" rtl="0">
              <a:lnSpc>
                <a:spcPct val="150000"/>
              </a:lnSpc>
            </a:pPr>
            <a:r>
              <a:rPr lang="en-US" sz="3200" dirty="0" smtClean="0"/>
              <a:t>misconceptions </a:t>
            </a:r>
            <a:r>
              <a:rPr lang="en-US" sz="3200" dirty="0"/>
              <a:t>about obstetric fistula are that it is caused by </a:t>
            </a:r>
            <a:r>
              <a:rPr lang="en-US" sz="3200" dirty="0">
                <a:hlinkClick r:id="rId2" tooltip="Sexually transmitted disease"/>
              </a:rPr>
              <a:t>venereal diseases</a:t>
            </a:r>
            <a:r>
              <a:rPr lang="en-US" sz="3200" dirty="0"/>
              <a:t>  As a result, many girls are divorced or abandoned by their husbands and partners, family, friends, and even isolated by health </a:t>
            </a:r>
            <a:r>
              <a:rPr lang="en-US" sz="3200" dirty="0" smtClean="0"/>
              <a:t>workers</a:t>
            </a:r>
            <a:endParaRPr lang="en-US" sz="3200" dirty="0"/>
          </a:p>
        </p:txBody>
      </p:sp>
    </p:spTree>
    <p:extLst>
      <p:ext uri="{BB962C8B-B14F-4D97-AF65-F5344CB8AC3E}">
        <p14:creationId xmlns:p14="http://schemas.microsoft.com/office/powerpoint/2010/main" val="26745139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Complications</a:t>
            </a:r>
            <a:r>
              <a:rPr lang="en-US" sz="4000" dirty="0" smtClean="0"/>
              <a:t>:</a:t>
            </a:r>
            <a:endParaRPr lang="ar-EG" dirty="0"/>
          </a:p>
        </p:txBody>
      </p:sp>
      <p:sp>
        <p:nvSpPr>
          <p:cNvPr id="3" name="Content Placeholder 2"/>
          <p:cNvSpPr>
            <a:spLocks noGrp="1"/>
          </p:cNvSpPr>
          <p:nvPr>
            <p:ph idx="1"/>
          </p:nvPr>
        </p:nvSpPr>
        <p:spPr/>
        <p:txBody>
          <a:bodyPr>
            <a:normAutofit/>
          </a:bodyPr>
          <a:lstStyle/>
          <a:p>
            <a:pPr lvl="3" algn="l" rtl="0"/>
            <a:r>
              <a:rPr lang="en-US" sz="3200" dirty="0" smtClean="0"/>
              <a:t>Girls </a:t>
            </a:r>
            <a:r>
              <a:rPr lang="en-US" sz="3200" dirty="0"/>
              <a:t>are pushed to live in isolation where they will likely die from </a:t>
            </a:r>
            <a:r>
              <a:rPr lang="en-US" sz="3200" dirty="0">
                <a:hlinkClick r:id="rId2" tooltip="Starvation"/>
              </a:rPr>
              <a:t>starvation</a:t>
            </a:r>
            <a:r>
              <a:rPr lang="en-US" sz="3200" dirty="0"/>
              <a:t> or an infection in the birth canal. </a:t>
            </a:r>
          </a:p>
          <a:p>
            <a:pPr algn="l" rtl="0"/>
            <a:r>
              <a:rPr lang="en-US" dirty="0"/>
              <a:t>The unavoidable odor is viewed as offensive, thus their removal from society is seen as </a:t>
            </a:r>
            <a:r>
              <a:rPr lang="en-US" dirty="0" err="1"/>
              <a:t>essentia</a:t>
            </a:r>
            <a:endParaRPr lang="ar-EG" dirty="0"/>
          </a:p>
        </p:txBody>
      </p:sp>
    </p:spTree>
    <p:extLst>
      <p:ext uri="{BB962C8B-B14F-4D97-AF65-F5344CB8AC3E}">
        <p14:creationId xmlns:p14="http://schemas.microsoft.com/office/powerpoint/2010/main" val="11891491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US" b="1" dirty="0" smtClean="0"/>
              <a:t>Complications</a:t>
            </a:r>
            <a:r>
              <a:rPr lang="en-US" sz="4000" dirty="0" smtClean="0"/>
              <a:t>:</a:t>
            </a:r>
            <a:endParaRPr lang="ar-EG" dirty="0"/>
          </a:p>
        </p:txBody>
      </p:sp>
      <p:sp>
        <p:nvSpPr>
          <p:cNvPr id="3" name="Content Placeholder 2"/>
          <p:cNvSpPr>
            <a:spLocks noGrp="1"/>
          </p:cNvSpPr>
          <p:nvPr>
            <p:ph idx="1"/>
          </p:nvPr>
        </p:nvSpPr>
        <p:spPr/>
        <p:txBody>
          <a:bodyPr/>
          <a:lstStyle/>
          <a:p>
            <a:pPr marL="457200" lvl="1" indent="0" algn="just" rtl="0">
              <a:buNone/>
            </a:pPr>
            <a:r>
              <a:rPr lang="en-US" b="1" dirty="0" smtClean="0"/>
              <a:t>3- </a:t>
            </a:r>
            <a:r>
              <a:rPr lang="en-US" sz="3200" b="1" dirty="0" smtClean="0"/>
              <a:t>Psychological </a:t>
            </a:r>
            <a:r>
              <a:rPr lang="en-US" sz="3200" b="1" dirty="0"/>
              <a:t>consequences</a:t>
            </a:r>
            <a:r>
              <a:rPr lang="en-US" sz="3200" dirty="0"/>
              <a:t>:</a:t>
            </a:r>
          </a:p>
          <a:p>
            <a:pPr algn="just" rtl="0"/>
            <a:r>
              <a:rPr lang="en-US" dirty="0"/>
              <a:t>Common psychological consequences that fistula patients face are:</a:t>
            </a:r>
          </a:p>
          <a:p>
            <a:pPr lvl="3" algn="just" rtl="0"/>
            <a:r>
              <a:rPr lang="en-US" sz="3200" dirty="0"/>
              <a:t>Fear from losing their child</a:t>
            </a:r>
          </a:p>
          <a:p>
            <a:pPr lvl="3" algn="just" rtl="0"/>
            <a:r>
              <a:rPr lang="en-US" sz="3200" dirty="0"/>
              <a:t>Fear from inability to perform their family roles</a:t>
            </a:r>
          </a:p>
          <a:p>
            <a:pPr lvl="3" algn="just" rtl="0"/>
            <a:r>
              <a:rPr lang="en-US" sz="3200" dirty="0"/>
              <a:t>Fear of developing another fistula in future pregnancies.</a:t>
            </a:r>
          </a:p>
          <a:p>
            <a:pPr algn="just"/>
            <a:endParaRPr lang="ar-EG" dirty="0"/>
          </a:p>
        </p:txBody>
      </p:sp>
    </p:spTree>
    <p:extLst>
      <p:ext uri="{BB962C8B-B14F-4D97-AF65-F5344CB8AC3E}">
        <p14:creationId xmlns:p14="http://schemas.microsoft.com/office/powerpoint/2010/main" val="162256930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b="1" dirty="0" smtClean="0"/>
              <a:t>Examples for fistula</a:t>
            </a:r>
            <a:endParaRPr lang="ar-EG" dirty="0"/>
          </a:p>
        </p:txBody>
      </p:sp>
      <p:sp>
        <p:nvSpPr>
          <p:cNvPr id="3" name="Content Placeholder 2"/>
          <p:cNvSpPr>
            <a:spLocks noGrp="1"/>
          </p:cNvSpPr>
          <p:nvPr>
            <p:ph idx="1"/>
          </p:nvPr>
        </p:nvSpPr>
        <p:spPr>
          <a:xfrm>
            <a:off x="457200" y="1600200"/>
            <a:ext cx="8229600" cy="4925144"/>
          </a:xfrm>
        </p:spPr>
        <p:txBody>
          <a:bodyPr>
            <a:normAutofit fontScale="92500"/>
          </a:bodyPr>
          <a:lstStyle/>
          <a:p>
            <a:pPr marL="1828800" lvl="4" indent="0" algn="just" rtl="0">
              <a:lnSpc>
                <a:spcPct val="150000"/>
              </a:lnSpc>
              <a:buNone/>
            </a:pPr>
            <a:r>
              <a:rPr lang="en-GB" sz="3200" b="1" dirty="0" smtClean="0"/>
              <a:t>1- </a:t>
            </a:r>
            <a:r>
              <a:rPr lang="en-GB" sz="3200" b="1" dirty="0" err="1" smtClean="0"/>
              <a:t>Vesicovaginal</a:t>
            </a:r>
            <a:r>
              <a:rPr lang="en-GB" sz="3200" b="1" dirty="0" smtClean="0"/>
              <a:t> </a:t>
            </a:r>
            <a:r>
              <a:rPr lang="en-GB" sz="3200" b="1" dirty="0"/>
              <a:t>fistula</a:t>
            </a:r>
            <a:endParaRPr lang="en-US" sz="3200" dirty="0"/>
          </a:p>
          <a:p>
            <a:pPr algn="just" rtl="0">
              <a:lnSpc>
                <a:spcPct val="150000"/>
              </a:lnSpc>
            </a:pPr>
            <a:r>
              <a:rPr lang="en-GB" b="1" dirty="0"/>
              <a:t>Incidence:</a:t>
            </a:r>
            <a:endParaRPr lang="en-US" b="1" dirty="0"/>
          </a:p>
          <a:p>
            <a:pPr algn="just" rtl="0">
              <a:lnSpc>
                <a:spcPct val="150000"/>
              </a:lnSpc>
            </a:pPr>
            <a:r>
              <a:rPr lang="en-GB" dirty="0"/>
              <a:t>	The incidence of fistula varies from country to country. The same are applied to the aetiological factors. However 350 </a:t>
            </a:r>
            <a:r>
              <a:rPr lang="en-GB" dirty="0" err="1"/>
              <a:t>vesicovaginal</a:t>
            </a:r>
            <a:r>
              <a:rPr lang="en-GB" dirty="0"/>
              <a:t> fistulas are treated each year in England and wales.</a:t>
            </a:r>
            <a:endParaRPr lang="en-US" dirty="0"/>
          </a:p>
          <a:p>
            <a:pPr algn="l" rtl="0"/>
            <a:endParaRPr lang="ar-EG" dirty="0"/>
          </a:p>
        </p:txBody>
      </p:sp>
    </p:spTree>
    <p:extLst>
      <p:ext uri="{BB962C8B-B14F-4D97-AF65-F5344CB8AC3E}">
        <p14:creationId xmlns:p14="http://schemas.microsoft.com/office/powerpoint/2010/main" val="818007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i="1" dirty="0" smtClean="0"/>
              <a:t>Outlines:-</a:t>
            </a:r>
            <a:endParaRPr lang="ar-EG" dirty="0"/>
          </a:p>
        </p:txBody>
      </p:sp>
      <p:sp>
        <p:nvSpPr>
          <p:cNvPr id="3" name="Content Placeholder 2"/>
          <p:cNvSpPr>
            <a:spLocks noGrp="1"/>
          </p:cNvSpPr>
          <p:nvPr>
            <p:ph idx="1"/>
          </p:nvPr>
        </p:nvSpPr>
        <p:spPr/>
        <p:txBody>
          <a:bodyPr>
            <a:normAutofit lnSpcReduction="10000"/>
          </a:bodyPr>
          <a:lstStyle/>
          <a:p>
            <a:pPr lvl="0" algn="l" rtl="0"/>
            <a:r>
              <a:rPr lang="en-US" dirty="0" smtClean="0"/>
              <a:t>Introduction </a:t>
            </a:r>
            <a:endParaRPr lang="en-US" dirty="0"/>
          </a:p>
          <a:p>
            <a:pPr lvl="0" algn="l" rtl="0"/>
            <a:r>
              <a:rPr lang="en-US" dirty="0"/>
              <a:t>Definition</a:t>
            </a:r>
          </a:p>
          <a:p>
            <a:pPr lvl="0" algn="l" rtl="0"/>
            <a:r>
              <a:rPr lang="en-GB" dirty="0"/>
              <a:t>Incidence</a:t>
            </a:r>
            <a:endParaRPr lang="en-US" dirty="0"/>
          </a:p>
          <a:p>
            <a:pPr lvl="0" algn="l" rtl="0"/>
            <a:r>
              <a:rPr lang="en-GB" dirty="0"/>
              <a:t>Types</a:t>
            </a:r>
            <a:endParaRPr lang="en-US" dirty="0"/>
          </a:p>
          <a:p>
            <a:pPr lvl="0" algn="l" rtl="0"/>
            <a:r>
              <a:rPr lang="en-US" dirty="0"/>
              <a:t>Signs and symptoms</a:t>
            </a:r>
          </a:p>
          <a:p>
            <a:pPr lvl="0" algn="l" rtl="0"/>
            <a:r>
              <a:rPr lang="en-US" dirty="0"/>
              <a:t>Causes</a:t>
            </a:r>
          </a:p>
          <a:p>
            <a:pPr lvl="0" algn="l" rtl="0"/>
            <a:r>
              <a:rPr lang="en-US" dirty="0"/>
              <a:t>Risk factors</a:t>
            </a:r>
          </a:p>
          <a:p>
            <a:pPr lvl="0" algn="l" rtl="0"/>
            <a:r>
              <a:rPr lang="en-US" dirty="0" smtClean="0"/>
              <a:t>Complications</a:t>
            </a:r>
            <a:endParaRPr lang="en-US" dirty="0"/>
          </a:p>
        </p:txBody>
      </p:sp>
    </p:spTree>
    <p:extLst>
      <p:ext uri="{BB962C8B-B14F-4D97-AF65-F5344CB8AC3E}">
        <p14:creationId xmlns:p14="http://schemas.microsoft.com/office/powerpoint/2010/main" val="22910577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lgn="l" rtl="0">
              <a:spcBef>
                <a:spcPct val="0"/>
              </a:spcBef>
            </a:pPr>
            <a:r>
              <a:rPr lang="en-GB" sz="3200" b="1" dirty="0" smtClean="0"/>
              <a:t>1- </a:t>
            </a:r>
            <a:r>
              <a:rPr lang="en-GB" sz="3200" b="1" dirty="0" err="1" smtClean="0"/>
              <a:t>Vesicovaginal</a:t>
            </a:r>
            <a:r>
              <a:rPr lang="en-GB" sz="3200" b="1" dirty="0" smtClean="0"/>
              <a:t> fistula</a:t>
            </a:r>
            <a:r>
              <a:rPr lang="en-US" sz="3200" dirty="0" smtClean="0"/>
              <a:t/>
            </a:r>
            <a:br>
              <a:rPr lang="en-US" sz="3200" dirty="0" smtClean="0"/>
            </a:br>
            <a:endParaRPr lang="ar-EG" dirty="0"/>
          </a:p>
        </p:txBody>
      </p:sp>
      <p:sp>
        <p:nvSpPr>
          <p:cNvPr id="3" name="Content Placeholder 2"/>
          <p:cNvSpPr>
            <a:spLocks noGrp="1"/>
          </p:cNvSpPr>
          <p:nvPr>
            <p:ph idx="1"/>
          </p:nvPr>
        </p:nvSpPr>
        <p:spPr/>
        <p:txBody>
          <a:bodyPr>
            <a:noAutofit/>
          </a:bodyPr>
          <a:lstStyle/>
          <a:p>
            <a:pPr algn="just" rtl="0">
              <a:lnSpc>
                <a:spcPct val="150000"/>
              </a:lnSpc>
            </a:pPr>
            <a:r>
              <a:rPr lang="en-GB" sz="2800" b="1" dirty="0"/>
              <a:t>Aetiology</a:t>
            </a:r>
            <a:endParaRPr lang="en-US" sz="2800" dirty="0"/>
          </a:p>
          <a:p>
            <a:pPr marL="0" lvl="0" indent="0" algn="just" rtl="0">
              <a:lnSpc>
                <a:spcPct val="150000"/>
              </a:lnSpc>
              <a:buNone/>
            </a:pPr>
            <a:r>
              <a:rPr lang="en-GB" sz="2800" dirty="0" smtClean="0"/>
              <a:t>A- Congenital</a:t>
            </a:r>
            <a:r>
              <a:rPr lang="en-GB" sz="2800" dirty="0"/>
              <a:t>: This is very rare.</a:t>
            </a:r>
            <a:endParaRPr lang="en-US" sz="2800" dirty="0"/>
          </a:p>
          <a:p>
            <a:pPr marL="0" lvl="0" indent="0" algn="just" rtl="0">
              <a:lnSpc>
                <a:spcPct val="150000"/>
              </a:lnSpc>
              <a:buNone/>
            </a:pPr>
            <a:r>
              <a:rPr lang="en-GB" sz="2800" dirty="0" smtClean="0"/>
              <a:t>B- Traumatic</a:t>
            </a:r>
            <a:r>
              <a:rPr lang="en-GB" sz="2800" dirty="0"/>
              <a:t>: Due to different types of trauma:</a:t>
            </a:r>
            <a:endParaRPr lang="en-US" sz="2800" dirty="0"/>
          </a:p>
          <a:p>
            <a:pPr marL="0" lvl="0" indent="0" algn="just" rtl="0">
              <a:lnSpc>
                <a:spcPct val="150000"/>
              </a:lnSpc>
              <a:buNone/>
            </a:pPr>
            <a:r>
              <a:rPr lang="en-GB" sz="2800" dirty="0" smtClean="0"/>
              <a:t>1- Obstetric </a:t>
            </a:r>
            <a:r>
              <a:rPr lang="en-GB" sz="2800" dirty="0"/>
              <a:t>trauma: </a:t>
            </a:r>
            <a:endParaRPr lang="en-US" sz="2800" dirty="0"/>
          </a:p>
          <a:p>
            <a:pPr algn="just" rtl="0">
              <a:lnSpc>
                <a:spcPct val="150000"/>
              </a:lnSpc>
            </a:pPr>
            <a:r>
              <a:rPr lang="en-GB" sz="2800" dirty="0"/>
              <a:t>This is the commonest cause of </a:t>
            </a:r>
            <a:r>
              <a:rPr lang="en-GB" sz="2800" dirty="0" err="1"/>
              <a:t>vesicovaginal</a:t>
            </a:r>
            <a:r>
              <a:rPr lang="en-GB" sz="2800" dirty="0"/>
              <a:t> fistula in Egypt and other developing countries. Obstetric trauma leads to two types of fistula</a:t>
            </a:r>
            <a:r>
              <a:rPr lang="en-GB" sz="2800" dirty="0" smtClean="0"/>
              <a:t>:</a:t>
            </a:r>
            <a:endParaRPr lang="en-US" sz="2800" dirty="0"/>
          </a:p>
        </p:txBody>
      </p:sp>
    </p:spTree>
    <p:extLst>
      <p:ext uri="{BB962C8B-B14F-4D97-AF65-F5344CB8AC3E}">
        <p14:creationId xmlns:p14="http://schemas.microsoft.com/office/powerpoint/2010/main" val="319050597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4" algn="l" rtl="0">
              <a:spcBef>
                <a:spcPct val="0"/>
              </a:spcBef>
            </a:pPr>
            <a:r>
              <a:rPr lang="en-GB" sz="3200" b="1" dirty="0" smtClean="0"/>
              <a:t>1- </a:t>
            </a:r>
            <a:r>
              <a:rPr lang="en-GB" sz="3200" b="1" dirty="0" err="1" smtClean="0"/>
              <a:t>Vesicovaginal</a:t>
            </a:r>
            <a:r>
              <a:rPr lang="en-GB" sz="3200" b="1" dirty="0" smtClean="0"/>
              <a:t> fistula</a:t>
            </a:r>
            <a:r>
              <a:rPr lang="en-US" sz="3200" dirty="0" smtClean="0"/>
              <a:t/>
            </a:r>
            <a:br>
              <a:rPr lang="en-US" sz="3200" dirty="0" smtClean="0"/>
            </a:br>
            <a:endParaRPr lang="ar-EG" dirty="0"/>
          </a:p>
        </p:txBody>
      </p:sp>
      <p:sp>
        <p:nvSpPr>
          <p:cNvPr id="3" name="Content Placeholder 2"/>
          <p:cNvSpPr>
            <a:spLocks noGrp="1"/>
          </p:cNvSpPr>
          <p:nvPr>
            <p:ph idx="1"/>
          </p:nvPr>
        </p:nvSpPr>
        <p:spPr/>
        <p:txBody>
          <a:bodyPr>
            <a:normAutofit fontScale="92500"/>
          </a:bodyPr>
          <a:lstStyle/>
          <a:p>
            <a:pPr algn="just" rtl="0">
              <a:lnSpc>
                <a:spcPct val="150000"/>
              </a:lnSpc>
            </a:pPr>
            <a:r>
              <a:rPr lang="en-GB" dirty="0" smtClean="0"/>
              <a:t> Necrotic </a:t>
            </a:r>
            <a:r>
              <a:rPr lang="en-GB" dirty="0"/>
              <a:t>obstetric fistula: Due to obstructed </a:t>
            </a:r>
            <a:r>
              <a:rPr lang="en-GB" dirty="0" err="1"/>
              <a:t>labor</a:t>
            </a:r>
            <a:r>
              <a:rPr lang="en-GB" dirty="0"/>
              <a:t> which leads to prolonged compression, ischemia and necrosis of soft tissues between the </a:t>
            </a:r>
            <a:r>
              <a:rPr lang="en-GB" dirty="0" err="1"/>
              <a:t>fetal</a:t>
            </a:r>
            <a:r>
              <a:rPr lang="en-GB" dirty="0"/>
              <a:t> head and pelvic.</a:t>
            </a:r>
            <a:endParaRPr lang="en-US" dirty="0"/>
          </a:p>
          <a:p>
            <a:pPr algn="just" rtl="0">
              <a:lnSpc>
                <a:spcPct val="150000"/>
              </a:lnSpc>
            </a:pPr>
            <a:r>
              <a:rPr lang="en-GB" dirty="0" smtClean="0"/>
              <a:t>Traumatic </a:t>
            </a:r>
            <a:r>
              <a:rPr lang="en-GB" dirty="0"/>
              <a:t>obstetric fistula: The bladder may be directly injured during caesarean section, forceps </a:t>
            </a:r>
            <a:endParaRPr lang="ar-EG" dirty="0"/>
          </a:p>
        </p:txBody>
      </p:sp>
    </p:spTree>
    <p:extLst>
      <p:ext uri="{BB962C8B-B14F-4D97-AF65-F5344CB8AC3E}">
        <p14:creationId xmlns:p14="http://schemas.microsoft.com/office/powerpoint/2010/main" val="169883464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ar-EG"/>
          </a:p>
        </p:txBody>
      </p:sp>
      <p:pic>
        <p:nvPicPr>
          <p:cNvPr id="4" name="Content Placeholder 3"/>
          <p:cNvPicPr>
            <a:picLocks noGrp="1"/>
          </p:cNvPicPr>
          <p:nvPr>
            <p:ph idx="4294967295"/>
          </p:nvPr>
        </p:nvPicPr>
        <p:blipFill>
          <a:blip r:embed="rId2"/>
          <a:srcRect/>
          <a:stretch>
            <a:fillRect/>
          </a:stretch>
        </p:blipFill>
        <p:spPr bwMode="auto">
          <a:xfrm>
            <a:off x="2017196" y="332656"/>
            <a:ext cx="5449888" cy="5256212"/>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 name="Rectangle 4"/>
          <p:cNvSpPr/>
          <p:nvPr/>
        </p:nvSpPr>
        <p:spPr>
          <a:xfrm>
            <a:off x="2339752" y="6021288"/>
            <a:ext cx="4804777" cy="584775"/>
          </a:xfrm>
          <a:prstGeom prst="rect">
            <a:avLst/>
          </a:prstGeom>
        </p:spPr>
        <p:txBody>
          <a:bodyPr wrap="none">
            <a:spAutoFit/>
          </a:bodyPr>
          <a:lstStyle/>
          <a:p>
            <a:pPr rtl="0"/>
            <a:r>
              <a:rPr lang="en-US" sz="3200" dirty="0"/>
              <a:t>Figure (4): </a:t>
            </a:r>
            <a:r>
              <a:rPr lang="en-GB" sz="3200" dirty="0"/>
              <a:t>Obstetric trauma</a:t>
            </a:r>
            <a:endParaRPr lang="en-US" sz="3200" dirty="0"/>
          </a:p>
        </p:txBody>
      </p:sp>
    </p:spTree>
    <p:extLst>
      <p:ext uri="{BB962C8B-B14F-4D97-AF65-F5344CB8AC3E}">
        <p14:creationId xmlns:p14="http://schemas.microsoft.com/office/powerpoint/2010/main" val="10259304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lvl="0" algn="l" rtl="0"/>
            <a:r>
              <a:rPr lang="en-GB" b="1" dirty="0" smtClean="0"/>
              <a:t>1- </a:t>
            </a:r>
            <a:r>
              <a:rPr lang="en-GB" b="1" dirty="0" err="1" smtClean="0"/>
              <a:t>Vesicovaginal</a:t>
            </a:r>
            <a:r>
              <a:rPr lang="en-GB" b="1" dirty="0" smtClean="0"/>
              <a:t> fistula</a:t>
            </a:r>
            <a:endParaRPr lang="ar-EG" dirty="0"/>
          </a:p>
        </p:txBody>
      </p:sp>
      <p:sp>
        <p:nvSpPr>
          <p:cNvPr id="5" name="Content Placeholder 4"/>
          <p:cNvSpPr>
            <a:spLocks noGrp="1"/>
          </p:cNvSpPr>
          <p:nvPr>
            <p:ph idx="1"/>
          </p:nvPr>
        </p:nvSpPr>
        <p:spPr/>
        <p:txBody>
          <a:bodyPr>
            <a:normAutofit fontScale="85000" lnSpcReduction="10000"/>
          </a:bodyPr>
          <a:lstStyle/>
          <a:p>
            <a:pPr marL="0" lvl="0" indent="0" algn="just" rtl="0">
              <a:lnSpc>
                <a:spcPct val="150000"/>
              </a:lnSpc>
              <a:buNone/>
            </a:pPr>
            <a:r>
              <a:rPr lang="en-US" dirty="0" smtClean="0"/>
              <a:t>2- </a:t>
            </a:r>
            <a:r>
              <a:rPr lang="en-GB" dirty="0" smtClean="0"/>
              <a:t>Surgical </a:t>
            </a:r>
            <a:r>
              <a:rPr lang="en-GB" dirty="0"/>
              <a:t>trauma:</a:t>
            </a:r>
            <a:endParaRPr lang="en-US" dirty="0"/>
          </a:p>
          <a:p>
            <a:pPr algn="just" rtl="0">
              <a:lnSpc>
                <a:spcPct val="150000"/>
              </a:lnSpc>
            </a:pPr>
            <a:r>
              <a:rPr lang="en-GB" dirty="0"/>
              <a:t>Fistula may occur after total abdominal or vaginal hysterectomy</a:t>
            </a:r>
            <a:endParaRPr lang="en-US" dirty="0"/>
          </a:p>
          <a:p>
            <a:pPr marL="0" lvl="0" indent="0" algn="just" rtl="0">
              <a:lnSpc>
                <a:spcPct val="150000"/>
              </a:lnSpc>
              <a:buNone/>
            </a:pPr>
            <a:r>
              <a:rPr lang="en-GB" dirty="0" smtClean="0"/>
              <a:t>3- Direct </a:t>
            </a:r>
            <a:r>
              <a:rPr lang="en-GB" dirty="0"/>
              <a:t>trauma:</a:t>
            </a:r>
            <a:endParaRPr lang="en-US" dirty="0"/>
          </a:p>
          <a:p>
            <a:pPr algn="just" rtl="0">
              <a:lnSpc>
                <a:spcPct val="150000"/>
              </a:lnSpc>
            </a:pPr>
            <a:r>
              <a:rPr lang="en-GB" dirty="0"/>
              <a:t>As falling on sharp objects, fracture of the pelvis and defloration injuries. Neglected foreign body or vaginal </a:t>
            </a:r>
            <a:r>
              <a:rPr lang="en-GB" dirty="0" err="1"/>
              <a:t>pessary</a:t>
            </a:r>
            <a:r>
              <a:rPr lang="en-GB" dirty="0"/>
              <a:t> may lead to ulceration and fistula formation.</a:t>
            </a:r>
            <a:endParaRPr lang="en-US" dirty="0"/>
          </a:p>
          <a:p>
            <a:pPr algn="l" rtl="0"/>
            <a:endParaRPr lang="ar-EG" dirty="0"/>
          </a:p>
        </p:txBody>
      </p:sp>
    </p:spTree>
    <p:extLst>
      <p:ext uri="{BB962C8B-B14F-4D97-AF65-F5344CB8AC3E}">
        <p14:creationId xmlns:p14="http://schemas.microsoft.com/office/powerpoint/2010/main" val="172586282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994122"/>
          </a:xfrm>
        </p:spPr>
        <p:txBody>
          <a:bodyPr>
            <a:normAutofit/>
          </a:bodyPr>
          <a:lstStyle/>
          <a:p>
            <a:pPr lvl="0" algn="l" rtl="0"/>
            <a:r>
              <a:rPr lang="en-GB" b="1" dirty="0" smtClean="0"/>
              <a:t>1- </a:t>
            </a:r>
            <a:r>
              <a:rPr lang="en-GB" b="1" dirty="0" err="1" smtClean="0"/>
              <a:t>Vesicovaginal</a:t>
            </a:r>
            <a:r>
              <a:rPr lang="en-GB" b="1" dirty="0" smtClean="0"/>
              <a:t> fistula</a:t>
            </a:r>
            <a:endParaRPr lang="ar-EG" dirty="0"/>
          </a:p>
        </p:txBody>
      </p:sp>
      <p:sp>
        <p:nvSpPr>
          <p:cNvPr id="5" name="Content Placeholder 4"/>
          <p:cNvSpPr>
            <a:spLocks noGrp="1"/>
          </p:cNvSpPr>
          <p:nvPr>
            <p:ph idx="1"/>
          </p:nvPr>
        </p:nvSpPr>
        <p:spPr>
          <a:xfrm>
            <a:off x="457200" y="1196752"/>
            <a:ext cx="8229600" cy="4929411"/>
          </a:xfrm>
        </p:spPr>
        <p:txBody>
          <a:bodyPr>
            <a:noAutofit/>
          </a:bodyPr>
          <a:lstStyle/>
          <a:p>
            <a:pPr marL="0" lvl="0" indent="0" algn="just" rtl="0">
              <a:lnSpc>
                <a:spcPct val="160000"/>
              </a:lnSpc>
              <a:buNone/>
            </a:pPr>
            <a:r>
              <a:rPr lang="en-US" dirty="0" smtClean="0"/>
              <a:t>C-  </a:t>
            </a:r>
            <a:r>
              <a:rPr lang="en-GB" dirty="0" smtClean="0"/>
              <a:t>Inflammatory</a:t>
            </a:r>
            <a:r>
              <a:rPr lang="en-GB" dirty="0"/>
              <a:t>: as in case of syphilis, </a:t>
            </a:r>
            <a:r>
              <a:rPr lang="en-GB" dirty="0" err="1"/>
              <a:t>bilharziasis</a:t>
            </a:r>
            <a:r>
              <a:rPr lang="en-GB" dirty="0"/>
              <a:t> or tuberculosis of the bladder or vagina   </a:t>
            </a:r>
            <a:endParaRPr lang="en-US" dirty="0"/>
          </a:p>
          <a:p>
            <a:pPr marL="0" lvl="0" indent="0" algn="just" rtl="0">
              <a:lnSpc>
                <a:spcPct val="160000"/>
              </a:lnSpc>
              <a:buNone/>
            </a:pPr>
            <a:r>
              <a:rPr lang="en-GB" dirty="0" smtClean="0"/>
              <a:t>D- Neoplastic</a:t>
            </a:r>
            <a:r>
              <a:rPr lang="en-GB" dirty="0"/>
              <a:t>: malignant tumour of the cervix, vagina or bladder. The commonest cause of a malignant </a:t>
            </a:r>
            <a:r>
              <a:rPr lang="en-GB" dirty="0" err="1"/>
              <a:t>vesicovaginal</a:t>
            </a:r>
            <a:r>
              <a:rPr lang="en-GB" dirty="0"/>
              <a:t> fistula is advanced cervical carcinoma.</a:t>
            </a:r>
            <a:endParaRPr lang="en-US" dirty="0"/>
          </a:p>
          <a:p>
            <a:pPr algn="l" rtl="0"/>
            <a:endParaRPr lang="ar-EG" dirty="0"/>
          </a:p>
        </p:txBody>
      </p:sp>
    </p:spTree>
    <p:extLst>
      <p:ext uri="{BB962C8B-B14F-4D97-AF65-F5344CB8AC3E}">
        <p14:creationId xmlns:p14="http://schemas.microsoft.com/office/powerpoint/2010/main" val="61564496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lvl="0" algn="l" rtl="0"/>
            <a:r>
              <a:rPr lang="en-GB" b="1" dirty="0" smtClean="0"/>
              <a:t>1- </a:t>
            </a:r>
            <a:r>
              <a:rPr lang="en-GB" b="1" dirty="0" err="1" smtClean="0"/>
              <a:t>Vesicovaginal</a:t>
            </a:r>
            <a:r>
              <a:rPr lang="en-GB" b="1" dirty="0" smtClean="0"/>
              <a:t> fistula</a:t>
            </a:r>
            <a:endParaRPr lang="ar-EG" dirty="0"/>
          </a:p>
        </p:txBody>
      </p:sp>
      <p:sp>
        <p:nvSpPr>
          <p:cNvPr id="5" name="Content Placeholder 4"/>
          <p:cNvSpPr>
            <a:spLocks noGrp="1"/>
          </p:cNvSpPr>
          <p:nvPr>
            <p:ph idx="1"/>
          </p:nvPr>
        </p:nvSpPr>
        <p:spPr>
          <a:xfrm>
            <a:off x="395536" y="1556792"/>
            <a:ext cx="8229600" cy="4525963"/>
          </a:xfrm>
        </p:spPr>
        <p:txBody>
          <a:bodyPr>
            <a:normAutofit fontScale="85000" lnSpcReduction="20000"/>
          </a:bodyPr>
          <a:lstStyle/>
          <a:p>
            <a:pPr marL="0" lvl="0" indent="0" algn="just" rtl="0">
              <a:lnSpc>
                <a:spcPct val="160000"/>
              </a:lnSpc>
              <a:buNone/>
            </a:pPr>
            <a:r>
              <a:rPr lang="en-GB" sz="4600" dirty="0" smtClean="0"/>
              <a:t>E- </a:t>
            </a:r>
            <a:r>
              <a:rPr lang="en-GB" sz="4600" dirty="0" err="1" smtClean="0"/>
              <a:t>Postirradiation</a:t>
            </a:r>
            <a:r>
              <a:rPr lang="en-GB" sz="4600" dirty="0"/>
              <a:t>: radium applied for the treatment of carcinoma of the cervix or vagina may cause ischemic necrosis and fistula. The fistula appears 3-9 months after irradiation.</a:t>
            </a:r>
            <a:endParaRPr lang="en-US" sz="4600" dirty="0"/>
          </a:p>
          <a:p>
            <a:pPr algn="l" rtl="0"/>
            <a:endParaRPr lang="ar-EG" dirty="0"/>
          </a:p>
        </p:txBody>
      </p:sp>
    </p:spTree>
    <p:extLst>
      <p:ext uri="{BB962C8B-B14F-4D97-AF65-F5344CB8AC3E}">
        <p14:creationId xmlns:p14="http://schemas.microsoft.com/office/powerpoint/2010/main" val="18027840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b="1" dirty="0"/>
              <a:t>Diagnosis</a:t>
            </a:r>
            <a:r>
              <a:rPr lang="en-US" b="1" dirty="0" smtClean="0"/>
              <a:t>:</a:t>
            </a:r>
            <a:endParaRPr lang="ar-EG" dirty="0"/>
          </a:p>
        </p:txBody>
      </p:sp>
      <p:sp>
        <p:nvSpPr>
          <p:cNvPr id="3" name="Content Placeholder 2"/>
          <p:cNvSpPr>
            <a:spLocks noGrp="1"/>
          </p:cNvSpPr>
          <p:nvPr>
            <p:ph idx="1"/>
          </p:nvPr>
        </p:nvSpPr>
        <p:spPr/>
        <p:txBody>
          <a:bodyPr/>
          <a:lstStyle/>
          <a:p>
            <a:pPr marL="0" lvl="0" indent="0" algn="just" rtl="0">
              <a:lnSpc>
                <a:spcPct val="150000"/>
              </a:lnSpc>
              <a:buNone/>
            </a:pPr>
            <a:r>
              <a:rPr lang="en-US" b="1" dirty="0" smtClean="0"/>
              <a:t>1- History</a:t>
            </a:r>
            <a:r>
              <a:rPr lang="en-US" b="1" dirty="0"/>
              <a:t>:</a:t>
            </a:r>
            <a:r>
              <a:rPr lang="en-US" dirty="0"/>
              <a:t> History can give idea about the etiology of the fistula weather it is due to labor, surgery, irradiation, …etc. also the history can differentiate between the different types of urinary incontinence which may be true, false, urgency or stress incontinence. </a:t>
            </a:r>
          </a:p>
          <a:p>
            <a:pPr algn="just" rtl="0">
              <a:lnSpc>
                <a:spcPct val="150000"/>
              </a:lnSpc>
            </a:pPr>
            <a:endParaRPr lang="ar-EG" dirty="0"/>
          </a:p>
        </p:txBody>
      </p:sp>
    </p:spTree>
    <p:extLst>
      <p:ext uri="{BB962C8B-B14F-4D97-AF65-F5344CB8AC3E}">
        <p14:creationId xmlns:p14="http://schemas.microsoft.com/office/powerpoint/2010/main" val="24004556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marL="0" lvl="0" indent="0" algn="just" rtl="0">
              <a:lnSpc>
                <a:spcPct val="150000"/>
              </a:lnSpc>
              <a:buNone/>
            </a:pPr>
            <a:r>
              <a:rPr lang="en-US" b="1" dirty="0" smtClean="0"/>
              <a:t>2- Symptoms</a:t>
            </a:r>
            <a:r>
              <a:rPr lang="en-US" b="1" dirty="0"/>
              <a:t>: </a:t>
            </a:r>
            <a:endParaRPr lang="en-US" dirty="0"/>
          </a:p>
          <a:p>
            <a:pPr lvl="0" algn="just" rtl="0">
              <a:lnSpc>
                <a:spcPct val="150000"/>
              </a:lnSpc>
            </a:pPr>
            <a:r>
              <a:rPr lang="en-US" dirty="0"/>
              <a:t>Incontinence of urine</a:t>
            </a:r>
          </a:p>
          <a:p>
            <a:pPr lvl="0" algn="just" rtl="0">
              <a:lnSpc>
                <a:spcPct val="150000"/>
              </a:lnSpc>
            </a:pPr>
            <a:r>
              <a:rPr lang="en-US" dirty="0"/>
              <a:t>Soreness of the vulva and pruritus</a:t>
            </a:r>
          </a:p>
          <a:p>
            <a:pPr lvl="0" algn="just" rtl="0">
              <a:lnSpc>
                <a:spcPct val="150000"/>
              </a:lnSpc>
            </a:pPr>
            <a:r>
              <a:rPr lang="en-US" dirty="0"/>
              <a:t>Pain may be felt in </a:t>
            </a:r>
            <a:r>
              <a:rPr lang="en-US" dirty="0" err="1"/>
              <a:t>suprapubic</a:t>
            </a:r>
            <a:r>
              <a:rPr lang="en-US" dirty="0"/>
              <a:t> region </a:t>
            </a:r>
          </a:p>
          <a:p>
            <a:pPr algn="just" rtl="0">
              <a:lnSpc>
                <a:spcPct val="150000"/>
              </a:lnSpc>
            </a:pPr>
            <a:r>
              <a:rPr lang="en-US" dirty="0"/>
              <a:t>Psychological disturbances</a:t>
            </a:r>
            <a:endParaRPr lang="ar-EG" dirty="0"/>
          </a:p>
        </p:txBody>
      </p:sp>
    </p:spTree>
    <p:extLst>
      <p:ext uri="{BB962C8B-B14F-4D97-AF65-F5344CB8AC3E}">
        <p14:creationId xmlns:p14="http://schemas.microsoft.com/office/powerpoint/2010/main" val="33963670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a:bodyPr>
          <a:lstStyle/>
          <a:p>
            <a:pPr marL="0" lvl="0" indent="0" algn="just" rtl="0">
              <a:lnSpc>
                <a:spcPct val="170000"/>
              </a:lnSpc>
              <a:buNone/>
            </a:pPr>
            <a:r>
              <a:rPr lang="en-US" b="1" dirty="0" smtClean="0"/>
              <a:t>3- Signs</a:t>
            </a:r>
            <a:r>
              <a:rPr lang="en-US" b="1" dirty="0"/>
              <a:t>:</a:t>
            </a:r>
            <a:endParaRPr lang="en-US" dirty="0"/>
          </a:p>
          <a:p>
            <a:pPr marL="0" lvl="0" indent="0" algn="just" rtl="0">
              <a:lnSpc>
                <a:spcPct val="170000"/>
              </a:lnSpc>
              <a:buNone/>
            </a:pPr>
            <a:r>
              <a:rPr lang="en-US" dirty="0" smtClean="0"/>
              <a:t>A- General </a:t>
            </a:r>
            <a:r>
              <a:rPr lang="en-US" dirty="0"/>
              <a:t>examination: patient is examined for renal failure, anemia and malnutrition</a:t>
            </a:r>
          </a:p>
          <a:p>
            <a:pPr marL="0" lvl="0" indent="0" algn="just" rtl="0">
              <a:lnSpc>
                <a:spcPct val="170000"/>
              </a:lnSpc>
              <a:buNone/>
            </a:pPr>
            <a:r>
              <a:rPr lang="en-US" dirty="0" smtClean="0"/>
              <a:t>B- Abdominal </a:t>
            </a:r>
            <a:r>
              <a:rPr lang="en-US" dirty="0"/>
              <a:t>examination: the kidneys are palpated for tenderness or </a:t>
            </a:r>
            <a:r>
              <a:rPr lang="en-US" dirty="0" smtClean="0"/>
              <a:t>enlargement</a:t>
            </a:r>
            <a:endParaRPr lang="en-US" dirty="0"/>
          </a:p>
        </p:txBody>
      </p:sp>
    </p:spTree>
    <p:extLst>
      <p:ext uri="{BB962C8B-B14F-4D97-AF65-F5344CB8AC3E}">
        <p14:creationId xmlns:p14="http://schemas.microsoft.com/office/powerpoint/2010/main" val="30100735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fontScale="85000" lnSpcReduction="10000"/>
          </a:bodyPr>
          <a:lstStyle/>
          <a:p>
            <a:pPr algn="just" rtl="0">
              <a:lnSpc>
                <a:spcPct val="170000"/>
              </a:lnSpc>
            </a:pPr>
            <a:r>
              <a:rPr lang="en-US" dirty="0" smtClean="0"/>
              <a:t>C- Vaginal examination: </a:t>
            </a:r>
            <a:endParaRPr lang="en-US" dirty="0" smtClean="0"/>
          </a:p>
          <a:p>
            <a:pPr lvl="0" algn="just" rtl="0">
              <a:lnSpc>
                <a:spcPct val="170000"/>
              </a:lnSpc>
            </a:pPr>
            <a:r>
              <a:rPr lang="en-US" dirty="0" smtClean="0"/>
              <a:t>Inspection </a:t>
            </a:r>
            <a:r>
              <a:rPr lang="en-US" dirty="0"/>
              <a:t>for vaginitis, </a:t>
            </a:r>
            <a:r>
              <a:rPr lang="en-US" dirty="0" err="1"/>
              <a:t>vulvitis</a:t>
            </a:r>
            <a:r>
              <a:rPr lang="en-US" dirty="0"/>
              <a:t> and ulceration</a:t>
            </a:r>
          </a:p>
          <a:p>
            <a:pPr lvl="0" algn="just" rtl="0">
              <a:lnSpc>
                <a:spcPct val="170000"/>
              </a:lnSpc>
            </a:pPr>
            <a:r>
              <a:rPr lang="en-US" dirty="0"/>
              <a:t>Digital palpation </a:t>
            </a:r>
          </a:p>
          <a:p>
            <a:pPr lvl="0" algn="just" rtl="0">
              <a:lnSpc>
                <a:spcPct val="170000"/>
              </a:lnSpc>
            </a:pPr>
            <a:r>
              <a:rPr lang="en-US" dirty="0"/>
              <a:t>Speculum examination</a:t>
            </a:r>
          </a:p>
          <a:p>
            <a:pPr algn="just" rtl="0">
              <a:lnSpc>
                <a:spcPct val="170000"/>
              </a:lnSpc>
            </a:pPr>
            <a:r>
              <a:rPr lang="en-US" dirty="0"/>
              <a:t>Special examination as methylene blue test, intravenous pyelography and cystoscopy </a:t>
            </a:r>
            <a:endParaRPr lang="ar-EG" dirty="0"/>
          </a:p>
        </p:txBody>
      </p:sp>
    </p:spTree>
    <p:extLst>
      <p:ext uri="{BB962C8B-B14F-4D97-AF65-F5344CB8AC3E}">
        <p14:creationId xmlns:p14="http://schemas.microsoft.com/office/powerpoint/2010/main" val="3546209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i="1" dirty="0" smtClean="0"/>
              <a:t>Outlines:-</a:t>
            </a:r>
            <a:endParaRPr lang="ar-EG" dirty="0"/>
          </a:p>
        </p:txBody>
      </p:sp>
      <p:sp>
        <p:nvSpPr>
          <p:cNvPr id="3" name="Content Placeholder 2"/>
          <p:cNvSpPr>
            <a:spLocks noGrp="1"/>
          </p:cNvSpPr>
          <p:nvPr>
            <p:ph idx="1"/>
          </p:nvPr>
        </p:nvSpPr>
        <p:spPr/>
        <p:txBody>
          <a:bodyPr>
            <a:normAutofit/>
          </a:bodyPr>
          <a:lstStyle/>
          <a:p>
            <a:pPr lvl="0" algn="l" rtl="0"/>
            <a:r>
              <a:rPr lang="en-US" dirty="0" smtClean="0"/>
              <a:t>Prevention</a:t>
            </a:r>
            <a:endParaRPr lang="en-US" dirty="0"/>
          </a:p>
          <a:p>
            <a:pPr lvl="0" algn="l" rtl="0"/>
            <a:r>
              <a:rPr lang="en-US" dirty="0"/>
              <a:t> Treatment</a:t>
            </a:r>
          </a:p>
          <a:p>
            <a:pPr lvl="0" algn="l" rtl="0"/>
            <a:r>
              <a:rPr lang="en-US" dirty="0"/>
              <a:t>Examples of fistula</a:t>
            </a:r>
          </a:p>
          <a:p>
            <a:pPr marL="0" lvl="0" indent="0" algn="l" rtl="0">
              <a:buNone/>
            </a:pPr>
            <a:r>
              <a:rPr lang="en-GB" dirty="0" smtClean="0"/>
              <a:t>A- </a:t>
            </a:r>
            <a:r>
              <a:rPr lang="en-GB" dirty="0" err="1" smtClean="0"/>
              <a:t>Vesicovaginal</a:t>
            </a:r>
            <a:r>
              <a:rPr lang="en-US" dirty="0" smtClean="0"/>
              <a:t> </a:t>
            </a:r>
            <a:r>
              <a:rPr lang="en-US" dirty="0"/>
              <a:t>fistulas</a:t>
            </a:r>
          </a:p>
          <a:p>
            <a:pPr marL="0" lvl="0" indent="0" algn="l" rtl="0">
              <a:buNone/>
            </a:pPr>
            <a:r>
              <a:rPr lang="en-US" dirty="0" smtClean="0"/>
              <a:t>B-  </a:t>
            </a:r>
            <a:r>
              <a:rPr lang="en-US" dirty="0" err="1"/>
              <a:t>Ureterovaginal</a:t>
            </a:r>
            <a:endParaRPr lang="en-US" dirty="0"/>
          </a:p>
          <a:p>
            <a:pPr marL="0" indent="0" algn="l" rtl="0">
              <a:buNone/>
            </a:pPr>
            <a:r>
              <a:rPr lang="en-GB" dirty="0" smtClean="0"/>
              <a:t>C- </a:t>
            </a:r>
            <a:r>
              <a:rPr lang="en-GB" dirty="0" err="1" smtClean="0"/>
              <a:t>Rectovaginal</a:t>
            </a:r>
            <a:endParaRPr lang="ar-EG" dirty="0"/>
          </a:p>
        </p:txBody>
      </p:sp>
    </p:spTree>
    <p:extLst>
      <p:ext uri="{BB962C8B-B14F-4D97-AF65-F5344CB8AC3E}">
        <p14:creationId xmlns:p14="http://schemas.microsoft.com/office/powerpoint/2010/main" val="83613122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b="1" dirty="0" smtClean="0"/>
              <a:t>Treatment</a:t>
            </a:r>
            <a:endParaRPr lang="ar-EG" dirty="0"/>
          </a:p>
        </p:txBody>
      </p:sp>
      <p:sp>
        <p:nvSpPr>
          <p:cNvPr id="3" name="Content Placeholder 2"/>
          <p:cNvSpPr>
            <a:spLocks noGrp="1"/>
          </p:cNvSpPr>
          <p:nvPr>
            <p:ph idx="1"/>
          </p:nvPr>
        </p:nvSpPr>
        <p:spPr/>
        <p:txBody>
          <a:bodyPr>
            <a:normAutofit fontScale="92500" lnSpcReduction="20000"/>
          </a:bodyPr>
          <a:lstStyle/>
          <a:p>
            <a:pPr lvl="1" algn="just" rtl="0">
              <a:lnSpc>
                <a:spcPct val="150000"/>
              </a:lnSpc>
            </a:pPr>
            <a:r>
              <a:rPr lang="en-US" sz="3200" dirty="0" smtClean="0"/>
              <a:t>In </a:t>
            </a:r>
            <a:r>
              <a:rPr lang="en-US" sz="3200" dirty="0"/>
              <a:t>case of inflammatory or malignant fistula, the treatment is that of the primary cause</a:t>
            </a:r>
          </a:p>
          <a:p>
            <a:pPr lvl="1" algn="just" rtl="0">
              <a:lnSpc>
                <a:spcPct val="150000"/>
              </a:lnSpc>
            </a:pPr>
            <a:r>
              <a:rPr lang="en-US" sz="3200" dirty="0"/>
              <a:t>In congenital and traumatic fistula the treatment is operative closure. If the bladder is injured during labor, it is useless to close fistula immediately because of edema and friability of the tissue. </a:t>
            </a:r>
            <a:endParaRPr lang="ar-EG" sz="3200" dirty="0"/>
          </a:p>
        </p:txBody>
      </p:sp>
    </p:spTree>
    <p:extLst>
      <p:ext uri="{BB962C8B-B14F-4D97-AF65-F5344CB8AC3E}">
        <p14:creationId xmlns:p14="http://schemas.microsoft.com/office/powerpoint/2010/main" val="4693490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b="1" dirty="0" smtClean="0"/>
              <a:t>Treatment</a:t>
            </a:r>
            <a:endParaRPr lang="ar-EG" dirty="0"/>
          </a:p>
        </p:txBody>
      </p:sp>
      <p:sp>
        <p:nvSpPr>
          <p:cNvPr id="3" name="Content Placeholder 2"/>
          <p:cNvSpPr>
            <a:spLocks noGrp="1"/>
          </p:cNvSpPr>
          <p:nvPr>
            <p:ph idx="1"/>
          </p:nvPr>
        </p:nvSpPr>
        <p:spPr/>
        <p:txBody>
          <a:bodyPr>
            <a:normAutofit/>
          </a:bodyPr>
          <a:lstStyle/>
          <a:p>
            <a:pPr marL="457200" lvl="1" indent="0" algn="just" rtl="0">
              <a:lnSpc>
                <a:spcPct val="150000"/>
              </a:lnSpc>
              <a:buNone/>
            </a:pPr>
            <a:r>
              <a:rPr lang="en-US" sz="3200" dirty="0" smtClean="0"/>
              <a:t> </a:t>
            </a:r>
            <a:r>
              <a:rPr lang="en-US" sz="3200" dirty="0"/>
              <a:t>A </a:t>
            </a:r>
            <a:r>
              <a:rPr lang="en-US" sz="3200" dirty="0" err="1"/>
              <a:t>foley</a:t>
            </a:r>
            <a:r>
              <a:rPr lang="en-US" sz="3200" dirty="0"/>
              <a:t> catheter is fixed in the bladder for three weeks and gives antibiotic. The  fistula may heal completely or is left smaller in size</a:t>
            </a:r>
          </a:p>
          <a:p>
            <a:pPr lvl="3" algn="just" rtl="0">
              <a:lnSpc>
                <a:spcPct val="150000"/>
              </a:lnSpc>
            </a:pPr>
            <a:r>
              <a:rPr lang="en-US" sz="3200" dirty="0"/>
              <a:t>Vaginal operations</a:t>
            </a:r>
          </a:p>
          <a:p>
            <a:pPr lvl="3" algn="just" rtl="0">
              <a:lnSpc>
                <a:spcPct val="150000"/>
              </a:lnSpc>
            </a:pPr>
            <a:r>
              <a:rPr lang="en-US" sz="3200" dirty="0"/>
              <a:t>abdominal  operations</a:t>
            </a:r>
          </a:p>
          <a:p>
            <a:pPr algn="just">
              <a:lnSpc>
                <a:spcPct val="150000"/>
              </a:lnSpc>
            </a:pPr>
            <a:endParaRPr lang="ar-EG" dirty="0"/>
          </a:p>
        </p:txBody>
      </p:sp>
    </p:spTree>
    <p:extLst>
      <p:ext uri="{BB962C8B-B14F-4D97-AF65-F5344CB8AC3E}">
        <p14:creationId xmlns:p14="http://schemas.microsoft.com/office/powerpoint/2010/main" val="172303901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Preoperative preparation:</a:t>
            </a:r>
            <a:endParaRPr lang="ar-EG" dirty="0"/>
          </a:p>
        </p:txBody>
      </p:sp>
      <p:sp>
        <p:nvSpPr>
          <p:cNvPr id="3" name="Content Placeholder 2"/>
          <p:cNvSpPr>
            <a:spLocks noGrp="1"/>
          </p:cNvSpPr>
          <p:nvPr>
            <p:ph idx="1"/>
          </p:nvPr>
        </p:nvSpPr>
        <p:spPr/>
        <p:txBody>
          <a:bodyPr>
            <a:normAutofit fontScale="70000" lnSpcReduction="20000"/>
          </a:bodyPr>
          <a:lstStyle/>
          <a:p>
            <a:pPr lvl="0" algn="just" rtl="0">
              <a:lnSpc>
                <a:spcPct val="150000"/>
              </a:lnSpc>
            </a:pPr>
            <a:r>
              <a:rPr lang="en-US" sz="3800" dirty="0" smtClean="0"/>
              <a:t>complete </a:t>
            </a:r>
            <a:r>
              <a:rPr lang="en-US" sz="3800" dirty="0"/>
              <a:t>blood count</a:t>
            </a:r>
          </a:p>
          <a:p>
            <a:pPr lvl="0" algn="just" rtl="0">
              <a:lnSpc>
                <a:spcPct val="150000"/>
              </a:lnSpc>
            </a:pPr>
            <a:r>
              <a:rPr lang="en-US" sz="3800" dirty="0"/>
              <a:t>Estrogen locally or by mouth for atrophic tissues in postmenopausal patients</a:t>
            </a:r>
          </a:p>
          <a:p>
            <a:pPr lvl="0" algn="just" rtl="0">
              <a:lnSpc>
                <a:spcPct val="150000"/>
              </a:lnSpc>
            </a:pPr>
            <a:r>
              <a:rPr lang="en-US" sz="3800" dirty="0"/>
              <a:t>Treatment of infection in the genital tract</a:t>
            </a:r>
          </a:p>
          <a:p>
            <a:pPr lvl="0" algn="just" rtl="0">
              <a:lnSpc>
                <a:spcPct val="150000"/>
              </a:lnSpc>
            </a:pPr>
            <a:r>
              <a:rPr lang="en-US" sz="3800" dirty="0"/>
              <a:t>Treatment of any  urinary tract infection</a:t>
            </a:r>
          </a:p>
          <a:p>
            <a:pPr lvl="0" algn="just" rtl="0">
              <a:lnSpc>
                <a:spcPct val="150000"/>
              </a:lnSpc>
            </a:pPr>
            <a:r>
              <a:rPr lang="en-US" sz="3800" dirty="0"/>
              <a:t>Kidney function test</a:t>
            </a:r>
          </a:p>
          <a:p>
            <a:pPr lvl="0" algn="just" rtl="0">
              <a:lnSpc>
                <a:spcPct val="150000"/>
              </a:lnSpc>
            </a:pPr>
            <a:r>
              <a:rPr lang="en-US" sz="3800" dirty="0"/>
              <a:t>Cystoscopy</a:t>
            </a:r>
          </a:p>
          <a:p>
            <a:endParaRPr lang="ar-EG" dirty="0"/>
          </a:p>
        </p:txBody>
      </p:sp>
    </p:spTree>
    <p:extLst>
      <p:ext uri="{BB962C8B-B14F-4D97-AF65-F5344CB8AC3E}">
        <p14:creationId xmlns:p14="http://schemas.microsoft.com/office/powerpoint/2010/main" val="27619013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b="1" dirty="0" smtClean="0"/>
              <a:t>Postoperative care:</a:t>
            </a:r>
            <a:endParaRPr lang="ar-EG" dirty="0"/>
          </a:p>
        </p:txBody>
      </p:sp>
      <p:sp>
        <p:nvSpPr>
          <p:cNvPr id="3" name="Content Placeholder 2"/>
          <p:cNvSpPr>
            <a:spLocks noGrp="1"/>
          </p:cNvSpPr>
          <p:nvPr>
            <p:ph idx="1"/>
          </p:nvPr>
        </p:nvSpPr>
        <p:spPr/>
        <p:txBody>
          <a:bodyPr>
            <a:normAutofit fontScale="92500"/>
          </a:bodyPr>
          <a:lstStyle/>
          <a:p>
            <a:pPr lvl="0" algn="just" rtl="0">
              <a:lnSpc>
                <a:spcPct val="150000"/>
              </a:lnSpc>
            </a:pPr>
            <a:r>
              <a:rPr lang="en-US" dirty="0" smtClean="0"/>
              <a:t>The </a:t>
            </a:r>
            <a:r>
              <a:rPr lang="en-US" dirty="0"/>
              <a:t>catheter should be left for at least 10-14 days</a:t>
            </a:r>
          </a:p>
          <a:p>
            <a:pPr lvl="0" algn="just" rtl="0">
              <a:lnSpc>
                <a:spcPct val="150000"/>
              </a:lnSpc>
            </a:pPr>
            <a:r>
              <a:rPr lang="en-US" dirty="0"/>
              <a:t>Observation of urine every two hours / day and night. If there is no urine, this indicates either anuria or obstruction of the catheter</a:t>
            </a:r>
          </a:p>
          <a:p>
            <a:pPr lvl="0" algn="just" rtl="0">
              <a:lnSpc>
                <a:spcPct val="150000"/>
              </a:lnSpc>
            </a:pPr>
            <a:r>
              <a:rPr lang="en-US" dirty="0"/>
              <a:t>Antibiotics to prevent infection of urine and wound</a:t>
            </a:r>
          </a:p>
          <a:p>
            <a:pPr algn="l"/>
            <a:endParaRPr lang="ar-EG" dirty="0"/>
          </a:p>
        </p:txBody>
      </p:sp>
    </p:spTree>
    <p:extLst>
      <p:ext uri="{BB962C8B-B14F-4D97-AF65-F5344CB8AC3E}">
        <p14:creationId xmlns:p14="http://schemas.microsoft.com/office/powerpoint/2010/main" val="400042511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b="1" dirty="0" smtClean="0"/>
              <a:t>Postoperative care:</a:t>
            </a:r>
            <a:endParaRPr lang="ar-EG" dirty="0"/>
          </a:p>
        </p:txBody>
      </p:sp>
      <p:sp>
        <p:nvSpPr>
          <p:cNvPr id="3" name="Content Placeholder 2"/>
          <p:cNvSpPr>
            <a:spLocks noGrp="1"/>
          </p:cNvSpPr>
          <p:nvPr>
            <p:ph idx="1"/>
          </p:nvPr>
        </p:nvSpPr>
        <p:spPr/>
        <p:txBody>
          <a:bodyPr>
            <a:normAutofit fontScale="92500" lnSpcReduction="20000"/>
          </a:bodyPr>
          <a:lstStyle/>
          <a:p>
            <a:pPr lvl="0" algn="just" rtl="0">
              <a:lnSpc>
                <a:spcPct val="150000"/>
              </a:lnSpc>
            </a:pPr>
            <a:r>
              <a:rPr lang="en-US" dirty="0" smtClean="0"/>
              <a:t>Large </a:t>
            </a:r>
            <a:r>
              <a:rPr lang="en-US" dirty="0"/>
              <a:t>quantities of fluids, at least 3 liter per day</a:t>
            </a:r>
          </a:p>
          <a:p>
            <a:pPr lvl="0" algn="just" rtl="0">
              <a:lnSpc>
                <a:spcPct val="150000"/>
              </a:lnSpc>
            </a:pPr>
            <a:r>
              <a:rPr lang="en-US" dirty="0"/>
              <a:t>If a vaginal pack was inserted, it is removed after 24 hours</a:t>
            </a:r>
          </a:p>
          <a:p>
            <a:pPr lvl="0" algn="just" rtl="0">
              <a:lnSpc>
                <a:spcPct val="150000"/>
              </a:lnSpc>
            </a:pPr>
            <a:r>
              <a:rPr lang="en-US" dirty="0"/>
              <a:t>If </a:t>
            </a:r>
            <a:r>
              <a:rPr lang="en-US" dirty="0" err="1"/>
              <a:t>nonabsorbable</a:t>
            </a:r>
            <a:r>
              <a:rPr lang="en-US" dirty="0"/>
              <a:t> material was used to close the vagina, it is removed 21 days after operation and in the operating room and preferably under general anesthesia</a:t>
            </a:r>
          </a:p>
          <a:p>
            <a:pPr algn="l"/>
            <a:endParaRPr lang="ar-EG" dirty="0"/>
          </a:p>
        </p:txBody>
      </p:sp>
    </p:spTree>
    <p:extLst>
      <p:ext uri="{BB962C8B-B14F-4D97-AF65-F5344CB8AC3E}">
        <p14:creationId xmlns:p14="http://schemas.microsoft.com/office/powerpoint/2010/main" val="25219524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4" algn="l" rtl="0">
              <a:spcBef>
                <a:spcPct val="0"/>
              </a:spcBef>
            </a:pPr>
            <a:r>
              <a:rPr lang="en-GB" sz="3200" b="1" dirty="0" smtClean="0"/>
              <a:t>2- </a:t>
            </a:r>
            <a:r>
              <a:rPr lang="en-GB" sz="3200" b="1" dirty="0" err="1" smtClean="0"/>
              <a:t>Uretrovaginal</a:t>
            </a:r>
            <a:r>
              <a:rPr lang="en-GB" sz="3200" b="1" dirty="0" smtClean="0"/>
              <a:t> fistula</a:t>
            </a:r>
            <a:endParaRPr lang="ar-EG" sz="3200" dirty="0"/>
          </a:p>
        </p:txBody>
      </p:sp>
      <p:sp>
        <p:nvSpPr>
          <p:cNvPr id="3" name="Content Placeholder 2"/>
          <p:cNvSpPr>
            <a:spLocks noGrp="1"/>
          </p:cNvSpPr>
          <p:nvPr>
            <p:ph idx="1"/>
          </p:nvPr>
        </p:nvSpPr>
        <p:spPr/>
        <p:txBody>
          <a:bodyPr>
            <a:normAutofit fontScale="92500" lnSpcReduction="10000"/>
          </a:bodyPr>
          <a:lstStyle/>
          <a:p>
            <a:pPr marL="0" indent="0" algn="just" rtl="0">
              <a:lnSpc>
                <a:spcPct val="150000"/>
              </a:lnSpc>
              <a:buNone/>
            </a:pPr>
            <a:r>
              <a:rPr lang="en-US" sz="2800" b="1" dirty="0" smtClean="0"/>
              <a:t>Etiology</a:t>
            </a:r>
            <a:r>
              <a:rPr lang="en-US" sz="2800" b="1" dirty="0"/>
              <a:t>:</a:t>
            </a:r>
            <a:endParaRPr lang="en-US" sz="2800" dirty="0"/>
          </a:p>
          <a:p>
            <a:pPr lvl="0" algn="just" rtl="0">
              <a:lnSpc>
                <a:spcPct val="150000"/>
              </a:lnSpc>
            </a:pPr>
            <a:r>
              <a:rPr lang="en-GB" sz="2800" b="1" dirty="0"/>
              <a:t>Congenital: This is very rare.</a:t>
            </a:r>
            <a:endParaRPr lang="en-US" sz="2800" b="1" dirty="0"/>
          </a:p>
          <a:p>
            <a:pPr lvl="0" algn="just" rtl="0">
              <a:lnSpc>
                <a:spcPct val="150000"/>
              </a:lnSpc>
            </a:pPr>
            <a:r>
              <a:rPr lang="en-GB" sz="2800" b="1" dirty="0"/>
              <a:t>Traumatic: Due to different types of trauma:</a:t>
            </a:r>
            <a:endParaRPr lang="en-US" sz="2800" b="1" dirty="0"/>
          </a:p>
          <a:p>
            <a:pPr lvl="0" algn="just" rtl="0">
              <a:lnSpc>
                <a:spcPct val="150000"/>
              </a:lnSpc>
            </a:pPr>
            <a:r>
              <a:rPr lang="en-GB" sz="2800" b="1" dirty="0"/>
              <a:t>Obstetric trauma is a rare cause because the ureter is displaced upwards during</a:t>
            </a:r>
            <a:endParaRPr lang="en-US" sz="2800" b="1" dirty="0"/>
          </a:p>
          <a:p>
            <a:pPr lvl="0" algn="just" rtl="0">
              <a:lnSpc>
                <a:spcPct val="150000"/>
              </a:lnSpc>
            </a:pPr>
            <a:r>
              <a:rPr lang="en-GB" sz="2800" b="1" dirty="0"/>
              <a:t>Surgical trauma: total hysterectomy is the commonest cause of this type of fistula</a:t>
            </a:r>
            <a:endParaRPr lang="en-US" sz="2800" b="1" dirty="0"/>
          </a:p>
          <a:p>
            <a:pPr algn="just">
              <a:lnSpc>
                <a:spcPct val="150000"/>
              </a:lnSpc>
            </a:pPr>
            <a:endParaRPr lang="ar-EG" sz="2800" dirty="0"/>
          </a:p>
        </p:txBody>
      </p:sp>
    </p:spTree>
    <p:extLst>
      <p:ext uri="{BB962C8B-B14F-4D97-AF65-F5344CB8AC3E}">
        <p14:creationId xmlns:p14="http://schemas.microsoft.com/office/powerpoint/2010/main" val="9596986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4" algn="l" rtl="0">
              <a:spcBef>
                <a:spcPct val="0"/>
              </a:spcBef>
            </a:pPr>
            <a:r>
              <a:rPr lang="en-GB" sz="3200" b="1" dirty="0" smtClean="0"/>
              <a:t>2- </a:t>
            </a:r>
            <a:r>
              <a:rPr lang="en-GB" sz="3200" b="1" dirty="0" err="1" smtClean="0"/>
              <a:t>Uretrovaginal</a:t>
            </a:r>
            <a:r>
              <a:rPr lang="en-GB" sz="3200" b="1" dirty="0" smtClean="0"/>
              <a:t> fistula</a:t>
            </a:r>
            <a:endParaRPr lang="ar-EG" sz="3200" dirty="0"/>
          </a:p>
        </p:txBody>
      </p:sp>
      <p:sp>
        <p:nvSpPr>
          <p:cNvPr id="3" name="Content Placeholder 2"/>
          <p:cNvSpPr>
            <a:spLocks noGrp="1"/>
          </p:cNvSpPr>
          <p:nvPr>
            <p:ph idx="1"/>
          </p:nvPr>
        </p:nvSpPr>
        <p:spPr/>
        <p:txBody>
          <a:bodyPr>
            <a:normAutofit/>
          </a:bodyPr>
          <a:lstStyle/>
          <a:p>
            <a:pPr lvl="0" algn="just" rtl="0">
              <a:lnSpc>
                <a:spcPct val="150000"/>
              </a:lnSpc>
            </a:pPr>
            <a:r>
              <a:rPr lang="en-GB" b="1" dirty="0" smtClean="0"/>
              <a:t>Direct </a:t>
            </a:r>
            <a:r>
              <a:rPr lang="en-GB" b="1" dirty="0"/>
              <a:t>trauma: As fracture of the pelvis or vaginal rupture</a:t>
            </a:r>
            <a:endParaRPr lang="en-US" b="1" dirty="0"/>
          </a:p>
          <a:p>
            <a:pPr lvl="0" algn="just" rtl="0">
              <a:lnSpc>
                <a:spcPct val="150000"/>
              </a:lnSpc>
            </a:pPr>
            <a:r>
              <a:rPr lang="en-GB" b="1" dirty="0" err="1"/>
              <a:t>Postirradiation</a:t>
            </a:r>
            <a:r>
              <a:rPr lang="en-GB" b="1" dirty="0"/>
              <a:t>: as application of radium for the treatment of cervical carcinoma </a:t>
            </a:r>
            <a:endParaRPr lang="en-US" b="1" dirty="0"/>
          </a:p>
          <a:p>
            <a:endParaRPr lang="ar-EG" dirty="0"/>
          </a:p>
        </p:txBody>
      </p:sp>
    </p:spTree>
    <p:extLst>
      <p:ext uri="{BB962C8B-B14F-4D97-AF65-F5344CB8AC3E}">
        <p14:creationId xmlns:p14="http://schemas.microsoft.com/office/powerpoint/2010/main" val="291864691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marL="0" indent="0" algn="just" rtl="0">
              <a:lnSpc>
                <a:spcPct val="150000"/>
              </a:lnSpc>
              <a:buNone/>
            </a:pPr>
            <a:r>
              <a:rPr lang="en-US" b="1" dirty="0"/>
              <a:t>Diagnosis:</a:t>
            </a:r>
            <a:endParaRPr lang="en-US" dirty="0"/>
          </a:p>
          <a:p>
            <a:pPr lvl="0" algn="just" rtl="0">
              <a:lnSpc>
                <a:spcPct val="150000"/>
              </a:lnSpc>
            </a:pPr>
            <a:r>
              <a:rPr lang="en-US" dirty="0"/>
              <a:t>Partial incontinence of urine</a:t>
            </a:r>
          </a:p>
          <a:p>
            <a:pPr lvl="0" algn="just" rtl="0">
              <a:lnSpc>
                <a:spcPct val="150000"/>
              </a:lnSpc>
            </a:pPr>
            <a:r>
              <a:rPr lang="en-US" dirty="0"/>
              <a:t>Methylene blue test</a:t>
            </a:r>
          </a:p>
          <a:p>
            <a:pPr lvl="0" algn="just" rtl="0">
              <a:lnSpc>
                <a:spcPct val="150000"/>
              </a:lnSpc>
            </a:pPr>
            <a:r>
              <a:rPr lang="en-US" dirty="0"/>
              <a:t>Intravenous pyelography </a:t>
            </a:r>
          </a:p>
          <a:p>
            <a:pPr lvl="0" algn="just" rtl="0">
              <a:lnSpc>
                <a:spcPct val="150000"/>
              </a:lnSpc>
            </a:pPr>
            <a:r>
              <a:rPr lang="en-US" dirty="0"/>
              <a:t>Cystoscopy</a:t>
            </a:r>
          </a:p>
          <a:p>
            <a:pPr algn="just">
              <a:lnSpc>
                <a:spcPct val="150000"/>
              </a:lnSpc>
            </a:pPr>
            <a:endParaRPr lang="ar-EG" dirty="0"/>
          </a:p>
        </p:txBody>
      </p:sp>
    </p:spTree>
    <p:extLst>
      <p:ext uri="{BB962C8B-B14F-4D97-AF65-F5344CB8AC3E}">
        <p14:creationId xmlns:p14="http://schemas.microsoft.com/office/powerpoint/2010/main" val="328309413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a:bodyPr>
          <a:lstStyle/>
          <a:p>
            <a:pPr marL="0" indent="0" algn="just" rtl="0">
              <a:lnSpc>
                <a:spcPct val="150000"/>
              </a:lnSpc>
              <a:buNone/>
            </a:pPr>
            <a:r>
              <a:rPr lang="en-US" sz="3600" b="1" dirty="0"/>
              <a:t>Treatment:</a:t>
            </a:r>
            <a:endParaRPr lang="en-US" sz="3600" dirty="0"/>
          </a:p>
          <a:p>
            <a:pPr algn="just" rtl="0">
              <a:lnSpc>
                <a:spcPct val="150000"/>
              </a:lnSpc>
            </a:pPr>
            <a:r>
              <a:rPr lang="en-US" sz="3600" dirty="0"/>
              <a:t>	</a:t>
            </a:r>
            <a:r>
              <a:rPr lang="en-US" sz="3600" dirty="0" err="1"/>
              <a:t>Reimplantation</a:t>
            </a:r>
            <a:r>
              <a:rPr lang="en-US" sz="3600" dirty="0"/>
              <a:t> of the ureter into the bladder </a:t>
            </a:r>
          </a:p>
          <a:p>
            <a:pPr algn="just">
              <a:lnSpc>
                <a:spcPct val="150000"/>
              </a:lnSpc>
            </a:pPr>
            <a:endParaRPr lang="ar-EG" sz="3600" dirty="0"/>
          </a:p>
        </p:txBody>
      </p:sp>
    </p:spTree>
    <p:extLst>
      <p:ext uri="{BB962C8B-B14F-4D97-AF65-F5344CB8AC3E}">
        <p14:creationId xmlns:p14="http://schemas.microsoft.com/office/powerpoint/2010/main" val="114108595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4" algn="l" rtl="1">
              <a:spcBef>
                <a:spcPct val="0"/>
              </a:spcBef>
            </a:pPr>
            <a:r>
              <a:rPr lang="en-US" sz="3600" b="1" dirty="0" err="1" smtClean="0"/>
              <a:t>Rectovaginal</a:t>
            </a:r>
            <a:r>
              <a:rPr lang="en-US" sz="3600" b="1" dirty="0" smtClean="0"/>
              <a:t> fistula</a:t>
            </a:r>
            <a:endParaRPr lang="ar-EG" sz="3600" dirty="0"/>
          </a:p>
        </p:txBody>
      </p:sp>
      <p:sp>
        <p:nvSpPr>
          <p:cNvPr id="3" name="Content Placeholder 2"/>
          <p:cNvSpPr>
            <a:spLocks noGrp="1"/>
          </p:cNvSpPr>
          <p:nvPr>
            <p:ph idx="1"/>
          </p:nvPr>
        </p:nvSpPr>
        <p:spPr/>
        <p:txBody>
          <a:bodyPr>
            <a:normAutofit fontScale="92500" lnSpcReduction="10000"/>
          </a:bodyPr>
          <a:lstStyle/>
          <a:p>
            <a:pPr marL="0" indent="0" algn="just" rtl="0">
              <a:lnSpc>
                <a:spcPct val="150000"/>
              </a:lnSpc>
              <a:buNone/>
            </a:pPr>
            <a:r>
              <a:rPr lang="en-GB" b="1" dirty="0" err="1" smtClean="0"/>
              <a:t>Etiology</a:t>
            </a:r>
            <a:r>
              <a:rPr lang="en-GB" b="1" dirty="0"/>
              <a:t>:</a:t>
            </a:r>
            <a:endParaRPr lang="en-US" sz="2400" dirty="0"/>
          </a:p>
          <a:p>
            <a:pPr marL="0" lvl="0" indent="0" algn="just" rtl="0">
              <a:lnSpc>
                <a:spcPct val="150000"/>
              </a:lnSpc>
              <a:buNone/>
            </a:pPr>
            <a:r>
              <a:rPr lang="en-GB" b="1" dirty="0" smtClean="0"/>
              <a:t>A- Congenital</a:t>
            </a:r>
            <a:r>
              <a:rPr lang="en-GB" b="1" dirty="0"/>
              <a:t>:</a:t>
            </a:r>
            <a:r>
              <a:rPr lang="en-GB" dirty="0"/>
              <a:t> This is very rare</a:t>
            </a:r>
            <a:endParaRPr lang="en-US" sz="2400" dirty="0"/>
          </a:p>
          <a:p>
            <a:pPr marL="0" lvl="0" indent="0" algn="just" rtl="0">
              <a:lnSpc>
                <a:spcPct val="150000"/>
              </a:lnSpc>
              <a:buNone/>
            </a:pPr>
            <a:r>
              <a:rPr lang="en-GB" b="1" dirty="0" smtClean="0"/>
              <a:t>B- Traumatic</a:t>
            </a:r>
            <a:r>
              <a:rPr lang="en-GB" b="1" dirty="0"/>
              <a:t>:</a:t>
            </a:r>
            <a:r>
              <a:rPr lang="en-GB" dirty="0"/>
              <a:t> Due to different types of trauma</a:t>
            </a:r>
            <a:endParaRPr lang="en-US" sz="2400" dirty="0"/>
          </a:p>
          <a:p>
            <a:pPr marL="0" lvl="0" indent="0" algn="just" rtl="0">
              <a:lnSpc>
                <a:spcPct val="150000"/>
              </a:lnSpc>
              <a:buNone/>
            </a:pPr>
            <a:r>
              <a:rPr lang="en-GB" dirty="0" smtClean="0"/>
              <a:t>1- Obstetric </a:t>
            </a:r>
            <a:r>
              <a:rPr lang="en-GB" dirty="0"/>
              <a:t>trauma: </a:t>
            </a:r>
            <a:endParaRPr lang="en-US" sz="2400" dirty="0"/>
          </a:p>
          <a:p>
            <a:pPr lvl="0" algn="just" rtl="0">
              <a:lnSpc>
                <a:spcPct val="150000"/>
              </a:lnSpc>
            </a:pPr>
            <a:r>
              <a:rPr lang="en-GB" dirty="0"/>
              <a:t>The commonest cause of </a:t>
            </a:r>
            <a:r>
              <a:rPr lang="en-GB" dirty="0" err="1"/>
              <a:t>rectovaginal</a:t>
            </a:r>
            <a:r>
              <a:rPr lang="en-GB" dirty="0"/>
              <a:t> fistula is incomplete healing of a complete </a:t>
            </a:r>
            <a:r>
              <a:rPr lang="en-GB" dirty="0" err="1"/>
              <a:t>perineal</a:t>
            </a:r>
            <a:r>
              <a:rPr lang="en-GB" dirty="0"/>
              <a:t> tear</a:t>
            </a:r>
            <a:endParaRPr lang="en-US" sz="2400" dirty="0"/>
          </a:p>
          <a:p>
            <a:pPr algn="just">
              <a:lnSpc>
                <a:spcPct val="150000"/>
              </a:lnSpc>
            </a:pPr>
            <a:endParaRPr lang="ar-EG" dirty="0"/>
          </a:p>
        </p:txBody>
      </p:sp>
    </p:spTree>
    <p:extLst>
      <p:ext uri="{BB962C8B-B14F-4D97-AF65-F5344CB8AC3E}">
        <p14:creationId xmlns:p14="http://schemas.microsoft.com/office/powerpoint/2010/main" val="35999097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r>
              <a:rPr lang="en-US" b="1" dirty="0" smtClean="0"/>
              <a:t>Introduction:</a:t>
            </a:r>
            <a:r>
              <a:rPr lang="en-US" dirty="0" smtClean="0"/>
              <a:t/>
            </a:r>
            <a:br>
              <a:rPr lang="en-US" dirty="0" smtClean="0"/>
            </a:br>
            <a:r>
              <a:rPr lang="en-US" dirty="0" smtClean="0"/>
              <a:t> </a:t>
            </a:r>
            <a:br>
              <a:rPr lang="en-US" dirty="0" smtClean="0"/>
            </a:br>
            <a:endParaRPr lang="ar-EG" dirty="0"/>
          </a:p>
        </p:txBody>
      </p:sp>
      <p:sp>
        <p:nvSpPr>
          <p:cNvPr id="3" name="Content Placeholder 2"/>
          <p:cNvSpPr>
            <a:spLocks noGrp="1"/>
          </p:cNvSpPr>
          <p:nvPr>
            <p:ph idx="1"/>
          </p:nvPr>
        </p:nvSpPr>
        <p:spPr/>
        <p:txBody>
          <a:bodyPr>
            <a:normAutofit fontScale="77500" lnSpcReduction="20000"/>
          </a:bodyPr>
          <a:lstStyle/>
          <a:p>
            <a:pPr algn="just" rtl="0">
              <a:lnSpc>
                <a:spcPct val="160000"/>
              </a:lnSpc>
            </a:pPr>
            <a:r>
              <a:rPr lang="en-GB" b="1" dirty="0"/>
              <a:t>	Maternal outcomes in most countries of the developed world are good. However, in many developing countries, maternal outcomes are bleaker. Every year, more than 500,000 women die in childbirth, mostly in developing countries. Those who survive often suffer from severe and long-term morbidities. One of the most devastating injuries is obstetric fistula, occurring most often in south Asia and sub-Saharan Africa. </a:t>
            </a:r>
            <a:endParaRPr lang="en-US" b="1" dirty="0"/>
          </a:p>
          <a:p>
            <a:endParaRPr lang="ar-EG" dirty="0"/>
          </a:p>
        </p:txBody>
      </p:sp>
    </p:spTree>
    <p:extLst>
      <p:ext uri="{BB962C8B-B14F-4D97-AF65-F5344CB8AC3E}">
        <p14:creationId xmlns:p14="http://schemas.microsoft.com/office/powerpoint/2010/main" val="28400794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lnSpcReduction="10000"/>
          </a:bodyPr>
          <a:lstStyle/>
          <a:p>
            <a:pPr lvl="0" algn="just" rtl="0">
              <a:lnSpc>
                <a:spcPct val="150000"/>
              </a:lnSpc>
            </a:pPr>
            <a:r>
              <a:rPr lang="en-GB" dirty="0"/>
              <a:t>Necrotic obstetric fistula: Due to obstructed </a:t>
            </a:r>
            <a:r>
              <a:rPr lang="en-GB" dirty="0" err="1"/>
              <a:t>labor</a:t>
            </a:r>
            <a:r>
              <a:rPr lang="en-GB" dirty="0"/>
              <a:t> causing prolonged compression, ischemia and necrosis of the </a:t>
            </a:r>
            <a:r>
              <a:rPr lang="en-GB" dirty="0" err="1"/>
              <a:t>rectovaginal</a:t>
            </a:r>
            <a:r>
              <a:rPr lang="en-GB" dirty="0"/>
              <a:t> septum.</a:t>
            </a:r>
            <a:endParaRPr lang="en-US" dirty="0"/>
          </a:p>
          <a:p>
            <a:pPr lvl="0" algn="just" rtl="0">
              <a:lnSpc>
                <a:spcPct val="150000"/>
              </a:lnSpc>
            </a:pPr>
            <a:r>
              <a:rPr lang="en-GB" dirty="0"/>
              <a:t>Traumatic obstetric fistula caused by instruments as perforation </a:t>
            </a:r>
            <a:endParaRPr lang="en-US" dirty="0"/>
          </a:p>
          <a:p>
            <a:pPr algn="just">
              <a:lnSpc>
                <a:spcPct val="150000"/>
              </a:lnSpc>
            </a:pPr>
            <a:endParaRPr lang="ar-EG" dirty="0"/>
          </a:p>
        </p:txBody>
      </p:sp>
    </p:spTree>
    <p:extLst>
      <p:ext uri="{BB962C8B-B14F-4D97-AF65-F5344CB8AC3E}">
        <p14:creationId xmlns:p14="http://schemas.microsoft.com/office/powerpoint/2010/main" val="406232699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lnSpcReduction="10000"/>
          </a:bodyPr>
          <a:lstStyle/>
          <a:p>
            <a:pPr marL="0" lvl="0" indent="0" algn="just" rtl="0">
              <a:lnSpc>
                <a:spcPct val="150000"/>
              </a:lnSpc>
              <a:buNone/>
            </a:pPr>
            <a:r>
              <a:rPr lang="en-GB" b="1" dirty="0" smtClean="0"/>
              <a:t>2- Surgical </a:t>
            </a:r>
            <a:r>
              <a:rPr lang="en-GB" b="1" dirty="0"/>
              <a:t>trauma: The rectum may be injured during operation as total hysterectomy or posterior </a:t>
            </a:r>
            <a:r>
              <a:rPr lang="en-GB" b="1" dirty="0" err="1"/>
              <a:t>colpoperineorraphy</a:t>
            </a:r>
            <a:endParaRPr lang="en-US" b="1" dirty="0"/>
          </a:p>
          <a:p>
            <a:pPr marL="0" lvl="0" indent="0" algn="just" rtl="0">
              <a:lnSpc>
                <a:spcPct val="150000"/>
              </a:lnSpc>
              <a:buNone/>
            </a:pPr>
            <a:r>
              <a:rPr lang="en-GB" b="1" dirty="0" smtClean="0"/>
              <a:t>3- Direct </a:t>
            </a:r>
            <a:r>
              <a:rPr lang="en-GB" b="1" dirty="0"/>
              <a:t>trauma: As defloration injuries, falling on sharp objects, ulceration of neglected </a:t>
            </a:r>
            <a:r>
              <a:rPr lang="en-GB" b="1" dirty="0" err="1"/>
              <a:t>pessary</a:t>
            </a:r>
            <a:r>
              <a:rPr lang="en-GB" b="1" dirty="0"/>
              <a:t> or foreign body.</a:t>
            </a:r>
            <a:endParaRPr lang="en-US" b="1" dirty="0"/>
          </a:p>
          <a:p>
            <a:pPr algn="l" rtl="0"/>
            <a:endParaRPr lang="ar-EG" dirty="0"/>
          </a:p>
        </p:txBody>
      </p:sp>
    </p:spTree>
    <p:extLst>
      <p:ext uri="{BB962C8B-B14F-4D97-AF65-F5344CB8AC3E}">
        <p14:creationId xmlns:p14="http://schemas.microsoft.com/office/powerpoint/2010/main" val="413879606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endParaRPr lang="ar-EG" dirty="0"/>
          </a:p>
        </p:txBody>
      </p:sp>
      <p:sp>
        <p:nvSpPr>
          <p:cNvPr id="3" name="Content Placeholder 2"/>
          <p:cNvSpPr>
            <a:spLocks noGrp="1"/>
          </p:cNvSpPr>
          <p:nvPr>
            <p:ph idx="1"/>
          </p:nvPr>
        </p:nvSpPr>
        <p:spPr>
          <a:xfrm>
            <a:off x="539552" y="1196752"/>
            <a:ext cx="8363272" cy="4669979"/>
          </a:xfrm>
        </p:spPr>
        <p:txBody>
          <a:bodyPr>
            <a:noAutofit/>
          </a:bodyPr>
          <a:lstStyle/>
          <a:p>
            <a:pPr marL="0" indent="0" algn="just" rtl="0">
              <a:lnSpc>
                <a:spcPct val="150000"/>
              </a:lnSpc>
              <a:buNone/>
            </a:pPr>
            <a:r>
              <a:rPr lang="en-GB" sz="2800" b="1" dirty="0" smtClean="0"/>
              <a:t>C- Inflammatory</a:t>
            </a:r>
            <a:r>
              <a:rPr lang="en-GB" sz="2800" b="1" dirty="0"/>
              <a:t>: pelvic abscess may open into the vagina and rectum. Syphilis, </a:t>
            </a:r>
            <a:r>
              <a:rPr lang="en-GB" sz="2800" b="1" dirty="0" err="1"/>
              <a:t>bilharziasis</a:t>
            </a:r>
            <a:r>
              <a:rPr lang="en-GB" sz="2800" b="1" dirty="0"/>
              <a:t> or tuberculosis of the vagina or rectum are rare cases</a:t>
            </a:r>
            <a:endParaRPr lang="en-US" sz="2800" b="1" dirty="0"/>
          </a:p>
          <a:p>
            <a:pPr marL="0" lvl="0" indent="0" algn="just" rtl="0">
              <a:lnSpc>
                <a:spcPct val="150000"/>
              </a:lnSpc>
              <a:buNone/>
            </a:pPr>
            <a:r>
              <a:rPr lang="en-GB" sz="2800" b="1" dirty="0" smtClean="0"/>
              <a:t>D- Neoplastic</a:t>
            </a:r>
            <a:r>
              <a:rPr lang="en-GB" sz="2800" b="1" dirty="0"/>
              <a:t>: malignant tumour of the cervix, vagina or rectum. </a:t>
            </a:r>
            <a:endParaRPr lang="en-US" sz="2800" b="1" dirty="0"/>
          </a:p>
          <a:p>
            <a:pPr marL="0" lvl="0" indent="0" algn="just" rtl="0">
              <a:lnSpc>
                <a:spcPct val="150000"/>
              </a:lnSpc>
              <a:buNone/>
            </a:pPr>
            <a:r>
              <a:rPr lang="en-GB" sz="2800" b="1" dirty="0" smtClean="0"/>
              <a:t>E- </a:t>
            </a:r>
            <a:r>
              <a:rPr lang="en-GB" sz="2800" b="1" dirty="0" err="1" smtClean="0"/>
              <a:t>Postirradiation</a:t>
            </a:r>
            <a:r>
              <a:rPr lang="en-GB" sz="2800" b="1" dirty="0"/>
              <a:t>: radium applied for the treatment of carcinoma of the cervix or vagina may cause ischemic necrosis and fistula. </a:t>
            </a:r>
            <a:endParaRPr lang="en-US" sz="2800" b="1" dirty="0"/>
          </a:p>
          <a:p>
            <a:pPr algn="just" rtl="0">
              <a:lnSpc>
                <a:spcPct val="150000"/>
              </a:lnSpc>
            </a:pPr>
            <a:endParaRPr lang="ar-EG" sz="2800" dirty="0"/>
          </a:p>
        </p:txBody>
      </p:sp>
    </p:spTree>
    <p:extLst>
      <p:ext uri="{BB962C8B-B14F-4D97-AF65-F5344CB8AC3E}">
        <p14:creationId xmlns:p14="http://schemas.microsoft.com/office/powerpoint/2010/main" val="133507201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b="1" dirty="0" smtClean="0"/>
              <a:t>Diagnosis:</a:t>
            </a:r>
            <a:endParaRPr lang="ar-EG" dirty="0"/>
          </a:p>
        </p:txBody>
      </p:sp>
      <p:sp>
        <p:nvSpPr>
          <p:cNvPr id="3" name="Content Placeholder 2"/>
          <p:cNvSpPr>
            <a:spLocks noGrp="1"/>
          </p:cNvSpPr>
          <p:nvPr>
            <p:ph idx="1"/>
          </p:nvPr>
        </p:nvSpPr>
        <p:spPr/>
        <p:txBody>
          <a:bodyPr>
            <a:normAutofit/>
          </a:bodyPr>
          <a:lstStyle/>
          <a:p>
            <a:pPr marL="0" lvl="0" indent="0" algn="just" rtl="0">
              <a:lnSpc>
                <a:spcPct val="160000"/>
              </a:lnSpc>
              <a:buNone/>
            </a:pPr>
            <a:r>
              <a:rPr lang="en-US" b="1" dirty="0" smtClean="0"/>
              <a:t>1- Symptoms</a:t>
            </a:r>
            <a:r>
              <a:rPr lang="en-US" b="1" dirty="0"/>
              <a:t>: </a:t>
            </a:r>
            <a:endParaRPr lang="en-US" dirty="0"/>
          </a:p>
          <a:p>
            <a:pPr algn="just" rtl="0">
              <a:lnSpc>
                <a:spcPct val="160000"/>
              </a:lnSpc>
            </a:pPr>
            <a:r>
              <a:rPr lang="en-US" dirty="0"/>
              <a:t>The Symptoms depend upon the size of the fistula:</a:t>
            </a:r>
          </a:p>
          <a:p>
            <a:pPr lvl="0" algn="just" rtl="0">
              <a:lnSpc>
                <a:spcPct val="160000"/>
              </a:lnSpc>
            </a:pPr>
            <a:r>
              <a:rPr lang="en-US" dirty="0"/>
              <a:t> If it is large, there is loss of voluntary control over the passage of </a:t>
            </a:r>
            <a:r>
              <a:rPr lang="en-US" dirty="0" err="1"/>
              <a:t>faeces</a:t>
            </a:r>
            <a:r>
              <a:rPr lang="en-US" dirty="0"/>
              <a:t> and fistula. </a:t>
            </a:r>
          </a:p>
          <a:p>
            <a:pPr algn="just">
              <a:lnSpc>
                <a:spcPct val="160000"/>
              </a:lnSpc>
            </a:pPr>
            <a:endParaRPr lang="ar-EG" dirty="0"/>
          </a:p>
        </p:txBody>
      </p:sp>
    </p:spTree>
    <p:extLst>
      <p:ext uri="{BB962C8B-B14F-4D97-AF65-F5344CB8AC3E}">
        <p14:creationId xmlns:p14="http://schemas.microsoft.com/office/powerpoint/2010/main" val="280200531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US" b="1" dirty="0" smtClean="0"/>
              <a:t>Diagnosis:</a:t>
            </a:r>
            <a:endParaRPr lang="ar-EG" dirty="0"/>
          </a:p>
        </p:txBody>
      </p:sp>
      <p:sp>
        <p:nvSpPr>
          <p:cNvPr id="3" name="Content Placeholder 2"/>
          <p:cNvSpPr>
            <a:spLocks noGrp="1"/>
          </p:cNvSpPr>
          <p:nvPr>
            <p:ph idx="1"/>
          </p:nvPr>
        </p:nvSpPr>
        <p:spPr/>
        <p:txBody>
          <a:bodyPr>
            <a:normAutofit/>
          </a:bodyPr>
          <a:lstStyle/>
          <a:p>
            <a:pPr lvl="0" algn="just" rtl="0">
              <a:lnSpc>
                <a:spcPct val="160000"/>
              </a:lnSpc>
            </a:pPr>
            <a:r>
              <a:rPr lang="en-US" dirty="0" smtClean="0"/>
              <a:t>If </a:t>
            </a:r>
            <a:r>
              <a:rPr lang="en-US" dirty="0"/>
              <a:t>the fistula is small the patient may complain of involuntary escape of flatus and stools</a:t>
            </a:r>
          </a:p>
          <a:p>
            <a:pPr lvl="0" algn="just" rtl="0">
              <a:lnSpc>
                <a:spcPct val="160000"/>
              </a:lnSpc>
            </a:pPr>
            <a:r>
              <a:rPr lang="en-US" dirty="0"/>
              <a:t>Irritation secondary to </a:t>
            </a:r>
            <a:r>
              <a:rPr lang="en-US" dirty="0" err="1"/>
              <a:t>vulvitis</a:t>
            </a:r>
            <a:r>
              <a:rPr lang="en-US" dirty="0"/>
              <a:t>, vaginitis and persistent vaginal discharge </a:t>
            </a:r>
          </a:p>
          <a:p>
            <a:pPr algn="just">
              <a:lnSpc>
                <a:spcPct val="160000"/>
              </a:lnSpc>
            </a:pPr>
            <a:endParaRPr lang="ar-EG" dirty="0"/>
          </a:p>
        </p:txBody>
      </p:sp>
    </p:spTree>
    <p:extLst>
      <p:ext uri="{BB962C8B-B14F-4D97-AF65-F5344CB8AC3E}">
        <p14:creationId xmlns:p14="http://schemas.microsoft.com/office/powerpoint/2010/main" val="73425029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lstStyle/>
          <a:p>
            <a:pPr marL="0" lvl="0" indent="0" algn="just" rtl="0">
              <a:lnSpc>
                <a:spcPct val="150000"/>
              </a:lnSpc>
              <a:buNone/>
            </a:pPr>
            <a:r>
              <a:rPr lang="en-US" b="1" dirty="0" smtClean="0"/>
              <a:t>2- Signs</a:t>
            </a:r>
            <a:r>
              <a:rPr lang="en-US" b="1" dirty="0"/>
              <a:t>:</a:t>
            </a:r>
            <a:endParaRPr lang="en-US" dirty="0"/>
          </a:p>
          <a:p>
            <a:pPr algn="just" rtl="0">
              <a:lnSpc>
                <a:spcPct val="150000"/>
              </a:lnSpc>
            </a:pPr>
            <a:r>
              <a:rPr lang="en-US" dirty="0"/>
              <a:t>The condition diagnosed by exposing the posterior vaginal wall in good light. Small fistula is diagnosed by rectal examination</a:t>
            </a:r>
          </a:p>
          <a:p>
            <a:endParaRPr lang="ar-EG" dirty="0"/>
          </a:p>
        </p:txBody>
      </p:sp>
    </p:spTree>
    <p:extLst>
      <p:ext uri="{BB962C8B-B14F-4D97-AF65-F5344CB8AC3E}">
        <p14:creationId xmlns:p14="http://schemas.microsoft.com/office/powerpoint/2010/main" val="345064402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Treatment:</a:t>
            </a:r>
            <a:endParaRPr lang="ar-EG" dirty="0"/>
          </a:p>
        </p:txBody>
      </p:sp>
      <p:sp>
        <p:nvSpPr>
          <p:cNvPr id="3" name="Content Placeholder 2"/>
          <p:cNvSpPr>
            <a:spLocks noGrp="1"/>
          </p:cNvSpPr>
          <p:nvPr>
            <p:ph idx="1"/>
          </p:nvPr>
        </p:nvSpPr>
        <p:spPr/>
        <p:txBody>
          <a:bodyPr/>
          <a:lstStyle/>
          <a:p>
            <a:pPr lvl="0" algn="just" rtl="0">
              <a:lnSpc>
                <a:spcPct val="150000"/>
              </a:lnSpc>
            </a:pPr>
            <a:r>
              <a:rPr lang="en-US" dirty="0" smtClean="0"/>
              <a:t>In </a:t>
            </a:r>
            <a:r>
              <a:rPr lang="en-US" dirty="0"/>
              <a:t>case of inflammatory or malignant fistula, the treatment is that of the cause</a:t>
            </a:r>
          </a:p>
          <a:p>
            <a:pPr lvl="0" algn="just" rtl="0">
              <a:lnSpc>
                <a:spcPct val="150000"/>
              </a:lnSpc>
            </a:pPr>
            <a:r>
              <a:rPr lang="en-US" dirty="0"/>
              <a:t>In congenital and traumatic fistula the treatment is closure of the fistula by operation</a:t>
            </a:r>
          </a:p>
          <a:p>
            <a:pPr algn="just">
              <a:lnSpc>
                <a:spcPct val="150000"/>
              </a:lnSpc>
            </a:pPr>
            <a:endParaRPr lang="ar-EG" dirty="0"/>
          </a:p>
        </p:txBody>
      </p:sp>
    </p:spTree>
    <p:extLst>
      <p:ext uri="{BB962C8B-B14F-4D97-AF65-F5344CB8AC3E}">
        <p14:creationId xmlns:p14="http://schemas.microsoft.com/office/powerpoint/2010/main" val="9765132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Prevention:</a:t>
            </a:r>
            <a:endParaRPr lang="ar-EG" dirty="0"/>
          </a:p>
        </p:txBody>
      </p:sp>
      <p:sp>
        <p:nvSpPr>
          <p:cNvPr id="3" name="Content Placeholder 2"/>
          <p:cNvSpPr>
            <a:spLocks noGrp="1"/>
          </p:cNvSpPr>
          <p:nvPr>
            <p:ph idx="1"/>
          </p:nvPr>
        </p:nvSpPr>
        <p:spPr/>
        <p:txBody>
          <a:bodyPr>
            <a:normAutofit fontScale="85000" lnSpcReduction="10000"/>
          </a:bodyPr>
          <a:lstStyle/>
          <a:p>
            <a:pPr marL="0" lvl="0" indent="0" algn="just" rtl="0">
              <a:lnSpc>
                <a:spcPct val="150000"/>
              </a:lnSpc>
              <a:buNone/>
            </a:pPr>
            <a:r>
              <a:rPr lang="en-US" b="1" dirty="0" smtClean="0"/>
              <a:t>1- Primary </a:t>
            </a:r>
            <a:r>
              <a:rPr lang="en-US" b="1" dirty="0"/>
              <a:t>prevention</a:t>
            </a:r>
            <a:endParaRPr lang="en-US" dirty="0"/>
          </a:p>
          <a:p>
            <a:pPr lvl="0" algn="just" rtl="0">
              <a:lnSpc>
                <a:spcPct val="150000"/>
              </a:lnSpc>
            </a:pPr>
            <a:r>
              <a:rPr lang="en-US" dirty="0"/>
              <a:t>Adolescent and maternal nutrition</a:t>
            </a:r>
          </a:p>
          <a:p>
            <a:pPr lvl="0" algn="just" rtl="0">
              <a:lnSpc>
                <a:spcPct val="150000"/>
              </a:lnSpc>
            </a:pPr>
            <a:r>
              <a:rPr lang="en-US" dirty="0"/>
              <a:t>Education and empowerment for women</a:t>
            </a:r>
          </a:p>
          <a:p>
            <a:pPr lvl="0" algn="just" rtl="0">
              <a:lnSpc>
                <a:spcPct val="150000"/>
              </a:lnSpc>
            </a:pPr>
            <a:r>
              <a:rPr lang="en-US" dirty="0"/>
              <a:t>Delaying marriage and child bearing</a:t>
            </a:r>
          </a:p>
          <a:p>
            <a:pPr lvl="0" algn="just" rtl="0">
              <a:lnSpc>
                <a:spcPct val="150000"/>
              </a:lnSpc>
            </a:pPr>
            <a:r>
              <a:rPr lang="en-US" dirty="0"/>
              <a:t>Educate local communities about the cultural, social, and physiological factors that condition and contribute to the risk for fistula. </a:t>
            </a:r>
          </a:p>
          <a:p>
            <a:pPr algn="just">
              <a:lnSpc>
                <a:spcPct val="150000"/>
              </a:lnSpc>
            </a:pPr>
            <a:endParaRPr lang="ar-EG" dirty="0"/>
          </a:p>
        </p:txBody>
      </p:sp>
    </p:spTree>
    <p:extLst>
      <p:ext uri="{BB962C8B-B14F-4D97-AF65-F5344CB8AC3E}">
        <p14:creationId xmlns:p14="http://schemas.microsoft.com/office/powerpoint/2010/main" val="11639527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8058"/>
          </a:xfrm>
        </p:spPr>
        <p:txBody>
          <a:bodyPr>
            <a:normAutofit fontScale="90000"/>
          </a:bodyPr>
          <a:lstStyle/>
          <a:p>
            <a:endParaRPr lang="ar-EG" dirty="0"/>
          </a:p>
        </p:txBody>
      </p:sp>
      <p:sp>
        <p:nvSpPr>
          <p:cNvPr id="3" name="Content Placeholder 2"/>
          <p:cNvSpPr>
            <a:spLocks noGrp="1"/>
          </p:cNvSpPr>
          <p:nvPr>
            <p:ph idx="1"/>
          </p:nvPr>
        </p:nvSpPr>
        <p:spPr>
          <a:xfrm>
            <a:off x="457200" y="1124744"/>
            <a:ext cx="8229600" cy="5001419"/>
          </a:xfrm>
        </p:spPr>
        <p:txBody>
          <a:bodyPr>
            <a:normAutofit fontScale="85000" lnSpcReduction="20000"/>
          </a:bodyPr>
          <a:lstStyle/>
          <a:p>
            <a:pPr marL="0" lvl="0" indent="0" algn="just" rtl="0">
              <a:lnSpc>
                <a:spcPct val="170000"/>
              </a:lnSpc>
              <a:buNone/>
            </a:pPr>
            <a:r>
              <a:rPr lang="en-US" b="1" dirty="0" smtClean="0"/>
              <a:t>2- Secondary </a:t>
            </a:r>
            <a:r>
              <a:rPr lang="en-US" b="1" dirty="0"/>
              <a:t>prevention</a:t>
            </a:r>
            <a:endParaRPr lang="en-US" dirty="0"/>
          </a:p>
          <a:p>
            <a:pPr lvl="0" algn="just" rtl="0">
              <a:lnSpc>
                <a:spcPct val="170000"/>
              </a:lnSpc>
            </a:pPr>
            <a:r>
              <a:rPr lang="en-US" dirty="0"/>
              <a:t>access to </a:t>
            </a:r>
            <a:r>
              <a:rPr lang="en-US" dirty="0">
                <a:hlinkClick r:id="rId2" tooltip="Obstetrics"/>
              </a:rPr>
              <a:t>obstetrical care</a:t>
            </a:r>
            <a:endParaRPr lang="en-US" dirty="0"/>
          </a:p>
          <a:p>
            <a:pPr lvl="0" algn="just" rtl="0">
              <a:lnSpc>
                <a:spcPct val="170000"/>
              </a:lnSpc>
            </a:pPr>
            <a:r>
              <a:rPr lang="en-US" dirty="0"/>
              <a:t>support from trained health care professionals throughout pregnancy</a:t>
            </a:r>
          </a:p>
          <a:p>
            <a:pPr lvl="0" algn="just" rtl="0">
              <a:lnSpc>
                <a:spcPct val="170000"/>
              </a:lnSpc>
            </a:pPr>
            <a:r>
              <a:rPr lang="en-US" dirty="0"/>
              <a:t>Skilled attendance at every birth</a:t>
            </a:r>
          </a:p>
          <a:p>
            <a:pPr lvl="0" algn="just" rtl="0">
              <a:lnSpc>
                <a:spcPct val="170000"/>
              </a:lnSpc>
            </a:pPr>
            <a:r>
              <a:rPr lang="en-US" dirty="0"/>
              <a:t>Monitoring of every labor with the </a:t>
            </a:r>
            <a:r>
              <a:rPr lang="en-US" dirty="0" err="1"/>
              <a:t>partograph</a:t>
            </a:r>
            <a:r>
              <a:rPr lang="en-US" dirty="0"/>
              <a:t> for early recognition of obstructed </a:t>
            </a:r>
            <a:r>
              <a:rPr lang="en-US" dirty="0" smtClean="0"/>
              <a:t>labor</a:t>
            </a:r>
            <a:endParaRPr lang="en-US" dirty="0"/>
          </a:p>
        </p:txBody>
      </p:sp>
    </p:spTree>
    <p:extLst>
      <p:ext uri="{BB962C8B-B14F-4D97-AF65-F5344CB8AC3E}">
        <p14:creationId xmlns:p14="http://schemas.microsoft.com/office/powerpoint/2010/main" val="41001571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46050"/>
          </a:xfrm>
        </p:spPr>
        <p:txBody>
          <a:bodyPr>
            <a:normAutofit fontScale="90000"/>
          </a:bodyPr>
          <a:lstStyle/>
          <a:p>
            <a:endParaRPr lang="ar-EG"/>
          </a:p>
        </p:txBody>
      </p:sp>
      <p:sp>
        <p:nvSpPr>
          <p:cNvPr id="3" name="Content Placeholder 2"/>
          <p:cNvSpPr>
            <a:spLocks noGrp="1"/>
          </p:cNvSpPr>
          <p:nvPr>
            <p:ph idx="1"/>
          </p:nvPr>
        </p:nvSpPr>
        <p:spPr>
          <a:xfrm>
            <a:off x="457200" y="1052736"/>
            <a:ext cx="8229600" cy="5073427"/>
          </a:xfrm>
        </p:spPr>
        <p:txBody>
          <a:bodyPr>
            <a:normAutofit fontScale="85000" lnSpcReduction="10000"/>
          </a:bodyPr>
          <a:lstStyle/>
          <a:p>
            <a:pPr lvl="0" algn="just" rtl="0">
              <a:lnSpc>
                <a:spcPct val="170000"/>
              </a:lnSpc>
            </a:pPr>
            <a:r>
              <a:rPr lang="en-US" dirty="0" smtClean="0"/>
              <a:t>providing </a:t>
            </a:r>
            <a:r>
              <a:rPr lang="en-US" dirty="0"/>
              <a:t>access to </a:t>
            </a:r>
            <a:r>
              <a:rPr lang="en-US" dirty="0">
                <a:hlinkClick r:id="rId2" tooltip="Family planning"/>
              </a:rPr>
              <a:t>family planning</a:t>
            </a:r>
            <a:endParaRPr lang="en-US" dirty="0"/>
          </a:p>
          <a:p>
            <a:pPr lvl="0" algn="just" rtl="0">
              <a:lnSpc>
                <a:spcPct val="170000"/>
              </a:lnSpc>
            </a:pPr>
            <a:r>
              <a:rPr lang="en-US" dirty="0"/>
              <a:t>Ready access to high quality emergency obstetric care</a:t>
            </a:r>
          </a:p>
          <a:p>
            <a:pPr lvl="0" algn="just" rtl="0">
              <a:lnSpc>
                <a:spcPct val="170000"/>
              </a:lnSpc>
            </a:pPr>
            <a:r>
              <a:rPr lang="en-US" dirty="0"/>
              <a:t>Quick and safe </a:t>
            </a:r>
            <a:r>
              <a:rPr lang="en-US" dirty="0">
                <a:hlinkClick r:id="rId3" tooltip="Cesarean section"/>
              </a:rPr>
              <a:t>cesarean sections</a:t>
            </a:r>
            <a:r>
              <a:rPr lang="en-US" dirty="0"/>
              <a:t> for women in obstructed labor.</a:t>
            </a:r>
          </a:p>
          <a:p>
            <a:pPr lvl="0" algn="just" rtl="0">
              <a:lnSpc>
                <a:spcPct val="170000"/>
              </a:lnSpc>
            </a:pPr>
            <a:r>
              <a:rPr lang="en-US" dirty="0"/>
              <a:t>Community awareness raising and education about prevention and treatment of obstetric fistula</a:t>
            </a:r>
          </a:p>
          <a:p>
            <a:endParaRPr lang="ar-EG" dirty="0"/>
          </a:p>
        </p:txBody>
      </p:sp>
    </p:spTree>
    <p:extLst>
      <p:ext uri="{BB962C8B-B14F-4D97-AF65-F5344CB8AC3E}">
        <p14:creationId xmlns:p14="http://schemas.microsoft.com/office/powerpoint/2010/main" val="4403544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EG"/>
          </a:p>
        </p:txBody>
      </p:sp>
      <p:sp>
        <p:nvSpPr>
          <p:cNvPr id="3" name="Content Placeholder 2"/>
          <p:cNvSpPr>
            <a:spLocks noGrp="1"/>
          </p:cNvSpPr>
          <p:nvPr>
            <p:ph idx="1"/>
          </p:nvPr>
        </p:nvSpPr>
        <p:spPr/>
        <p:txBody>
          <a:bodyPr>
            <a:normAutofit fontScale="92500"/>
          </a:bodyPr>
          <a:lstStyle/>
          <a:p>
            <a:pPr algn="just" rtl="0">
              <a:lnSpc>
                <a:spcPct val="150000"/>
              </a:lnSpc>
            </a:pPr>
            <a:r>
              <a:rPr lang="en-US" dirty="0"/>
              <a:t>Obstetric fistula is the most common genital tract fistula worldwide. It is commonly due to childbirth injuries sustained during prolonged, obstructed and neglected labor. On average, women who develop genital tract fistulas labor for 4 days and over 90% deliver a stillborn baby. </a:t>
            </a:r>
          </a:p>
          <a:p>
            <a:pPr algn="just" rtl="0">
              <a:lnSpc>
                <a:spcPct val="150000"/>
              </a:lnSpc>
            </a:pPr>
            <a:endParaRPr lang="ar-EG" dirty="0"/>
          </a:p>
        </p:txBody>
      </p:sp>
    </p:spTree>
    <p:extLst>
      <p:ext uri="{BB962C8B-B14F-4D97-AF65-F5344CB8AC3E}">
        <p14:creationId xmlns:p14="http://schemas.microsoft.com/office/powerpoint/2010/main" val="88760690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0026"/>
          </a:xfrm>
        </p:spPr>
        <p:txBody>
          <a:bodyPr>
            <a:normAutofit fontScale="90000"/>
          </a:bodyPr>
          <a:lstStyle/>
          <a:p>
            <a:endParaRPr lang="ar-EG" dirty="0"/>
          </a:p>
        </p:txBody>
      </p:sp>
      <p:sp>
        <p:nvSpPr>
          <p:cNvPr id="3" name="Content Placeholder 2"/>
          <p:cNvSpPr>
            <a:spLocks noGrp="1"/>
          </p:cNvSpPr>
          <p:nvPr>
            <p:ph idx="1"/>
          </p:nvPr>
        </p:nvSpPr>
        <p:spPr>
          <a:xfrm>
            <a:off x="323528" y="908720"/>
            <a:ext cx="8496944" cy="5217443"/>
          </a:xfrm>
        </p:spPr>
        <p:txBody>
          <a:bodyPr>
            <a:noAutofit/>
          </a:bodyPr>
          <a:lstStyle/>
          <a:p>
            <a:pPr marL="0" lvl="0" indent="0" algn="just" rtl="0">
              <a:lnSpc>
                <a:spcPct val="160000"/>
              </a:lnSpc>
              <a:buNone/>
            </a:pPr>
            <a:r>
              <a:rPr lang="en-US" sz="2400" b="1" dirty="0" smtClean="0"/>
              <a:t>3- Tertiary </a:t>
            </a:r>
            <a:r>
              <a:rPr lang="en-US" sz="2400" b="1" dirty="0"/>
              <a:t>prevention</a:t>
            </a:r>
            <a:endParaRPr lang="en-US" sz="2400" dirty="0"/>
          </a:p>
          <a:p>
            <a:pPr lvl="0" algn="just" rtl="0">
              <a:lnSpc>
                <a:spcPct val="160000"/>
              </a:lnSpc>
            </a:pPr>
            <a:r>
              <a:rPr lang="en-US" sz="2400" dirty="0"/>
              <a:t>Early recognition of developing or developed fistula in women who have had an obstructed labor or genital trauma</a:t>
            </a:r>
          </a:p>
          <a:p>
            <a:pPr lvl="0" algn="just" rtl="0">
              <a:lnSpc>
                <a:spcPct val="160000"/>
              </a:lnSpc>
            </a:pPr>
            <a:r>
              <a:rPr lang="en-US" sz="2400" dirty="0"/>
              <a:t>Standard protocol at health centers for management of women who have survived prolonged/obstructed labor to prevent further damage</a:t>
            </a:r>
          </a:p>
          <a:p>
            <a:pPr lvl="0" algn="just" rtl="0">
              <a:lnSpc>
                <a:spcPct val="160000"/>
              </a:lnSpc>
            </a:pPr>
            <a:r>
              <a:rPr lang="en-US" sz="2400" dirty="0"/>
              <a:t>Helping the local communities to advocate for women's rights.</a:t>
            </a:r>
          </a:p>
          <a:p>
            <a:endParaRPr lang="ar-EG" sz="2400" dirty="0"/>
          </a:p>
        </p:txBody>
      </p:sp>
    </p:spTree>
    <p:extLst>
      <p:ext uri="{BB962C8B-B14F-4D97-AF65-F5344CB8AC3E}">
        <p14:creationId xmlns:p14="http://schemas.microsoft.com/office/powerpoint/2010/main" val="187000539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Treatment</a:t>
            </a:r>
            <a:endParaRPr lang="ar-EG" dirty="0"/>
          </a:p>
        </p:txBody>
      </p:sp>
      <p:sp>
        <p:nvSpPr>
          <p:cNvPr id="3" name="Content Placeholder 2"/>
          <p:cNvSpPr>
            <a:spLocks noGrp="1"/>
          </p:cNvSpPr>
          <p:nvPr>
            <p:ph idx="1"/>
          </p:nvPr>
        </p:nvSpPr>
        <p:spPr/>
        <p:txBody>
          <a:bodyPr>
            <a:normAutofit/>
          </a:bodyPr>
          <a:lstStyle/>
          <a:p>
            <a:pPr algn="just" rtl="0">
              <a:lnSpc>
                <a:spcPct val="150000"/>
              </a:lnSpc>
            </a:pPr>
            <a:r>
              <a:rPr lang="en-US" dirty="0" smtClean="0"/>
              <a:t>Detection </a:t>
            </a:r>
            <a:r>
              <a:rPr lang="en-US" dirty="0"/>
              <a:t>of fistula soon after surgery justifies temporary indwelling catheter to aim for spontaneous closure of fistula which is reported to be successful in 15-20 % of cases. </a:t>
            </a:r>
            <a:endParaRPr lang="ar-EG" dirty="0"/>
          </a:p>
        </p:txBody>
      </p:sp>
    </p:spTree>
    <p:extLst>
      <p:ext uri="{BB962C8B-B14F-4D97-AF65-F5344CB8AC3E}">
        <p14:creationId xmlns:p14="http://schemas.microsoft.com/office/powerpoint/2010/main" val="128403167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b="1" dirty="0" smtClean="0"/>
              <a:t>Treatment</a:t>
            </a:r>
            <a:endParaRPr lang="ar-EG" dirty="0"/>
          </a:p>
        </p:txBody>
      </p:sp>
      <p:sp>
        <p:nvSpPr>
          <p:cNvPr id="3" name="Content Placeholder 2"/>
          <p:cNvSpPr>
            <a:spLocks noGrp="1"/>
          </p:cNvSpPr>
          <p:nvPr>
            <p:ph idx="1"/>
          </p:nvPr>
        </p:nvSpPr>
        <p:spPr/>
        <p:txBody>
          <a:bodyPr>
            <a:normAutofit/>
          </a:bodyPr>
          <a:lstStyle/>
          <a:p>
            <a:pPr marL="0" indent="0" algn="just" rtl="0">
              <a:lnSpc>
                <a:spcPct val="150000"/>
              </a:lnSpc>
              <a:buNone/>
            </a:pPr>
            <a:r>
              <a:rPr lang="en-US" dirty="0" smtClean="0"/>
              <a:t> </a:t>
            </a:r>
            <a:r>
              <a:rPr lang="en-US" dirty="0"/>
              <a:t>Timing of fistula repair surgeon should delay the repair till the local infection and inflammation subsides and the tissue is healthy enough to repair. 6 weeks is required. Obstetric fistula requires 2-3 months.</a:t>
            </a:r>
          </a:p>
          <a:p>
            <a:endParaRPr lang="ar-EG" dirty="0"/>
          </a:p>
        </p:txBody>
      </p:sp>
    </p:spTree>
    <p:extLst>
      <p:ext uri="{BB962C8B-B14F-4D97-AF65-F5344CB8AC3E}">
        <p14:creationId xmlns:p14="http://schemas.microsoft.com/office/powerpoint/2010/main" val="177521666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www.flowerdelivery.ph/image/cache/data/flowers/12-dr-carnations-roses-bouquet-flower-delivery-848x990.jpg"/>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291848" name="Picture 8" descr="ThankyouKDRtransp"/>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419100" y="4359418"/>
            <a:ext cx="8305800" cy="2491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34466992"/>
      </p:ext>
    </p:extLst>
  </p:cSld>
  <p:clrMapOvr>
    <a:masterClrMapping/>
  </p:clrMapOvr>
  <p:transition>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nodeType="clickEffect">
                                  <p:stCondLst>
                                    <p:cond delay="0"/>
                                  </p:stCondLst>
                                  <p:childTnLst>
                                    <p:set>
                                      <p:cBhvr>
                                        <p:cTn id="6" dur="1" fill="hold">
                                          <p:stCondLst>
                                            <p:cond delay="0"/>
                                          </p:stCondLst>
                                        </p:cTn>
                                        <p:tgtEl>
                                          <p:spTgt spid="291848"/>
                                        </p:tgtEl>
                                        <p:attrNameLst>
                                          <p:attrName>style.visibility</p:attrName>
                                        </p:attrNameLst>
                                      </p:cBhvr>
                                      <p:to>
                                        <p:strVal val="visible"/>
                                      </p:to>
                                    </p:set>
                                    <p:anim calcmode="lin" valueType="num">
                                      <p:cBhvr>
                                        <p:cTn id="7" dur="1000" fill="hold"/>
                                        <p:tgtEl>
                                          <p:spTgt spid="291848"/>
                                        </p:tgtEl>
                                        <p:attrNameLst>
                                          <p:attrName>ppt_w</p:attrName>
                                        </p:attrNameLst>
                                      </p:cBhvr>
                                      <p:tavLst>
                                        <p:tav tm="0">
                                          <p:val>
                                            <p:fltVal val="0"/>
                                          </p:val>
                                        </p:tav>
                                        <p:tav tm="100000">
                                          <p:val>
                                            <p:strVal val="#ppt_w"/>
                                          </p:val>
                                        </p:tav>
                                      </p:tavLst>
                                    </p:anim>
                                    <p:anim calcmode="lin" valueType="num">
                                      <p:cBhvr>
                                        <p:cTn id="8" dur="1000" fill="hold"/>
                                        <p:tgtEl>
                                          <p:spTgt spid="291848"/>
                                        </p:tgtEl>
                                        <p:attrNameLst>
                                          <p:attrName>ppt_h</p:attrName>
                                        </p:attrNameLst>
                                      </p:cBhvr>
                                      <p:tavLst>
                                        <p:tav tm="0">
                                          <p:val>
                                            <p:fltVal val="0"/>
                                          </p:val>
                                        </p:tav>
                                        <p:tav tm="100000">
                                          <p:val>
                                            <p:strVal val="#ppt_h"/>
                                          </p:val>
                                        </p:tav>
                                      </p:tavLst>
                                    </p:anim>
                                    <p:anim calcmode="lin" valueType="num">
                                      <p:cBhvr>
                                        <p:cTn id="9" dur="1000" fill="hold"/>
                                        <p:tgtEl>
                                          <p:spTgt spid="291848"/>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9184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en-GB" b="1" dirty="0" smtClean="0"/>
              <a:t>Definition:</a:t>
            </a:r>
            <a:endParaRPr lang="ar-EG" dirty="0"/>
          </a:p>
        </p:txBody>
      </p:sp>
      <p:sp>
        <p:nvSpPr>
          <p:cNvPr id="3" name="Content Placeholder 2"/>
          <p:cNvSpPr>
            <a:spLocks noGrp="1"/>
          </p:cNvSpPr>
          <p:nvPr>
            <p:ph idx="1"/>
          </p:nvPr>
        </p:nvSpPr>
        <p:spPr/>
        <p:txBody>
          <a:bodyPr/>
          <a:lstStyle/>
          <a:p>
            <a:r>
              <a:rPr lang="en-GB" b="1" dirty="0"/>
              <a:t>	</a:t>
            </a:r>
            <a:endParaRPr lang="en-US" b="1" dirty="0"/>
          </a:p>
          <a:p>
            <a:pPr algn="just" rtl="0">
              <a:lnSpc>
                <a:spcPct val="150000"/>
              </a:lnSpc>
            </a:pPr>
            <a:r>
              <a:rPr lang="en-GB" b="1" dirty="0"/>
              <a:t>	Genital fistula is an abnormal passage or opening between the genital tract and the urinary or gastrointestinal tract.</a:t>
            </a:r>
            <a:endParaRPr lang="en-US" b="1" dirty="0"/>
          </a:p>
          <a:p>
            <a:pPr algn="just" rtl="0">
              <a:lnSpc>
                <a:spcPct val="150000"/>
              </a:lnSpc>
            </a:pPr>
            <a:endParaRPr lang="ar-EG" dirty="0"/>
          </a:p>
        </p:txBody>
      </p:sp>
    </p:spTree>
    <p:extLst>
      <p:ext uri="{BB962C8B-B14F-4D97-AF65-F5344CB8AC3E}">
        <p14:creationId xmlns:p14="http://schemas.microsoft.com/office/powerpoint/2010/main" val="2199398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b="1" dirty="0" smtClean="0"/>
              <a:t>Incidence:</a:t>
            </a:r>
            <a:endParaRPr lang="ar-EG" dirty="0"/>
          </a:p>
        </p:txBody>
      </p:sp>
      <p:sp>
        <p:nvSpPr>
          <p:cNvPr id="3" name="Content Placeholder 2"/>
          <p:cNvSpPr>
            <a:spLocks noGrp="1"/>
          </p:cNvSpPr>
          <p:nvPr>
            <p:ph idx="1"/>
          </p:nvPr>
        </p:nvSpPr>
        <p:spPr/>
        <p:txBody>
          <a:bodyPr>
            <a:normAutofit lnSpcReduction="10000"/>
          </a:bodyPr>
          <a:lstStyle/>
          <a:p>
            <a:pPr algn="just" rtl="0"/>
            <a:r>
              <a:rPr lang="en-US" dirty="0"/>
              <a:t>	Fistulas occur in places where use and access to obstetric care is limited. While there are no sound data on the number of women living with fistula, the most commonly cited estimate is more than 2 million women living with fistula, with approximately 50,000 to 100,000 cases occurring annually, mostly in Africa, Asia, and the Arab world. Further, the unmet need for fistula repair is estimated to be as high as 99 %.</a:t>
            </a:r>
          </a:p>
          <a:p>
            <a:pPr algn="just" rtl="0"/>
            <a:endParaRPr lang="ar-EG" dirty="0"/>
          </a:p>
        </p:txBody>
      </p:sp>
    </p:spTree>
    <p:extLst>
      <p:ext uri="{BB962C8B-B14F-4D97-AF65-F5344CB8AC3E}">
        <p14:creationId xmlns:p14="http://schemas.microsoft.com/office/powerpoint/2010/main" val="987568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rtl="0"/>
            <a:r>
              <a:rPr lang="en-GB" b="1" dirty="0" smtClean="0"/>
              <a:t>Types:</a:t>
            </a:r>
            <a:endParaRPr lang="ar-EG" dirty="0"/>
          </a:p>
        </p:txBody>
      </p:sp>
      <p:sp>
        <p:nvSpPr>
          <p:cNvPr id="3" name="Content Placeholder 2"/>
          <p:cNvSpPr>
            <a:spLocks noGrp="1"/>
          </p:cNvSpPr>
          <p:nvPr>
            <p:ph idx="1"/>
          </p:nvPr>
        </p:nvSpPr>
        <p:spPr/>
        <p:txBody>
          <a:bodyPr>
            <a:normAutofit/>
          </a:bodyPr>
          <a:lstStyle/>
          <a:p>
            <a:pPr marL="0" indent="0" algn="just" rtl="0">
              <a:lnSpc>
                <a:spcPct val="150000"/>
              </a:lnSpc>
              <a:buNone/>
            </a:pPr>
            <a:r>
              <a:rPr lang="en-US" b="1" dirty="0"/>
              <a:t>	The types of genitourinary fistula (figure 1) are based upon the anatomic location of the connecting tract.</a:t>
            </a:r>
            <a:r>
              <a:rPr lang="en-GB" b="1" dirty="0"/>
              <a:t> They are classified according to their anatomical situation into the following types:</a:t>
            </a:r>
            <a:endParaRPr lang="en-US" b="1" dirty="0"/>
          </a:p>
          <a:p>
            <a:pPr marL="0" indent="0">
              <a:buNone/>
            </a:pPr>
            <a:endParaRPr lang="en-US" dirty="0"/>
          </a:p>
          <a:p>
            <a:pPr algn="l" rtl="0"/>
            <a:endParaRPr lang="ar-EG" dirty="0"/>
          </a:p>
        </p:txBody>
      </p:sp>
    </p:spTree>
    <p:extLst>
      <p:ext uri="{BB962C8B-B14F-4D97-AF65-F5344CB8AC3E}">
        <p14:creationId xmlns:p14="http://schemas.microsoft.com/office/powerpoint/2010/main" val="39297026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139</TotalTime>
  <Words>1669</Words>
  <Application>Microsoft Office PowerPoint</Application>
  <PresentationFormat>On-screen Show (4:3)</PresentationFormat>
  <Paragraphs>238</Paragraphs>
  <Slides>63</Slides>
  <Notes>1</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Office Theme</vt:lpstr>
      <vt:lpstr>PowerPoint Presentation</vt:lpstr>
      <vt:lpstr>Genital Fistula </vt:lpstr>
      <vt:lpstr>Outlines:-</vt:lpstr>
      <vt:lpstr>Outlines:-</vt:lpstr>
      <vt:lpstr>Introduction:   </vt:lpstr>
      <vt:lpstr>PowerPoint Presentation</vt:lpstr>
      <vt:lpstr>Definition:</vt:lpstr>
      <vt:lpstr>Incidence:</vt:lpstr>
      <vt:lpstr>Types:</vt:lpstr>
      <vt:lpstr>Types:</vt:lpstr>
      <vt:lpstr>PowerPoint Presentation</vt:lpstr>
      <vt:lpstr>PowerPoint Presentation</vt:lpstr>
      <vt:lpstr>PowerPoint Presentation</vt:lpstr>
      <vt:lpstr>PowerPoint Presentation</vt:lpstr>
      <vt:lpstr>Signs and symptoms:</vt:lpstr>
      <vt:lpstr>Causes:</vt:lpstr>
      <vt:lpstr>Causes:</vt:lpstr>
      <vt:lpstr>Risk factors:</vt:lpstr>
      <vt:lpstr>Risk factors:</vt:lpstr>
      <vt:lpstr>Diagnosis:</vt:lpstr>
      <vt:lpstr>Diagnosis:</vt:lpstr>
      <vt:lpstr>Complications:</vt:lpstr>
      <vt:lpstr>Complications:</vt:lpstr>
      <vt:lpstr>Complications:</vt:lpstr>
      <vt:lpstr>Complications:</vt:lpstr>
      <vt:lpstr>Complications:</vt:lpstr>
      <vt:lpstr>Complications:</vt:lpstr>
      <vt:lpstr>Complications:</vt:lpstr>
      <vt:lpstr>Examples for fistula</vt:lpstr>
      <vt:lpstr>1- Vesicovaginal fistula </vt:lpstr>
      <vt:lpstr>1- Vesicovaginal fistula </vt:lpstr>
      <vt:lpstr>PowerPoint Presentation</vt:lpstr>
      <vt:lpstr>1- Vesicovaginal fistula</vt:lpstr>
      <vt:lpstr>1- Vesicovaginal fistula</vt:lpstr>
      <vt:lpstr>1- Vesicovaginal fistula</vt:lpstr>
      <vt:lpstr>Diagnosis:</vt:lpstr>
      <vt:lpstr>PowerPoint Presentation</vt:lpstr>
      <vt:lpstr>PowerPoint Presentation</vt:lpstr>
      <vt:lpstr>PowerPoint Presentation</vt:lpstr>
      <vt:lpstr>Treatment</vt:lpstr>
      <vt:lpstr>Treatment</vt:lpstr>
      <vt:lpstr>Preoperative preparation:</vt:lpstr>
      <vt:lpstr>Postoperative care:</vt:lpstr>
      <vt:lpstr>Postoperative care:</vt:lpstr>
      <vt:lpstr>2- Uretrovaginal fistula</vt:lpstr>
      <vt:lpstr>2- Uretrovaginal fistula</vt:lpstr>
      <vt:lpstr>PowerPoint Presentation</vt:lpstr>
      <vt:lpstr>PowerPoint Presentation</vt:lpstr>
      <vt:lpstr>Rectovaginal fistula</vt:lpstr>
      <vt:lpstr>PowerPoint Presentation</vt:lpstr>
      <vt:lpstr>PowerPoint Presentation</vt:lpstr>
      <vt:lpstr>PowerPoint Presentation</vt:lpstr>
      <vt:lpstr>Diagnosis:</vt:lpstr>
      <vt:lpstr>Diagnosis:</vt:lpstr>
      <vt:lpstr>PowerPoint Presentation</vt:lpstr>
      <vt:lpstr>Treatment:</vt:lpstr>
      <vt:lpstr>Prevention:</vt:lpstr>
      <vt:lpstr>PowerPoint Presentation</vt:lpstr>
      <vt:lpstr>PowerPoint Presentation</vt:lpstr>
      <vt:lpstr>PowerPoint Presentation</vt:lpstr>
      <vt:lpstr>Treatment</vt:lpstr>
      <vt:lpstr>Treatment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Genital Fistula</dc:title>
  <dc:creator>el manar</dc:creator>
  <cp:lastModifiedBy>el manar</cp:lastModifiedBy>
  <cp:revision>15</cp:revision>
  <dcterms:created xsi:type="dcterms:W3CDTF">2015-09-30T04:04:02Z</dcterms:created>
  <dcterms:modified xsi:type="dcterms:W3CDTF">2015-09-30T06:23:10Z</dcterms:modified>
</cp:coreProperties>
</file>