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8BFD4-A2F2-4792-AEE7-266D94AACBE0}" type="datetimeFigureOut">
              <a:rPr lang="ar-EG" smtClean="0"/>
              <a:t>29/07/1441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5C6D7-3567-44B5-84AD-6EB4E3858992}" type="slidenum">
              <a:rPr lang="ar-EG" smtClean="0"/>
              <a:t>‹#›</a:t>
            </a:fld>
            <a:endParaRPr lang="ar-EG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8BFD4-A2F2-4792-AEE7-266D94AACBE0}" type="datetimeFigureOut">
              <a:rPr lang="ar-EG" smtClean="0"/>
              <a:t>29/07/1441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5C6D7-3567-44B5-84AD-6EB4E3858992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8BFD4-A2F2-4792-AEE7-266D94AACBE0}" type="datetimeFigureOut">
              <a:rPr lang="ar-EG" smtClean="0"/>
              <a:t>29/07/1441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5C6D7-3567-44B5-84AD-6EB4E3858992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8BFD4-A2F2-4792-AEE7-266D94AACBE0}" type="datetimeFigureOut">
              <a:rPr lang="ar-EG" smtClean="0"/>
              <a:t>29/07/1441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5C6D7-3567-44B5-84AD-6EB4E3858992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8BFD4-A2F2-4792-AEE7-266D94AACBE0}" type="datetimeFigureOut">
              <a:rPr lang="ar-EG" smtClean="0"/>
              <a:t>29/07/1441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5C6D7-3567-44B5-84AD-6EB4E3858992}" type="slidenum">
              <a:rPr lang="ar-EG" smtClean="0"/>
              <a:t>‹#›</a:t>
            </a:fld>
            <a:endParaRPr lang="ar-EG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8BFD4-A2F2-4792-AEE7-266D94AACBE0}" type="datetimeFigureOut">
              <a:rPr lang="ar-EG" smtClean="0"/>
              <a:t>29/07/1441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5C6D7-3567-44B5-84AD-6EB4E3858992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8BFD4-A2F2-4792-AEE7-266D94AACBE0}" type="datetimeFigureOut">
              <a:rPr lang="ar-EG" smtClean="0"/>
              <a:t>29/07/1441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5C6D7-3567-44B5-84AD-6EB4E3858992}" type="slidenum">
              <a:rPr lang="ar-EG" smtClean="0"/>
              <a:t>‹#›</a:t>
            </a:fld>
            <a:endParaRPr lang="ar-EG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8BFD4-A2F2-4792-AEE7-266D94AACBE0}" type="datetimeFigureOut">
              <a:rPr lang="ar-EG" smtClean="0"/>
              <a:t>29/07/1441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5C6D7-3567-44B5-84AD-6EB4E3858992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8BFD4-A2F2-4792-AEE7-266D94AACBE0}" type="datetimeFigureOut">
              <a:rPr lang="ar-EG" smtClean="0"/>
              <a:t>29/07/1441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5C6D7-3567-44B5-84AD-6EB4E3858992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8BFD4-A2F2-4792-AEE7-266D94AACBE0}" type="datetimeFigureOut">
              <a:rPr lang="ar-EG" smtClean="0"/>
              <a:t>29/07/1441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5C6D7-3567-44B5-84AD-6EB4E3858992}" type="slidenum">
              <a:rPr lang="ar-EG" smtClean="0"/>
              <a:t>‹#›</a:t>
            </a:fld>
            <a:endParaRPr lang="ar-EG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8BFD4-A2F2-4792-AEE7-266D94AACBE0}" type="datetimeFigureOut">
              <a:rPr lang="ar-EG" smtClean="0"/>
              <a:t>29/07/1441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5C6D7-3567-44B5-84AD-6EB4E3858992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27C8BFD4-A2F2-4792-AEE7-266D94AACBE0}" type="datetimeFigureOut">
              <a:rPr lang="ar-EG" smtClean="0"/>
              <a:t>29/07/1441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3645C6D7-3567-44B5-84AD-6EB4E3858992}" type="slidenum">
              <a:rPr lang="ar-EG" smtClean="0"/>
              <a:t>‹#›</a:t>
            </a:fld>
            <a:endParaRPr lang="ar-E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r" defTabSz="914400" rtl="1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r" defTabSz="914400" rtl="1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r" defTabSz="914400" rtl="1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i="1" dirty="0">
                <a:ea typeface="Arial"/>
              </a:rPr>
              <a:t>Epidemiological </a:t>
            </a:r>
            <a:r>
              <a:rPr lang="en-US" i="1" dirty="0">
                <a:ea typeface="Arial"/>
              </a:rPr>
              <a:t>Methods</a:t>
            </a:r>
            <a:endParaRPr lang="ar-EG" i="1" dirty="0">
              <a:ea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1217114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II) Experimental or intervention study:</a:t>
            </a:r>
            <a:br>
              <a:rPr lang="en-US" dirty="0"/>
            </a:b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876800"/>
          </a:xfrm>
        </p:spPr>
        <p:txBody>
          <a:bodyPr>
            <a:normAutofit/>
          </a:bodyPr>
          <a:lstStyle/>
          <a:p>
            <a:pPr algn="l" rtl="0">
              <a:lnSpc>
                <a:spcPct val="115000"/>
              </a:lnSpc>
              <a:spcAft>
                <a:spcPts val="500"/>
              </a:spcAft>
            </a:pPr>
            <a:r>
              <a:rPr lang="en-US" dirty="0" smtClean="0">
                <a:ea typeface="Arial"/>
              </a:rPr>
              <a:t>It </a:t>
            </a:r>
            <a:r>
              <a:rPr lang="en-US" dirty="0">
                <a:ea typeface="Arial"/>
              </a:rPr>
              <a:t>is involves an active attempt to change </a:t>
            </a:r>
            <a:r>
              <a:rPr lang="en-US" dirty="0" smtClean="0">
                <a:ea typeface="Arial"/>
              </a:rPr>
              <a:t>disease determinants </a:t>
            </a:r>
            <a:r>
              <a:rPr lang="en-US" dirty="0">
                <a:ea typeface="Arial"/>
              </a:rPr>
              <a:t>such as an exposure or a behavior or the progress of a disease through treatment or preventive measure.</a:t>
            </a:r>
            <a:endParaRPr lang="en-US" sz="1800" dirty="0">
              <a:ea typeface="Arial"/>
            </a:endParaRPr>
          </a:p>
          <a:p>
            <a:pPr algn="l" rtl="0">
              <a:lnSpc>
                <a:spcPct val="115000"/>
              </a:lnSpc>
              <a:spcAft>
                <a:spcPts val="500"/>
              </a:spcAft>
            </a:pPr>
            <a:r>
              <a:rPr lang="en-US" sz="2800" dirty="0">
                <a:ea typeface="Arial"/>
              </a:rPr>
              <a:t>Objective:</a:t>
            </a:r>
            <a:endParaRPr lang="en-US" sz="1800" dirty="0">
              <a:ea typeface="Arial"/>
            </a:endParaRPr>
          </a:p>
          <a:p>
            <a:pPr algn="l" rtl="0">
              <a:lnSpc>
                <a:spcPct val="115000"/>
              </a:lnSpc>
              <a:spcAft>
                <a:spcPts val="500"/>
              </a:spcAft>
            </a:pPr>
            <a:r>
              <a:rPr lang="en-US" dirty="0">
                <a:ea typeface="Arial"/>
              </a:rPr>
              <a:t>To study incidence of disease among tested groups and </a:t>
            </a:r>
            <a:r>
              <a:rPr lang="en-US" dirty="0" smtClean="0">
                <a:ea typeface="Arial"/>
              </a:rPr>
              <a:t>control groups </a:t>
            </a:r>
            <a:r>
              <a:rPr lang="en-US" dirty="0">
                <a:ea typeface="Arial"/>
              </a:rPr>
              <a:t>(placebo) exposed to suspected causal agent or protected from </a:t>
            </a:r>
            <a:r>
              <a:rPr lang="en-US" dirty="0" smtClean="0">
                <a:ea typeface="Arial"/>
              </a:rPr>
              <a:t>it.</a:t>
            </a:r>
            <a:endParaRPr lang="en-US" dirty="0">
              <a:ea typeface="Arial"/>
            </a:endParaRPr>
          </a:p>
          <a:p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36141268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764704"/>
            <a:ext cx="8229600" cy="4876800"/>
          </a:xfrm>
        </p:spPr>
        <p:txBody>
          <a:bodyPr>
            <a:normAutofit fontScale="25000" lnSpcReduction="20000"/>
          </a:bodyPr>
          <a:lstStyle/>
          <a:p>
            <a:pPr algn="l" rtl="0">
              <a:lnSpc>
                <a:spcPct val="115000"/>
              </a:lnSpc>
              <a:spcAft>
                <a:spcPts val="500"/>
              </a:spcAft>
            </a:pPr>
            <a:r>
              <a:rPr lang="en-US" sz="9600" dirty="0">
                <a:ea typeface="Arial"/>
              </a:rPr>
              <a:t>Requirements:</a:t>
            </a:r>
          </a:p>
          <a:p>
            <a:pPr algn="l" rtl="0">
              <a:lnSpc>
                <a:spcPct val="115000"/>
              </a:lnSpc>
              <a:spcAft>
                <a:spcPts val="500"/>
              </a:spcAft>
            </a:pPr>
            <a:r>
              <a:rPr lang="en-US" sz="9600" dirty="0">
                <a:ea typeface="Arial"/>
              </a:rPr>
              <a:t>1-Studied population. </a:t>
            </a:r>
          </a:p>
          <a:p>
            <a:pPr algn="l" rtl="0">
              <a:lnSpc>
                <a:spcPct val="115000"/>
              </a:lnSpc>
              <a:spcAft>
                <a:spcPts val="500"/>
              </a:spcAft>
            </a:pPr>
            <a:r>
              <a:rPr lang="en-US" sz="9600" dirty="0">
                <a:ea typeface="Arial"/>
              </a:rPr>
              <a:t>2-The intervention measures </a:t>
            </a:r>
          </a:p>
          <a:p>
            <a:pPr marL="0" indent="0" algn="l" rtl="0">
              <a:lnSpc>
                <a:spcPct val="115000"/>
              </a:lnSpc>
              <a:spcAft>
                <a:spcPts val="500"/>
              </a:spcAft>
              <a:buNone/>
            </a:pPr>
            <a:r>
              <a:rPr lang="en-US" sz="9600" dirty="0" smtClean="0">
                <a:ea typeface="Arial"/>
              </a:rPr>
              <a:t> </a:t>
            </a:r>
            <a:r>
              <a:rPr lang="en-US" sz="9600" dirty="0">
                <a:ea typeface="Arial"/>
              </a:rPr>
              <a:t>*</a:t>
            </a:r>
            <a:r>
              <a:rPr lang="en-US" sz="9600" dirty="0" smtClean="0">
                <a:ea typeface="Arial"/>
              </a:rPr>
              <a:t>Therapeutic  ( </a:t>
            </a:r>
            <a:r>
              <a:rPr lang="en-US" sz="9600" dirty="0">
                <a:ea typeface="Arial"/>
              </a:rPr>
              <a:t>New </a:t>
            </a:r>
            <a:r>
              <a:rPr lang="en-US" sz="9600" dirty="0" smtClean="0">
                <a:ea typeface="Arial"/>
              </a:rPr>
              <a:t>drug -Modified diet-  </a:t>
            </a:r>
            <a:r>
              <a:rPr lang="en-US" sz="9600" dirty="0">
                <a:ea typeface="Arial"/>
              </a:rPr>
              <a:t>New vaccine </a:t>
            </a:r>
            <a:r>
              <a:rPr lang="en-US" sz="9600" dirty="0" smtClean="0">
                <a:ea typeface="Arial"/>
              </a:rPr>
              <a:t>)</a:t>
            </a:r>
            <a:endParaRPr lang="en-US" sz="9600" dirty="0">
              <a:ea typeface="Arial"/>
            </a:endParaRPr>
          </a:p>
          <a:p>
            <a:pPr marL="0" indent="0" algn="l" rtl="0">
              <a:lnSpc>
                <a:spcPct val="115000"/>
              </a:lnSpc>
              <a:spcAft>
                <a:spcPts val="500"/>
              </a:spcAft>
              <a:buNone/>
            </a:pPr>
            <a:r>
              <a:rPr lang="en-US" sz="9600" dirty="0">
                <a:ea typeface="Arial"/>
              </a:rPr>
              <a:t>*Preventive</a:t>
            </a:r>
          </a:p>
          <a:p>
            <a:pPr algn="l" rtl="0">
              <a:lnSpc>
                <a:spcPct val="115000"/>
              </a:lnSpc>
              <a:spcAft>
                <a:spcPts val="500"/>
              </a:spcAft>
            </a:pPr>
            <a:r>
              <a:rPr lang="en-US" sz="9600" dirty="0">
                <a:ea typeface="Arial"/>
              </a:rPr>
              <a:t> </a:t>
            </a:r>
            <a:r>
              <a:rPr lang="en-US" sz="9600" dirty="0" smtClean="0">
                <a:ea typeface="Arial"/>
              </a:rPr>
              <a:t>3-Approach   ( </a:t>
            </a:r>
            <a:r>
              <a:rPr lang="en-US" sz="9600" dirty="0">
                <a:ea typeface="Arial"/>
              </a:rPr>
              <a:t>single </a:t>
            </a:r>
            <a:r>
              <a:rPr lang="en-US" sz="9600" dirty="0" smtClean="0">
                <a:ea typeface="Arial"/>
              </a:rPr>
              <a:t>blind- </a:t>
            </a:r>
            <a:r>
              <a:rPr lang="en-US" sz="9600" dirty="0">
                <a:ea typeface="Arial"/>
              </a:rPr>
              <a:t>Double </a:t>
            </a:r>
            <a:r>
              <a:rPr lang="en-US" sz="9600" dirty="0" smtClean="0">
                <a:ea typeface="Arial"/>
              </a:rPr>
              <a:t>blind )</a:t>
            </a:r>
            <a:endParaRPr lang="en-US" sz="9600" dirty="0">
              <a:ea typeface="Arial"/>
            </a:endParaRPr>
          </a:p>
          <a:p>
            <a:pPr algn="l" rtl="0">
              <a:lnSpc>
                <a:spcPct val="115000"/>
              </a:lnSpc>
              <a:spcAft>
                <a:spcPts val="500"/>
              </a:spcAft>
            </a:pPr>
            <a:r>
              <a:rPr lang="en-US" sz="9600" dirty="0" smtClean="0">
                <a:ea typeface="Arial"/>
              </a:rPr>
              <a:t> </a:t>
            </a:r>
            <a:r>
              <a:rPr lang="en-US" sz="9600" dirty="0">
                <a:ea typeface="Arial"/>
              </a:rPr>
              <a:t>4-Ethical consideration. </a:t>
            </a:r>
            <a:endParaRPr lang="en-US" sz="9600" dirty="0" smtClean="0">
              <a:ea typeface="Arial"/>
            </a:endParaRPr>
          </a:p>
          <a:p>
            <a:pPr marL="0" indent="0" algn="l" rtl="0">
              <a:lnSpc>
                <a:spcPct val="115000"/>
              </a:lnSpc>
              <a:spcAft>
                <a:spcPts val="500"/>
              </a:spcAft>
              <a:buNone/>
            </a:pPr>
            <a:r>
              <a:rPr lang="en-US" sz="9600" dirty="0" smtClean="0">
                <a:ea typeface="Arial"/>
              </a:rPr>
              <a:t>Analysis</a:t>
            </a:r>
            <a:r>
              <a:rPr lang="en-US" sz="9600" dirty="0">
                <a:ea typeface="Arial"/>
              </a:rPr>
              <a:t>: </a:t>
            </a:r>
          </a:p>
          <a:p>
            <a:pPr marL="0" indent="0" algn="l" rtl="0">
              <a:lnSpc>
                <a:spcPct val="115000"/>
              </a:lnSpc>
              <a:spcAft>
                <a:spcPts val="500"/>
              </a:spcAft>
              <a:buNone/>
            </a:pPr>
            <a:r>
              <a:rPr lang="en-US" sz="9600" dirty="0">
                <a:ea typeface="Arial"/>
              </a:rPr>
              <a:t>Efficiency = Expected incidence in control – intervention incidence in tested </a:t>
            </a:r>
            <a:r>
              <a:rPr lang="en-US" sz="9600" dirty="0" smtClean="0">
                <a:ea typeface="Arial"/>
              </a:rPr>
              <a:t>group.</a:t>
            </a:r>
            <a:endParaRPr lang="en-US" sz="9600" dirty="0">
              <a:ea typeface="Arial"/>
            </a:endParaRPr>
          </a:p>
          <a:p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87084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Types: </a:t>
            </a:r>
            <a:br>
              <a:rPr lang="en-US" dirty="0"/>
            </a:b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lnSpc>
                <a:spcPct val="115000"/>
              </a:lnSpc>
              <a:spcAft>
                <a:spcPts val="500"/>
              </a:spcAft>
            </a:pPr>
            <a:r>
              <a:rPr lang="en-US" b="1" i="1" dirty="0" smtClean="0">
                <a:ea typeface="Arial"/>
              </a:rPr>
              <a:t>1</a:t>
            </a:r>
            <a:r>
              <a:rPr lang="en-US" b="1" i="1" dirty="0">
                <a:ea typeface="Arial"/>
              </a:rPr>
              <a:t>) Observational:</a:t>
            </a:r>
            <a:endParaRPr lang="en-US" sz="1400" b="1" i="1" dirty="0">
              <a:ea typeface="Arial"/>
            </a:endParaRPr>
          </a:p>
          <a:p>
            <a:pPr marL="0" indent="0" algn="l" rtl="0">
              <a:lnSpc>
                <a:spcPct val="115000"/>
              </a:lnSpc>
              <a:spcAft>
                <a:spcPts val="500"/>
              </a:spcAft>
              <a:buNone/>
            </a:pPr>
            <a:r>
              <a:rPr lang="en-US" dirty="0">
                <a:ea typeface="Arial"/>
              </a:rPr>
              <a:t> Concerned with identifying factors that could be regarded as causal in the development </a:t>
            </a:r>
            <a:r>
              <a:rPr lang="en-US" dirty="0">
                <a:ea typeface="Arial"/>
              </a:rPr>
              <a:t>of </a:t>
            </a:r>
            <a:r>
              <a:rPr lang="en-US" dirty="0">
                <a:ea typeface="Arial"/>
              </a:rPr>
              <a:t>a disease or condition (risk factors) or with determine predictors of outcome or prognosis of </a:t>
            </a:r>
            <a:r>
              <a:rPr lang="en-US" dirty="0">
                <a:ea typeface="Arial"/>
              </a:rPr>
              <a:t>disease.</a:t>
            </a:r>
          </a:p>
          <a:p>
            <a:pPr marL="0" indent="0" algn="l" rtl="0">
              <a:lnSpc>
                <a:spcPct val="115000"/>
              </a:lnSpc>
              <a:spcAft>
                <a:spcPts val="500"/>
              </a:spcAft>
              <a:buNone/>
            </a:pPr>
            <a:r>
              <a:rPr lang="en-US" b="1" i="1" dirty="0">
                <a:ea typeface="Arial"/>
              </a:rPr>
              <a:t>It is divided into:</a:t>
            </a:r>
          </a:p>
          <a:p>
            <a:pPr marL="342900" indent="-342900" algn="l" rtl="0">
              <a:lnSpc>
                <a:spcPct val="115000"/>
              </a:lnSpc>
              <a:spcAft>
                <a:spcPts val="500"/>
              </a:spcAft>
              <a:buAutoNum type="alphaUcParenR"/>
            </a:pPr>
            <a:r>
              <a:rPr lang="en-US" dirty="0">
                <a:ea typeface="Arial"/>
              </a:rPr>
              <a:t>Descriptive</a:t>
            </a:r>
          </a:p>
          <a:p>
            <a:pPr marL="342900" indent="-342900" algn="l" rtl="0">
              <a:lnSpc>
                <a:spcPct val="115000"/>
              </a:lnSpc>
              <a:spcAft>
                <a:spcPts val="500"/>
              </a:spcAft>
              <a:buAutoNum type="alphaUcParenR"/>
            </a:pPr>
            <a:r>
              <a:rPr lang="en-US" dirty="0">
                <a:ea typeface="Arial"/>
              </a:rPr>
              <a:t>B) Analytic</a:t>
            </a:r>
            <a:endParaRPr lang="en-US" dirty="0">
              <a:ea typeface="Arial"/>
            </a:endParaRPr>
          </a:p>
          <a:p>
            <a:pPr algn="l" rtl="0"/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17097825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lnSpc>
                <a:spcPct val="115000"/>
              </a:lnSpc>
              <a:spcAft>
                <a:spcPts val="500"/>
              </a:spcAft>
            </a:pPr>
            <a:r>
              <a:rPr lang="en-US" sz="2800" dirty="0">
                <a:solidFill>
                  <a:srgbClr val="4B4F00"/>
                </a:solidFill>
                <a:ea typeface="Arial"/>
              </a:rPr>
              <a:t> </a:t>
            </a:r>
            <a:r>
              <a:rPr lang="en-US" sz="2800" dirty="0">
                <a:ea typeface="Arial"/>
              </a:rPr>
              <a:t>a) </a:t>
            </a:r>
            <a:r>
              <a:rPr lang="en-US" sz="2800" dirty="0" smtClean="0">
                <a:ea typeface="Arial"/>
              </a:rPr>
              <a:t>Descriptive </a:t>
            </a:r>
            <a:r>
              <a:rPr lang="en-US" dirty="0">
                <a:ea typeface="Arial"/>
              </a:rPr>
              <a:t>(cross-sectional or prevalence study</a:t>
            </a:r>
            <a:r>
              <a:rPr lang="en-US" dirty="0" smtClean="0">
                <a:ea typeface="Arial"/>
              </a:rPr>
              <a:t>):</a:t>
            </a:r>
            <a:endParaRPr lang="en-US" sz="1400" dirty="0">
              <a:ea typeface="Arial"/>
            </a:endParaRPr>
          </a:p>
          <a:p>
            <a:pPr marL="0" indent="0" algn="l" rtl="0">
              <a:lnSpc>
                <a:spcPct val="115000"/>
              </a:lnSpc>
              <a:spcAft>
                <a:spcPts val="500"/>
              </a:spcAft>
              <a:buNone/>
            </a:pPr>
            <a:r>
              <a:rPr lang="en-US" dirty="0">
                <a:ea typeface="Arial"/>
              </a:rPr>
              <a:t>It is limited to a description of occurrence of population and it is considered the first step in an </a:t>
            </a:r>
            <a:r>
              <a:rPr lang="en-US" dirty="0" smtClean="0">
                <a:ea typeface="Arial"/>
              </a:rPr>
              <a:t>investigation.</a:t>
            </a:r>
          </a:p>
          <a:p>
            <a:pPr algn="l" rtl="0">
              <a:lnSpc>
                <a:spcPct val="115000"/>
              </a:lnSpc>
              <a:spcAft>
                <a:spcPts val="500"/>
              </a:spcAft>
            </a:pPr>
            <a:r>
              <a:rPr lang="en-US" dirty="0" smtClean="0">
                <a:ea typeface="Arial"/>
              </a:rPr>
              <a:t> </a:t>
            </a:r>
            <a:r>
              <a:rPr lang="en-US" sz="2800" dirty="0">
                <a:ea typeface="Arial"/>
              </a:rPr>
              <a:t>b)Analytic study</a:t>
            </a:r>
            <a:r>
              <a:rPr lang="en-US" sz="2800" dirty="0" smtClean="0">
                <a:ea typeface="Arial"/>
              </a:rPr>
              <a:t>: </a:t>
            </a:r>
            <a:r>
              <a:rPr lang="en-US" dirty="0" smtClean="0">
                <a:ea typeface="Arial"/>
              </a:rPr>
              <a:t>We </a:t>
            </a:r>
            <a:r>
              <a:rPr lang="en-US" dirty="0">
                <a:ea typeface="Arial"/>
              </a:rPr>
              <a:t>goes furthers by analyzing relationships between health status and other </a:t>
            </a:r>
            <a:r>
              <a:rPr lang="en-US" dirty="0" smtClean="0">
                <a:ea typeface="Arial"/>
              </a:rPr>
              <a:t>variable.</a:t>
            </a:r>
            <a:endParaRPr lang="en-US" dirty="0">
              <a:ea typeface="Arial"/>
            </a:endParaRPr>
          </a:p>
          <a:p>
            <a:pPr marL="0" indent="0" algn="l" rtl="0">
              <a:lnSpc>
                <a:spcPct val="115000"/>
              </a:lnSpc>
              <a:spcAft>
                <a:spcPts val="500"/>
              </a:spcAft>
              <a:buNone/>
            </a:pPr>
            <a:r>
              <a:rPr lang="en-US" dirty="0">
                <a:ea typeface="Arial"/>
              </a:rPr>
              <a:t>It is divided into</a:t>
            </a:r>
            <a:r>
              <a:rPr lang="en-US" dirty="0" smtClean="0">
                <a:ea typeface="Arial"/>
              </a:rPr>
              <a:t>:</a:t>
            </a:r>
          </a:p>
          <a:p>
            <a:pPr marL="0" indent="0" algn="l" rtl="0">
              <a:lnSpc>
                <a:spcPct val="115000"/>
              </a:lnSpc>
              <a:spcAft>
                <a:spcPts val="500"/>
              </a:spcAft>
              <a:buNone/>
            </a:pPr>
            <a:r>
              <a:rPr lang="en-US" dirty="0" smtClean="0">
                <a:ea typeface="Arial"/>
              </a:rPr>
              <a:t> </a:t>
            </a:r>
            <a:r>
              <a:rPr lang="en-US" dirty="0">
                <a:ea typeface="Arial"/>
              </a:rPr>
              <a:t>i) Case-control study (retrospective study</a:t>
            </a:r>
            <a:r>
              <a:rPr lang="en-US" dirty="0" smtClean="0">
                <a:ea typeface="Arial"/>
              </a:rPr>
              <a:t>).</a:t>
            </a:r>
          </a:p>
          <a:p>
            <a:pPr marL="0" indent="0" algn="l" rtl="0">
              <a:lnSpc>
                <a:spcPct val="115000"/>
              </a:lnSpc>
              <a:spcAft>
                <a:spcPts val="500"/>
              </a:spcAft>
              <a:buNone/>
            </a:pPr>
            <a:r>
              <a:rPr lang="en-US" dirty="0" smtClean="0">
                <a:ea typeface="Arial"/>
              </a:rPr>
              <a:t> </a:t>
            </a:r>
            <a:r>
              <a:rPr lang="en-US" dirty="0">
                <a:ea typeface="Arial"/>
              </a:rPr>
              <a:t>ii) Cohort study (prospective).</a:t>
            </a:r>
          </a:p>
          <a:p>
            <a:pPr algn="l" rtl="0">
              <a:lnSpc>
                <a:spcPct val="115000"/>
              </a:lnSpc>
              <a:spcAft>
                <a:spcPts val="500"/>
              </a:spcAft>
            </a:pPr>
            <a:endParaRPr lang="en-US" sz="1400" dirty="0" smtClean="0">
              <a:ea typeface="Arial"/>
            </a:endParaRPr>
          </a:p>
          <a:p>
            <a:pPr algn="l" rtl="0"/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996509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Descriptive studies:</a:t>
            </a:r>
            <a:br>
              <a:rPr lang="en-US" dirty="0"/>
            </a:b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4876800"/>
          </a:xfrm>
        </p:spPr>
        <p:txBody>
          <a:bodyPr>
            <a:normAutofit/>
          </a:bodyPr>
          <a:lstStyle/>
          <a:p>
            <a:pPr algn="l" rtl="0">
              <a:lnSpc>
                <a:spcPct val="115000"/>
              </a:lnSpc>
              <a:spcAft>
                <a:spcPts val="500"/>
              </a:spcAft>
            </a:pPr>
            <a:r>
              <a:rPr lang="en-US" sz="2800" dirty="0" smtClean="0">
                <a:ea typeface="Arial"/>
              </a:rPr>
              <a:t>Objectives</a:t>
            </a:r>
            <a:r>
              <a:rPr lang="en-US" sz="2800" dirty="0">
                <a:ea typeface="Arial"/>
              </a:rPr>
              <a:t>:</a:t>
            </a:r>
            <a:endParaRPr lang="en-US" sz="1600" dirty="0">
              <a:ea typeface="Arial"/>
            </a:endParaRPr>
          </a:p>
          <a:p>
            <a:pPr algn="l" rtl="0">
              <a:lnSpc>
                <a:spcPct val="115000"/>
              </a:lnSpc>
              <a:spcAft>
                <a:spcPts val="500"/>
              </a:spcAft>
            </a:pPr>
            <a:r>
              <a:rPr lang="en-US" dirty="0">
                <a:ea typeface="Arial"/>
              </a:rPr>
              <a:t>This type is concerning with the study of presence or absence of </a:t>
            </a:r>
            <a:r>
              <a:rPr lang="en-US" dirty="0" smtClean="0">
                <a:ea typeface="Arial"/>
              </a:rPr>
              <a:t>a</a:t>
            </a:r>
            <a:r>
              <a:rPr lang="en-US" sz="1600" dirty="0" smtClean="0">
                <a:ea typeface="Arial"/>
              </a:rPr>
              <a:t> </a:t>
            </a:r>
            <a:r>
              <a:rPr lang="en-US" dirty="0" smtClean="0">
                <a:ea typeface="Arial"/>
              </a:rPr>
              <a:t>disease</a:t>
            </a:r>
            <a:r>
              <a:rPr lang="en-US" dirty="0">
                <a:ea typeface="Arial"/>
              </a:rPr>
              <a:t>. It reflects the actual picture present (situation analysis</a:t>
            </a:r>
            <a:r>
              <a:rPr lang="en-US" dirty="0" smtClean="0">
                <a:ea typeface="Arial"/>
              </a:rPr>
              <a:t>).</a:t>
            </a:r>
          </a:p>
          <a:p>
            <a:pPr algn="l" rtl="0">
              <a:lnSpc>
                <a:spcPct val="115000"/>
              </a:lnSpc>
              <a:spcAft>
                <a:spcPts val="500"/>
              </a:spcAft>
            </a:pPr>
            <a:r>
              <a:rPr lang="en-US" dirty="0">
                <a:ea typeface="Arial"/>
              </a:rPr>
              <a:t>Requirements:</a:t>
            </a:r>
          </a:p>
          <a:p>
            <a:pPr algn="l" rtl="0">
              <a:lnSpc>
                <a:spcPct val="115000"/>
              </a:lnSpc>
              <a:spcAft>
                <a:spcPts val="500"/>
              </a:spcAft>
            </a:pPr>
            <a:r>
              <a:rPr lang="en-US" dirty="0">
                <a:ea typeface="Arial"/>
              </a:rPr>
              <a:t>1-Well planned a survey to collect data if it is not available in </a:t>
            </a:r>
            <a:r>
              <a:rPr lang="en-US" dirty="0" smtClean="0">
                <a:ea typeface="Arial"/>
              </a:rPr>
              <a:t>health records</a:t>
            </a:r>
            <a:r>
              <a:rPr lang="en-US" dirty="0">
                <a:ea typeface="Arial"/>
              </a:rPr>
              <a:t>.</a:t>
            </a:r>
          </a:p>
          <a:p>
            <a:pPr algn="l" rtl="0">
              <a:lnSpc>
                <a:spcPct val="115000"/>
              </a:lnSpc>
              <a:spcAft>
                <a:spcPts val="500"/>
              </a:spcAft>
            </a:pPr>
            <a:r>
              <a:rPr lang="en-US" dirty="0">
                <a:ea typeface="Arial"/>
              </a:rPr>
              <a:t> 2-Registerd data from the records of different health facilities. </a:t>
            </a:r>
            <a:endParaRPr lang="en-US" dirty="0" smtClean="0">
              <a:ea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73333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l" rtl="0">
              <a:lnSpc>
                <a:spcPct val="115000"/>
              </a:lnSpc>
              <a:spcAft>
                <a:spcPts val="500"/>
              </a:spcAft>
              <a:buClr>
                <a:srgbClr val="93A299"/>
              </a:buClr>
            </a:pPr>
            <a:r>
              <a:rPr lang="en-US" dirty="0">
                <a:solidFill>
                  <a:srgbClr val="2C3E00"/>
                </a:solidFill>
                <a:ea typeface="Arial"/>
              </a:rPr>
              <a:t>3-Define the population to be studied i.e. representative samples of population focusing on personal, demographic characteristics, illness &amp; health related habits. </a:t>
            </a:r>
          </a:p>
          <a:p>
            <a:pPr algn="l" rtl="0">
              <a:lnSpc>
                <a:spcPct val="115000"/>
              </a:lnSpc>
              <a:spcAft>
                <a:spcPts val="500"/>
              </a:spcAft>
            </a:pPr>
            <a:r>
              <a:rPr lang="en-US" dirty="0" smtClean="0">
                <a:solidFill>
                  <a:srgbClr val="2C3E00"/>
                </a:solidFill>
                <a:ea typeface="Arial"/>
              </a:rPr>
              <a:t>4-Describing </a:t>
            </a:r>
            <a:r>
              <a:rPr lang="en-US" dirty="0">
                <a:solidFill>
                  <a:srgbClr val="2C3E00"/>
                </a:solidFill>
                <a:ea typeface="Arial"/>
              </a:rPr>
              <a:t>the disease in relation to time, place and person. </a:t>
            </a:r>
            <a:endParaRPr lang="en-US" dirty="0" smtClean="0">
              <a:solidFill>
                <a:srgbClr val="2C3E00"/>
              </a:solidFill>
              <a:ea typeface="Arial"/>
            </a:endParaRPr>
          </a:p>
          <a:p>
            <a:pPr algn="l" rtl="0">
              <a:lnSpc>
                <a:spcPct val="115000"/>
              </a:lnSpc>
              <a:spcAft>
                <a:spcPts val="500"/>
              </a:spcAft>
            </a:pPr>
            <a:r>
              <a:rPr lang="en-US" dirty="0" smtClean="0">
                <a:solidFill>
                  <a:srgbClr val="2C3E00"/>
                </a:solidFill>
                <a:ea typeface="Arial"/>
              </a:rPr>
              <a:t>5-Target </a:t>
            </a:r>
            <a:r>
              <a:rPr lang="en-US" dirty="0">
                <a:solidFill>
                  <a:srgbClr val="2C3E00"/>
                </a:solidFill>
                <a:ea typeface="Arial"/>
              </a:rPr>
              <a:t>population examined only once. </a:t>
            </a:r>
            <a:endParaRPr lang="en-US" dirty="0" smtClean="0">
              <a:solidFill>
                <a:srgbClr val="2C3E00"/>
              </a:solidFill>
              <a:ea typeface="Arial"/>
            </a:endParaRPr>
          </a:p>
          <a:p>
            <a:pPr algn="l" rtl="0">
              <a:lnSpc>
                <a:spcPct val="115000"/>
              </a:lnSpc>
              <a:spcAft>
                <a:spcPts val="500"/>
              </a:spcAft>
            </a:pPr>
            <a:r>
              <a:rPr lang="en-US" dirty="0" smtClean="0">
                <a:solidFill>
                  <a:srgbClr val="2C3E00"/>
                </a:solidFill>
                <a:ea typeface="Arial"/>
              </a:rPr>
              <a:t>Analysis:</a:t>
            </a:r>
            <a:r>
              <a:rPr lang="en-US" sz="1400" dirty="0" smtClean="0">
                <a:ea typeface="Arial"/>
              </a:rPr>
              <a:t> </a:t>
            </a:r>
            <a:r>
              <a:rPr lang="en-US" dirty="0" smtClean="0">
                <a:solidFill>
                  <a:srgbClr val="3C4500"/>
                </a:solidFill>
                <a:ea typeface="Arial"/>
              </a:rPr>
              <a:t>By </a:t>
            </a:r>
            <a:r>
              <a:rPr lang="en-US" dirty="0">
                <a:solidFill>
                  <a:srgbClr val="3C4500"/>
                </a:solidFill>
                <a:ea typeface="Arial"/>
              </a:rPr>
              <a:t>measuring morbidity rates.</a:t>
            </a:r>
            <a:endParaRPr lang="en-US" sz="1400" dirty="0">
              <a:ea typeface="Arial"/>
            </a:endParaRPr>
          </a:p>
          <a:p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7546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Case-control study: 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lnSpc>
                <a:spcPct val="115000"/>
              </a:lnSpc>
              <a:spcAft>
                <a:spcPts val="500"/>
              </a:spcAft>
            </a:pPr>
            <a:r>
              <a:rPr lang="en-US" dirty="0" smtClean="0">
                <a:ea typeface="Arial"/>
              </a:rPr>
              <a:t>Objective</a:t>
            </a:r>
            <a:r>
              <a:rPr lang="en-US" dirty="0">
                <a:ea typeface="Arial"/>
              </a:rPr>
              <a:t>:</a:t>
            </a:r>
            <a:endParaRPr lang="en-US" sz="1400" dirty="0">
              <a:ea typeface="Arial"/>
            </a:endParaRPr>
          </a:p>
          <a:p>
            <a:pPr marL="0" indent="0" algn="l" rtl="0">
              <a:lnSpc>
                <a:spcPct val="115000"/>
              </a:lnSpc>
              <a:spcAft>
                <a:spcPts val="500"/>
              </a:spcAft>
              <a:buNone/>
            </a:pPr>
            <a:r>
              <a:rPr lang="en-US" dirty="0">
                <a:ea typeface="Arial"/>
              </a:rPr>
              <a:t>To study association between certain factors and diseases under investigation.</a:t>
            </a:r>
            <a:endParaRPr lang="en-US" sz="1400" dirty="0">
              <a:ea typeface="Arial"/>
            </a:endParaRPr>
          </a:p>
          <a:p>
            <a:pPr algn="l" rtl="0">
              <a:lnSpc>
                <a:spcPct val="115000"/>
              </a:lnSpc>
              <a:spcAft>
                <a:spcPts val="500"/>
              </a:spcAft>
            </a:pPr>
            <a:r>
              <a:rPr lang="en-US" dirty="0">
                <a:ea typeface="Arial"/>
              </a:rPr>
              <a:t> </a:t>
            </a:r>
            <a:r>
              <a:rPr lang="en-US" sz="2800" dirty="0">
                <a:ea typeface="Arial"/>
              </a:rPr>
              <a:t>Requirements:</a:t>
            </a:r>
            <a:endParaRPr lang="en-US" sz="1600" dirty="0">
              <a:ea typeface="Arial"/>
            </a:endParaRPr>
          </a:p>
          <a:p>
            <a:pPr algn="l" rtl="0">
              <a:lnSpc>
                <a:spcPct val="115000"/>
              </a:lnSpc>
              <a:spcAft>
                <a:spcPts val="500"/>
              </a:spcAft>
            </a:pPr>
            <a:r>
              <a:rPr lang="en-US" dirty="0">
                <a:ea typeface="Arial"/>
              </a:rPr>
              <a:t> </a:t>
            </a:r>
            <a:r>
              <a:rPr lang="en-US" dirty="0">
                <a:ea typeface="Arial"/>
              </a:rPr>
              <a:t>1-Proper selection for cases.</a:t>
            </a:r>
          </a:p>
          <a:p>
            <a:pPr algn="l" rtl="0">
              <a:lnSpc>
                <a:spcPct val="115000"/>
              </a:lnSpc>
              <a:spcAft>
                <a:spcPts val="500"/>
              </a:spcAft>
            </a:pPr>
            <a:r>
              <a:rPr lang="en-US" dirty="0">
                <a:ea typeface="Arial"/>
              </a:rPr>
              <a:t>2-Proper selection for matched control groups.</a:t>
            </a:r>
          </a:p>
          <a:p>
            <a:pPr algn="l" rtl="0">
              <a:lnSpc>
                <a:spcPct val="115000"/>
              </a:lnSpc>
              <a:spcAft>
                <a:spcPts val="500"/>
              </a:spcAft>
            </a:pPr>
            <a:r>
              <a:rPr lang="en-US" dirty="0">
                <a:ea typeface="Arial"/>
              </a:rPr>
              <a:t>3-Interviews with cases and control. </a:t>
            </a:r>
            <a:endParaRPr lang="en-US" dirty="0">
              <a:ea typeface="Arial"/>
            </a:endParaRPr>
          </a:p>
          <a:p>
            <a:pPr algn="l" rtl="0">
              <a:lnSpc>
                <a:spcPct val="115000"/>
              </a:lnSpc>
              <a:spcAft>
                <a:spcPts val="500"/>
              </a:spcAft>
            </a:pPr>
            <a:r>
              <a:rPr lang="en-US" dirty="0">
                <a:ea typeface="Arial"/>
              </a:rPr>
              <a:t>4-Advantages </a:t>
            </a:r>
            <a:r>
              <a:rPr lang="en-US" dirty="0">
                <a:ea typeface="Arial"/>
              </a:rPr>
              <a:t>and disadvantages of this </a:t>
            </a:r>
            <a:r>
              <a:rPr lang="en-US" dirty="0">
                <a:ea typeface="Arial"/>
              </a:rPr>
              <a:t>study.</a:t>
            </a:r>
            <a:endParaRPr lang="ar-EG" dirty="0">
              <a:ea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298268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Cohort study: 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lnSpc>
                <a:spcPct val="115000"/>
              </a:lnSpc>
              <a:spcAft>
                <a:spcPts val="500"/>
              </a:spcAft>
            </a:pPr>
            <a:r>
              <a:rPr lang="en-US" sz="2800" dirty="0">
                <a:ea typeface="Arial"/>
              </a:rPr>
              <a:t>Objective</a:t>
            </a:r>
            <a:r>
              <a:rPr lang="en-US" sz="2800" dirty="0">
                <a:ea typeface="Arial"/>
              </a:rPr>
              <a:t>:</a:t>
            </a:r>
          </a:p>
          <a:p>
            <a:pPr algn="l" rtl="0">
              <a:lnSpc>
                <a:spcPct val="115000"/>
              </a:lnSpc>
              <a:spcAft>
                <a:spcPts val="500"/>
              </a:spcAft>
            </a:pPr>
            <a:r>
              <a:rPr lang="en-US" dirty="0">
                <a:ea typeface="Arial"/>
              </a:rPr>
              <a:t>Cohort means group of persons with one or more common features or character(s</a:t>
            </a:r>
            <a:r>
              <a:rPr lang="en-US" dirty="0">
                <a:ea typeface="Arial"/>
              </a:rPr>
              <a:t>).</a:t>
            </a:r>
            <a:endParaRPr lang="en-US" dirty="0">
              <a:ea typeface="Arial"/>
            </a:endParaRPr>
          </a:p>
          <a:p>
            <a:pPr algn="l" rtl="0">
              <a:lnSpc>
                <a:spcPct val="115000"/>
              </a:lnSpc>
              <a:spcAft>
                <a:spcPts val="500"/>
              </a:spcAft>
            </a:pPr>
            <a:r>
              <a:rPr lang="en-US" dirty="0">
                <a:ea typeface="Arial"/>
              </a:rPr>
              <a:t>To study association between disease and certain </a:t>
            </a:r>
            <a:r>
              <a:rPr lang="en-US" dirty="0">
                <a:ea typeface="Arial"/>
              </a:rPr>
              <a:t>factors conditions </a:t>
            </a:r>
            <a:r>
              <a:rPr lang="en-US" dirty="0">
                <a:ea typeface="Arial"/>
              </a:rPr>
              <a:t>among exposed and non exposed.</a:t>
            </a:r>
          </a:p>
          <a:p>
            <a:pPr algn="l" rtl="0">
              <a:lnSpc>
                <a:spcPct val="115000"/>
              </a:lnSpc>
              <a:spcAft>
                <a:spcPts val="500"/>
              </a:spcAft>
            </a:pPr>
            <a:r>
              <a:rPr lang="en-US" dirty="0">
                <a:ea typeface="Arial"/>
              </a:rPr>
              <a:t> Requirements: </a:t>
            </a:r>
            <a:endParaRPr lang="en-US" dirty="0">
              <a:ea typeface="Arial"/>
            </a:endParaRPr>
          </a:p>
          <a:p>
            <a:pPr marL="0" indent="0" algn="l" rtl="0">
              <a:lnSpc>
                <a:spcPct val="115000"/>
              </a:lnSpc>
              <a:spcAft>
                <a:spcPts val="500"/>
              </a:spcAft>
              <a:buNone/>
            </a:pPr>
            <a:r>
              <a:rPr lang="en-US" dirty="0">
                <a:ea typeface="Arial"/>
              </a:rPr>
              <a:t>1-How </a:t>
            </a:r>
            <a:r>
              <a:rPr lang="en-US" dirty="0">
                <a:ea typeface="Arial"/>
              </a:rPr>
              <a:t>to choose grouped studied</a:t>
            </a:r>
            <a:r>
              <a:rPr lang="en-US" dirty="0">
                <a:ea typeface="Arial"/>
              </a:rPr>
              <a:t>.</a:t>
            </a:r>
          </a:p>
          <a:p>
            <a:pPr marL="0" indent="0" algn="l" rtl="0">
              <a:lnSpc>
                <a:spcPct val="115000"/>
              </a:lnSpc>
              <a:spcAft>
                <a:spcPts val="500"/>
              </a:spcAft>
              <a:buNone/>
            </a:pPr>
            <a:r>
              <a:rPr lang="en-US" dirty="0">
                <a:ea typeface="Arial"/>
              </a:rPr>
              <a:t> </a:t>
            </a:r>
            <a:r>
              <a:rPr lang="en-US" dirty="0">
                <a:ea typeface="Arial"/>
              </a:rPr>
              <a:t>2-Follow up among exposed and non-exposed</a:t>
            </a:r>
            <a:r>
              <a:rPr lang="en-US" dirty="0">
                <a:ea typeface="Arial"/>
              </a:rPr>
              <a:t>.</a:t>
            </a:r>
          </a:p>
          <a:p>
            <a:pPr marL="0" indent="0" algn="l" rtl="0">
              <a:lnSpc>
                <a:spcPct val="115000"/>
              </a:lnSpc>
              <a:spcAft>
                <a:spcPts val="500"/>
              </a:spcAft>
              <a:buNone/>
            </a:pPr>
            <a:r>
              <a:rPr lang="en-US" dirty="0">
                <a:ea typeface="Arial"/>
              </a:rPr>
              <a:t> </a:t>
            </a:r>
            <a:r>
              <a:rPr lang="en-US" dirty="0">
                <a:ea typeface="Arial"/>
              </a:rPr>
              <a:t>3-Problem of non-responders.</a:t>
            </a:r>
          </a:p>
          <a:p>
            <a:pPr algn="l" rtl="0"/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36858604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>
              <a:lnSpc>
                <a:spcPct val="115000"/>
              </a:lnSpc>
              <a:spcAft>
                <a:spcPts val="500"/>
              </a:spcAft>
            </a:pPr>
            <a:r>
              <a:rPr lang="en-US" sz="2800" dirty="0">
                <a:ea typeface="Arial"/>
              </a:rPr>
              <a:t>Analysis: </a:t>
            </a:r>
            <a:endParaRPr lang="en-US" sz="2800" dirty="0" smtClean="0">
              <a:ea typeface="Arial"/>
            </a:endParaRPr>
          </a:p>
          <a:p>
            <a:pPr marL="0" indent="0" algn="l" rtl="0">
              <a:lnSpc>
                <a:spcPct val="115000"/>
              </a:lnSpc>
              <a:spcAft>
                <a:spcPts val="500"/>
              </a:spcAft>
              <a:buNone/>
            </a:pPr>
            <a:r>
              <a:rPr lang="en-US" dirty="0" smtClean="0">
                <a:ea typeface="Arial"/>
              </a:rPr>
              <a:t>1-Absolute </a:t>
            </a:r>
            <a:r>
              <a:rPr lang="en-US" dirty="0">
                <a:ea typeface="Arial"/>
              </a:rPr>
              <a:t>risk The incidence of disease among exposed to suspected causal agent only).</a:t>
            </a:r>
          </a:p>
          <a:p>
            <a:pPr marL="0" indent="0" algn="l" rtl="0">
              <a:lnSpc>
                <a:spcPct val="115000"/>
              </a:lnSpc>
              <a:spcAft>
                <a:spcPts val="500"/>
              </a:spcAft>
              <a:buNone/>
            </a:pPr>
            <a:r>
              <a:rPr lang="en-US" dirty="0">
                <a:ea typeface="Arial"/>
              </a:rPr>
              <a:t>2-Relative risk</a:t>
            </a:r>
          </a:p>
          <a:p>
            <a:pPr marL="0" indent="0" algn="l" rtl="0">
              <a:lnSpc>
                <a:spcPct val="115000"/>
              </a:lnSpc>
              <a:spcAft>
                <a:spcPts val="500"/>
              </a:spcAft>
              <a:buNone/>
            </a:pPr>
            <a:r>
              <a:rPr lang="en-US" dirty="0">
                <a:ea typeface="Arial"/>
              </a:rPr>
              <a:t>(It is the ratio of incidence rate in exposed to incidence rate in the </a:t>
            </a:r>
            <a:r>
              <a:rPr lang="en-US" dirty="0" smtClean="0">
                <a:ea typeface="Arial"/>
              </a:rPr>
              <a:t>non (exposed</a:t>
            </a:r>
            <a:r>
              <a:rPr lang="en-US" dirty="0">
                <a:ea typeface="Arial"/>
              </a:rPr>
              <a:t>). </a:t>
            </a:r>
            <a:endParaRPr lang="en-US" dirty="0" smtClean="0">
              <a:ea typeface="Arial"/>
            </a:endParaRPr>
          </a:p>
          <a:p>
            <a:pPr marL="0" indent="0" algn="l" rtl="0">
              <a:lnSpc>
                <a:spcPct val="115000"/>
              </a:lnSpc>
              <a:spcAft>
                <a:spcPts val="500"/>
              </a:spcAft>
              <a:buNone/>
            </a:pPr>
            <a:r>
              <a:rPr lang="en-US" dirty="0" smtClean="0">
                <a:ea typeface="Arial"/>
              </a:rPr>
              <a:t>3-Attributable </a:t>
            </a:r>
            <a:r>
              <a:rPr lang="en-US" dirty="0">
                <a:ea typeface="Arial"/>
              </a:rPr>
              <a:t>risk</a:t>
            </a:r>
          </a:p>
          <a:p>
            <a:pPr algn="l" rtl="0">
              <a:lnSpc>
                <a:spcPct val="115000"/>
              </a:lnSpc>
              <a:spcAft>
                <a:spcPts val="500"/>
              </a:spcAft>
            </a:pPr>
            <a:r>
              <a:rPr lang="en-US" dirty="0" smtClean="0">
                <a:ea typeface="Arial"/>
              </a:rPr>
              <a:t>( it is </a:t>
            </a:r>
            <a:r>
              <a:rPr lang="en-US" dirty="0">
                <a:ea typeface="Arial"/>
              </a:rPr>
              <a:t>the difference between the incidence rate in exposed and </a:t>
            </a:r>
            <a:r>
              <a:rPr lang="en-US" dirty="0" smtClean="0">
                <a:ea typeface="Arial"/>
              </a:rPr>
              <a:t>non-exposed groups).</a:t>
            </a:r>
            <a:endParaRPr lang="ar-EG" dirty="0">
              <a:ea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903790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990600"/>
          </a:xfrm>
        </p:spPr>
        <p:txBody>
          <a:bodyPr>
            <a:noAutofit/>
          </a:bodyPr>
          <a:lstStyle/>
          <a:p>
            <a:r>
              <a:rPr lang="en-US" sz="2400" b="1" i="1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Differences Between Case _ control &amp; Cohort Study</a:t>
            </a:r>
            <a:endParaRPr lang="ar-EG" sz="2400" b="1" i="1" dirty="0">
              <a:solidFill>
                <a:srgbClr val="C00000"/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9425954"/>
              </p:ext>
            </p:extLst>
          </p:nvPr>
        </p:nvGraphicFramePr>
        <p:xfrm>
          <a:off x="179512" y="1124744"/>
          <a:ext cx="8784976" cy="5574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392488"/>
                <a:gridCol w="4392488"/>
              </a:tblGrid>
              <a:tr h="713879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en-US" sz="20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Cohort</a:t>
                      </a:r>
                      <a:endParaRPr lang="ar-EG" sz="20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b="1" dirty="0" smtClean="0">
                          <a:solidFill>
                            <a:srgbClr val="C00000"/>
                          </a:solidFill>
                        </a:rPr>
                        <a:t>Case _ Control</a:t>
                      </a:r>
                      <a:endParaRPr lang="ar-EG" sz="2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713879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500"/>
                        </a:spcAft>
                      </a:pPr>
                      <a:r>
                        <a:rPr lang="en-US" sz="1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</a:rPr>
                        <a:t>Compare people exposed to s risk factors and those non-exposed</a:t>
                      </a:r>
                      <a:endParaRPr lang="en-US" sz="1200" b="0" i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</a:endParaRPr>
                    </a:p>
                    <a:p>
                      <a:pPr algn="l" rtl="0"/>
                      <a:endParaRPr lang="ar-EG" sz="1800" b="0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</a:rPr>
                        <a:t>Compare people (individual) with a disease and those without disease </a:t>
                      </a:r>
                      <a:endParaRPr lang="ar-EG" sz="1800" b="0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13879">
                <a:tc>
                  <a:txBody>
                    <a:bodyPr/>
                    <a:lstStyle/>
                    <a:p>
                      <a:pPr algn="l" rtl="0"/>
                      <a:r>
                        <a:rPr lang="en-US" sz="1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</a:rPr>
                        <a:t>Prospective - follow up </a:t>
                      </a:r>
                      <a:endParaRPr lang="ar-EG" sz="1800" b="0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</a:rPr>
                        <a:t>Retrospective</a:t>
                      </a:r>
                      <a:endParaRPr lang="ar-EG" sz="1800" b="0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13879">
                <a:tc>
                  <a:txBody>
                    <a:bodyPr/>
                    <a:lstStyle/>
                    <a:p>
                      <a:pPr algn="l" rtl="0"/>
                      <a:r>
                        <a:rPr lang="en-US" sz="1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</a:rPr>
                        <a:t>Starting point is a population expel to suspected risk or cause. </a:t>
                      </a:r>
                      <a:endParaRPr lang="ar-EG" sz="1800" b="0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</a:rPr>
                        <a:t>starting with the case (effect)</a:t>
                      </a:r>
                      <a:endParaRPr lang="ar-EG" sz="1800" b="0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13879">
                <a:tc>
                  <a:txBody>
                    <a:bodyPr/>
                    <a:lstStyle/>
                    <a:p>
                      <a:pPr algn="l" rtl="0"/>
                      <a:r>
                        <a:rPr lang="en-US" sz="1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</a:rPr>
                        <a:t>Prove or disprove that the disease occurs more frequent in those exposed than non-exposed</a:t>
                      </a:r>
                      <a:endParaRPr lang="ar-EG" sz="1800" b="0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</a:rPr>
                        <a:t>Prove or disprove that the suspected cause occurs more frequently in those with disease. </a:t>
                      </a:r>
                      <a:endParaRPr lang="ar-EG" sz="1800" b="0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13879">
                <a:tc>
                  <a:txBody>
                    <a:bodyPr/>
                    <a:lstStyle/>
                    <a:p>
                      <a:pPr algn="l" rtl="0"/>
                      <a:r>
                        <a:rPr lang="en-US" sz="1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</a:rPr>
                        <a:t>Costly – time consumed require m individuals (non-responders) </a:t>
                      </a:r>
                      <a:endParaRPr lang="ar-EG" sz="1800" b="0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</a:rPr>
                        <a:t>Cheap - quickly</a:t>
                      </a:r>
                      <a:endParaRPr lang="ar-EG" sz="1800" b="0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13879">
                <a:tc>
                  <a:txBody>
                    <a:bodyPr/>
                    <a:lstStyle/>
                    <a:p>
                      <a:pPr algn="l" rtl="0"/>
                      <a:r>
                        <a:rPr lang="en-US" sz="1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</a:rPr>
                        <a:t>Absolute risk</a:t>
                      </a:r>
                      <a:r>
                        <a:rPr lang="ar-EG" sz="1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</a:rPr>
                        <a:t> </a:t>
                      </a:r>
                      <a:r>
                        <a:rPr lang="en-US" sz="1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</a:rPr>
                        <a:t> Relative ,Attributable, </a:t>
                      </a:r>
                      <a:endParaRPr lang="ar-EG" sz="1800" b="0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500"/>
                        </a:spcAft>
                      </a:pPr>
                      <a:r>
                        <a:rPr lang="en-US" sz="1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/>
                        </a:rPr>
                        <a:t>Analysis Odd's ratio</a:t>
                      </a:r>
                      <a:endParaRPr lang="en-US" sz="1400" b="0" i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Arial"/>
                      </a:endParaRPr>
                    </a:p>
                    <a:p>
                      <a:pPr algn="l" rtl="0"/>
                      <a:endParaRPr lang="ar-EG" sz="1800" b="0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66389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63</TotalTime>
  <Words>605</Words>
  <Application>Microsoft Office PowerPoint</Application>
  <PresentationFormat>On-screen Show (4:3)</PresentationFormat>
  <Paragraphs>73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Clarity</vt:lpstr>
      <vt:lpstr>Epidemiological Methods</vt:lpstr>
      <vt:lpstr>Types:  </vt:lpstr>
      <vt:lpstr>PowerPoint Presentation</vt:lpstr>
      <vt:lpstr>Descriptive studies: </vt:lpstr>
      <vt:lpstr>PowerPoint Presentation</vt:lpstr>
      <vt:lpstr>Case-control study: </vt:lpstr>
      <vt:lpstr>Cohort study: </vt:lpstr>
      <vt:lpstr>PowerPoint Presentation</vt:lpstr>
      <vt:lpstr>Differences Between Case _ control &amp; Cohort Study</vt:lpstr>
      <vt:lpstr>II) Experimental or intervention study: </vt:lpstr>
      <vt:lpstr>PowerPoint Presentation</vt:lpstr>
    </vt:vector>
  </TitlesOfParts>
  <Company>Nothing1010.blogspot.com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Nothing</dc:creator>
  <cp:lastModifiedBy>Nothing</cp:lastModifiedBy>
  <cp:revision>7</cp:revision>
  <dcterms:created xsi:type="dcterms:W3CDTF">2020-03-23T06:09:08Z</dcterms:created>
  <dcterms:modified xsi:type="dcterms:W3CDTF">2020-03-23T07:12:30Z</dcterms:modified>
</cp:coreProperties>
</file>