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828" r:id="rId1"/>
  </p:sldMasterIdLst>
  <p:sldIdLst>
    <p:sldId id="265" r:id="rId2"/>
    <p:sldId id="256" r:id="rId3"/>
    <p:sldId id="257" r:id="rId4"/>
    <p:sldId id="268" r:id="rId5"/>
    <p:sldId id="258" r:id="rId6"/>
    <p:sldId id="260" r:id="rId7"/>
    <p:sldId id="261" r:id="rId8"/>
    <p:sldId id="264" r:id="rId9"/>
    <p:sldId id="263" r:id="rId10"/>
    <p:sldId id="262" r:id="rId11"/>
    <p:sldId id="259" r:id="rId12"/>
    <p:sldId id="267" r:id="rId13"/>
    <p:sldId id="266" r:id="rId14"/>
  </p:sldIdLst>
  <p:sldSz cx="9144000" cy="6858000" type="screen4x3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DA1571A7-39E1-479F-94D6-C71D8ECC3B99}" type="datetimeFigureOut">
              <a:rPr lang="ar-EG" smtClean="0"/>
              <a:t>03/08/1441</a:t>
            </a:fld>
            <a:endParaRPr lang="ar-EG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ar-EG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9635BF9-23AA-49BA-A3AC-B9D20C1A78FF}" type="slidenum">
              <a:rPr lang="ar-EG" smtClean="0"/>
              <a:t>‹#›</a:t>
            </a:fld>
            <a:endParaRPr lang="ar-EG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1571A7-39E1-479F-94D6-C71D8ECC3B99}" type="datetimeFigureOut">
              <a:rPr lang="ar-EG" smtClean="0"/>
              <a:t>03/08/1441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635BF9-23AA-49BA-A3AC-B9D20C1A78FF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DA1571A7-39E1-479F-94D6-C71D8ECC3B99}" type="datetimeFigureOut">
              <a:rPr lang="ar-EG" smtClean="0"/>
              <a:t>03/08/1441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9635BF9-23AA-49BA-A3AC-B9D20C1A78FF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1571A7-39E1-479F-94D6-C71D8ECC3B99}" type="datetimeFigureOut">
              <a:rPr lang="ar-EG" smtClean="0"/>
              <a:t>03/08/1441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635BF9-23AA-49BA-A3AC-B9D20C1A78FF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A1571A7-39E1-479F-94D6-C71D8ECC3B99}" type="datetimeFigureOut">
              <a:rPr lang="ar-EG" smtClean="0"/>
              <a:t>03/08/1441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F9635BF9-23AA-49BA-A3AC-B9D20C1A78FF}" type="slidenum">
              <a:rPr lang="ar-EG" smtClean="0"/>
              <a:t>‹#›</a:t>
            </a:fld>
            <a:endParaRPr lang="ar-EG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1571A7-39E1-479F-94D6-C71D8ECC3B99}" type="datetimeFigureOut">
              <a:rPr lang="ar-EG" smtClean="0"/>
              <a:t>03/08/1441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635BF9-23AA-49BA-A3AC-B9D20C1A78FF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1571A7-39E1-479F-94D6-C71D8ECC3B99}" type="datetimeFigureOut">
              <a:rPr lang="ar-EG" smtClean="0"/>
              <a:t>03/08/1441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635BF9-23AA-49BA-A3AC-B9D20C1A78FF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1571A7-39E1-479F-94D6-C71D8ECC3B99}" type="datetimeFigureOut">
              <a:rPr lang="ar-EG" smtClean="0"/>
              <a:t>03/08/1441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635BF9-23AA-49BA-A3AC-B9D20C1A78FF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A1571A7-39E1-479F-94D6-C71D8ECC3B99}" type="datetimeFigureOut">
              <a:rPr lang="ar-EG" smtClean="0"/>
              <a:t>03/08/1441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635BF9-23AA-49BA-A3AC-B9D20C1A78FF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1571A7-39E1-479F-94D6-C71D8ECC3B99}" type="datetimeFigureOut">
              <a:rPr lang="ar-EG" smtClean="0"/>
              <a:t>03/08/1441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635BF9-23AA-49BA-A3AC-B9D20C1A78FF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1571A7-39E1-479F-94D6-C71D8ECC3B99}" type="datetimeFigureOut">
              <a:rPr lang="ar-EG" smtClean="0"/>
              <a:t>03/08/1441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635BF9-23AA-49BA-A3AC-B9D20C1A78FF}" type="slidenum">
              <a:rPr lang="ar-EG" smtClean="0"/>
              <a:t>‹#›</a:t>
            </a:fld>
            <a:endParaRPr lang="ar-EG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DA1571A7-39E1-479F-94D6-C71D8ECC3B99}" type="datetimeFigureOut">
              <a:rPr lang="ar-EG" smtClean="0"/>
              <a:t>03/08/1441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ar-EG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9635BF9-23AA-49BA-A3AC-B9D20C1A78FF}" type="slidenum">
              <a:rPr lang="ar-EG" smtClean="0"/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1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r" rtl="1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r" rtl="1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r" rtl="1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r" rtl="1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r" rtl="1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r" rtl="1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2394761"/>
            <a:ext cx="3684244" cy="1800200"/>
          </a:xfrm>
        </p:spPr>
        <p:txBody>
          <a:bodyPr/>
          <a:lstStyle/>
          <a:p>
            <a:r>
              <a:rPr lang="en-US" sz="5400" cap="none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/>
              </a:rPr>
              <a:t>First year</a:t>
            </a:r>
            <a:br>
              <a:rPr lang="en-US" sz="5400" cap="none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/>
              </a:rPr>
            </a:br>
            <a:r>
              <a:rPr lang="en-US" sz="5400" cap="none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/>
              </a:rPr>
              <a:t/>
            </a:r>
            <a:br>
              <a:rPr lang="en-US" sz="5400" cap="none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/>
              </a:rPr>
            </a:br>
            <a:endParaRPr lang="ar-E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0778" y="3212976"/>
            <a:ext cx="6444207" cy="1152128"/>
          </a:xfrm>
        </p:spPr>
        <p:txBody>
          <a:bodyPr/>
          <a:lstStyle/>
          <a:p>
            <a:pPr algn="l"/>
            <a:r>
              <a:rPr lang="en-US" sz="4700" b="1" dirty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/>
                <a:ea typeface="+mj-ea"/>
                <a:cs typeface="+mj-cs"/>
              </a:rPr>
              <a:t>Adult Nursing Department</a:t>
            </a:r>
            <a:endParaRPr lang="ar-EG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20688"/>
            <a:ext cx="7810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40" y="620687"/>
            <a:ext cx="96996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79483" y="4622791"/>
            <a:ext cx="726451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/>
            <a:r>
              <a:rPr lang="en-US" sz="4400" b="1" spc="50" dirty="0">
                <a:ln w="11430"/>
                <a:gradFill>
                  <a:gsLst>
                    <a:gs pos="25000">
                      <a:srgbClr val="CC8E60">
                        <a:satMod val="155000"/>
                      </a:srgbClr>
                    </a:gs>
                    <a:gs pos="100000">
                      <a:srgbClr val="CC8E60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/>
              </a:rPr>
              <a:t>Prepared by : </a:t>
            </a:r>
            <a:r>
              <a:rPr lang="en-US" sz="4400" b="1" spc="50" dirty="0" err="1">
                <a:ln w="11430"/>
                <a:gradFill>
                  <a:gsLst>
                    <a:gs pos="25000">
                      <a:srgbClr val="CC8E60">
                        <a:satMod val="155000"/>
                      </a:srgbClr>
                    </a:gs>
                    <a:gs pos="100000">
                      <a:srgbClr val="CC8E60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/>
              </a:rPr>
              <a:t>Nehad</a:t>
            </a:r>
            <a:r>
              <a:rPr lang="en-US" sz="4400" b="1" spc="50" dirty="0">
                <a:ln w="11430"/>
                <a:gradFill>
                  <a:gsLst>
                    <a:gs pos="25000">
                      <a:srgbClr val="CC8E60">
                        <a:satMod val="155000"/>
                      </a:srgbClr>
                    </a:gs>
                    <a:gs pos="100000">
                      <a:srgbClr val="CC8E60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/>
              </a:rPr>
              <a:t> </a:t>
            </a:r>
            <a:r>
              <a:rPr lang="en-US" sz="4400" b="1" spc="50" dirty="0" err="1">
                <a:ln w="11430"/>
                <a:gradFill>
                  <a:gsLst>
                    <a:gs pos="25000">
                      <a:srgbClr val="CC8E60">
                        <a:satMod val="155000"/>
                      </a:srgbClr>
                    </a:gs>
                    <a:gs pos="100000">
                      <a:srgbClr val="CC8E60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/>
              </a:rPr>
              <a:t>Abdelrazik</a:t>
            </a:r>
            <a:endParaRPr lang="ar-EG" sz="4400" b="1" spc="50" dirty="0">
              <a:ln w="11430"/>
              <a:gradFill>
                <a:gsLst>
                  <a:gs pos="25000">
                    <a:srgbClr val="CC8E60">
                      <a:satMod val="155000"/>
                    </a:srgbClr>
                  </a:gs>
                  <a:gs pos="100000">
                    <a:srgbClr val="CC8E60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/>
              <a:cs typeface="Arial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0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5"/>
    </mc:Choice>
    <mc:Fallback xmlns="">
      <p:transition spd="slow" advTm="5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476672"/>
            <a:ext cx="7848872" cy="5976664"/>
          </a:xfrm>
        </p:spPr>
        <p:txBody>
          <a:bodyPr>
            <a:normAutofit/>
          </a:bodyPr>
          <a:lstStyle/>
          <a:p>
            <a:pPr algn="l" rtl="0">
              <a:lnSpc>
                <a:spcPct val="200000"/>
              </a:lnSpc>
              <a:buClr>
                <a:srgbClr val="B13F9A"/>
              </a:buClr>
              <a:tabLst>
                <a:tab pos="180340" algn="r"/>
              </a:tabLst>
            </a:pPr>
            <a:r>
              <a:rPr lang="en-US" sz="30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Use 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sterile or clean gloves according to agency protocol.</a:t>
            </a:r>
          </a:p>
          <a:p>
            <a:pPr algn="l" rtl="0">
              <a:lnSpc>
                <a:spcPct val="200000"/>
              </a:lnSpc>
              <a:buClr>
                <a:srgbClr val="B13F9A"/>
              </a:buClr>
              <a:tabLst>
                <a:tab pos="180340" algn="r"/>
              </a:tabLst>
            </a:pPr>
            <a:r>
              <a:rPr lang="en-US" sz="28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Clean wound.</a:t>
            </a:r>
          </a:p>
          <a:p>
            <a:pPr algn="l" rtl="0">
              <a:lnSpc>
                <a:spcPct val="200000"/>
              </a:lnSpc>
              <a:buClr>
                <a:srgbClr val="B13F9A"/>
              </a:buClr>
              <a:tabLst>
                <a:tab pos="180340" algn="r"/>
              </a:tabLst>
            </a:pPr>
            <a:r>
              <a:rPr lang="en-US" sz="30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Use one gauze square for each wipe, From least contaminated area to most contaminated </a:t>
            </a:r>
            <a:r>
              <a:rPr lang="en-US" sz="30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area.</a:t>
            </a:r>
            <a:endParaRPr lang="en-US" sz="3000" dirty="0">
              <a:solidFill>
                <a:prstClr val="black"/>
              </a:solidFill>
              <a:latin typeface="Times New Roman"/>
              <a:ea typeface="Calibri"/>
              <a:cs typeface="Arial"/>
            </a:endParaRPr>
          </a:p>
          <a:p>
            <a:pPr algn="l" rtl="0">
              <a:lnSpc>
                <a:spcPct val="200000"/>
              </a:lnSpc>
              <a:buClr>
                <a:srgbClr val="B13F9A"/>
              </a:buClr>
              <a:tabLst>
                <a:tab pos="180340" algn="r"/>
              </a:tabLst>
            </a:pP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Discarding it in plastic bag.</a:t>
            </a:r>
          </a:p>
          <a:p>
            <a:pPr marL="457200" lvl="0" indent="-457200" algn="l" rtl="0">
              <a:lnSpc>
                <a:spcPct val="200000"/>
              </a:lnSpc>
              <a:buClr>
                <a:srgbClr val="B13F9A"/>
              </a:buClr>
              <a:buFont typeface="+mj-lt"/>
              <a:buAutoNum type="arabicPeriod" startAt="14"/>
              <a:tabLst>
                <a:tab pos="180340" algn="r"/>
              </a:tabLst>
            </a:pPr>
            <a:endParaRPr lang="en-US" sz="2400" dirty="0" smtClean="0">
              <a:solidFill>
                <a:prstClr val="black"/>
              </a:solidFill>
              <a:latin typeface="Times New Roman"/>
              <a:ea typeface="Calibri"/>
              <a:cs typeface="Arial"/>
            </a:endParaRPr>
          </a:p>
          <a:p>
            <a:pPr algn="l" rtl="0"/>
            <a:endParaRPr lang="ar-EG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58"/>
    </mc:Choice>
    <mc:Fallback xmlns="">
      <p:transition spd="slow" advTm="32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548680"/>
            <a:ext cx="9361040" cy="6123080"/>
          </a:xfrm>
        </p:spPr>
        <p:txBody>
          <a:bodyPr>
            <a:noAutofit/>
          </a:bodyPr>
          <a:lstStyle/>
          <a:p>
            <a:pPr algn="l" rtl="0">
              <a:lnSpc>
                <a:spcPct val="200000"/>
              </a:lnSpc>
              <a:buClr>
                <a:srgbClr val="B13F9A"/>
              </a:buClr>
              <a:tabLst>
                <a:tab pos="180340" algn="r"/>
              </a:tabLst>
            </a:pPr>
            <a:r>
              <a:rPr lang="en-US" sz="32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Clean 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around drain, moving from 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center</a:t>
            </a:r>
          </a:p>
          <a:p>
            <a:pPr marL="0" indent="0" algn="l" rtl="0">
              <a:lnSpc>
                <a:spcPct val="200000"/>
              </a:lnSpc>
              <a:buClr>
                <a:srgbClr val="B13F9A"/>
              </a:buClr>
              <a:buNone/>
              <a:tabLst>
                <a:tab pos="180340" algn="r"/>
              </a:tabLst>
            </a:pPr>
            <a:r>
              <a:rPr lang="en-US" sz="32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outward 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in 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a circular motion.</a:t>
            </a:r>
          </a:p>
          <a:p>
            <a:pPr algn="l" rtl="0">
              <a:lnSpc>
                <a:spcPct val="200000"/>
              </a:lnSpc>
              <a:buClr>
                <a:srgbClr val="B13F9A"/>
              </a:buClr>
              <a:tabLst>
                <a:tab pos="180340" algn="r"/>
              </a:tabLst>
            </a:pPr>
            <a:r>
              <a:rPr lang="en-US" sz="32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Dry 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wound using sponge in the same motion.</a:t>
            </a:r>
          </a:p>
          <a:p>
            <a:pPr algn="l" rtl="0">
              <a:lnSpc>
                <a:spcPct val="200000"/>
              </a:lnSpc>
              <a:buClr>
                <a:srgbClr val="B13F9A"/>
              </a:buClr>
              <a:tabLst>
                <a:tab pos="180340" algn="r"/>
              </a:tabLst>
            </a:pPr>
            <a:r>
              <a:rPr lang="en-US" sz="32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Apply 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antiseptic ointment if ordered.</a:t>
            </a:r>
          </a:p>
          <a:p>
            <a:pPr marL="0" indent="0" algn="l" rtl="0">
              <a:lnSpc>
                <a:spcPct val="200000"/>
              </a:lnSpc>
              <a:buClr>
                <a:srgbClr val="B13F9A"/>
              </a:buClr>
              <a:buNone/>
              <a:tabLst>
                <a:tab pos="180340" algn="r"/>
              </a:tabLst>
            </a:pPr>
            <a:endParaRPr lang="en-US" sz="2800" dirty="0">
              <a:solidFill>
                <a:prstClr val="black"/>
              </a:solidFill>
              <a:latin typeface="Times New Roman"/>
              <a:ea typeface="Calibri"/>
              <a:cs typeface="Arial"/>
            </a:endParaRPr>
          </a:p>
        </p:txBody>
      </p:sp>
      <p:sp>
        <p:nvSpPr>
          <p:cNvPr id="5" name="Oval 4"/>
          <p:cNvSpPr/>
          <p:nvPr/>
        </p:nvSpPr>
        <p:spPr>
          <a:xfrm>
            <a:off x="6732240" y="1305361"/>
            <a:ext cx="1512168" cy="14401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6" name="Oval 5"/>
          <p:cNvSpPr/>
          <p:nvPr/>
        </p:nvSpPr>
        <p:spPr>
          <a:xfrm>
            <a:off x="7092280" y="1556792"/>
            <a:ext cx="792088" cy="8640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0" name="Left Arrow 9"/>
          <p:cNvSpPr/>
          <p:nvPr/>
        </p:nvSpPr>
        <p:spPr>
          <a:xfrm rot="17973621">
            <a:off x="7449809" y="796963"/>
            <a:ext cx="1103856" cy="636438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55"/>
    </mc:Choice>
    <mc:Fallback xmlns="">
      <p:transition spd="slow" advTm="37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618288"/>
            <a:ext cx="8136904" cy="6555128"/>
          </a:xfrm>
        </p:spPr>
        <p:txBody>
          <a:bodyPr/>
          <a:lstStyle/>
          <a:p>
            <a:pPr lvl="0" algn="l" rtl="0">
              <a:lnSpc>
                <a:spcPct val="200000"/>
              </a:lnSpc>
              <a:buClr>
                <a:srgbClr val="B13F9A"/>
              </a:buClr>
              <a:tabLst>
                <a:tab pos="180340" algn="r"/>
              </a:tabLst>
            </a:pP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Place dressing over wound as outer layer.</a:t>
            </a:r>
          </a:p>
          <a:p>
            <a:pPr lvl="0" algn="l" rtl="0">
              <a:lnSpc>
                <a:spcPct val="200000"/>
              </a:lnSpc>
              <a:buClr>
                <a:srgbClr val="B13F9A"/>
              </a:buClr>
              <a:tabLst>
                <a:tab pos="180340" algn="r"/>
              </a:tabLst>
            </a:pP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Remove gloves and discard it in plastic bag.</a:t>
            </a:r>
          </a:p>
          <a:p>
            <a:pPr lvl="0" algn="l" rtl="0">
              <a:lnSpc>
                <a:spcPct val="200000"/>
              </a:lnSpc>
              <a:buClr>
                <a:srgbClr val="B13F9A"/>
              </a:buClr>
              <a:tabLst>
                <a:tab pos="180340" algn="r"/>
              </a:tabLst>
            </a:pP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Assist patient to comfort position.</a:t>
            </a:r>
          </a:p>
          <a:p>
            <a:pPr lvl="0" algn="l" rtl="0">
              <a:lnSpc>
                <a:spcPct val="150000"/>
              </a:lnSpc>
              <a:buClr>
                <a:srgbClr val="B13F9A"/>
              </a:buClr>
              <a:tabLst>
                <a:tab pos="180340" algn="r"/>
              </a:tabLst>
            </a:pP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Documentation and 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report.</a:t>
            </a:r>
          </a:p>
          <a:p>
            <a:pPr marL="342900" lvl="0" indent="-342900" algn="l" rtl="0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  <a:tabLst>
                <a:tab pos="180340" algn="r"/>
                <a:tab pos="270510" algn="r"/>
              </a:tabLst>
            </a:pPr>
            <a:r>
              <a:rPr lang="en-US" sz="2800" dirty="0">
                <a:latin typeface="Times New Roman"/>
                <a:ea typeface="Calibri"/>
                <a:cs typeface="Arial"/>
              </a:rPr>
              <a:t>Date and time of dressing done.</a:t>
            </a:r>
            <a:endParaRPr lang="en-US" sz="2000" dirty="0">
              <a:latin typeface="Calibri"/>
              <a:ea typeface="Calibri"/>
              <a:cs typeface="Arial"/>
            </a:endParaRPr>
          </a:p>
          <a:p>
            <a:pPr marL="342900" lvl="0" indent="-342900" algn="l" rtl="0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  <a:tabLst>
                <a:tab pos="180340" algn="r"/>
                <a:tab pos="270510" algn="r"/>
              </a:tabLst>
            </a:pPr>
            <a:r>
              <a:rPr lang="en-US" sz="2800" dirty="0">
                <a:latin typeface="Times New Roman"/>
                <a:ea typeface="Calibri"/>
                <a:cs typeface="Arial"/>
              </a:rPr>
              <a:t>Brief description of the wound site.</a:t>
            </a:r>
            <a:endParaRPr lang="en-US" sz="2000" dirty="0">
              <a:latin typeface="Calibri"/>
              <a:ea typeface="Calibri"/>
              <a:cs typeface="Arial"/>
            </a:endParaRPr>
          </a:p>
          <a:p>
            <a:pPr marL="0" indent="0" algn="l" rtl="0">
              <a:lnSpc>
                <a:spcPct val="115000"/>
              </a:lnSpc>
              <a:spcAft>
                <a:spcPts val="0"/>
              </a:spcAft>
              <a:buNone/>
              <a:tabLst>
                <a:tab pos="180340" algn="r"/>
                <a:tab pos="270510" algn="r"/>
              </a:tabLst>
            </a:pPr>
            <a:endParaRPr lang="en-US" sz="2000" dirty="0">
              <a:latin typeface="Calibri"/>
              <a:ea typeface="Calibri"/>
              <a:cs typeface="Arial"/>
            </a:endParaRPr>
          </a:p>
          <a:p>
            <a:pPr lvl="0" algn="l" rtl="0">
              <a:lnSpc>
                <a:spcPct val="200000"/>
              </a:lnSpc>
              <a:buClr>
                <a:srgbClr val="B13F9A"/>
              </a:buClr>
              <a:tabLst>
                <a:tab pos="180340" algn="r"/>
              </a:tabLst>
            </a:pPr>
            <a:endParaRPr lang="ar-E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3717033"/>
            <a:ext cx="318361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4048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3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43"/>
    </mc:Choice>
    <mc:Fallback xmlns="">
      <p:transition spd="slow" advTm="45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8136904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35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66868" y="-99392"/>
            <a:ext cx="5105400" cy="2868168"/>
          </a:xfrm>
        </p:spPr>
        <p:txBody>
          <a:bodyPr/>
          <a:lstStyle/>
          <a:p>
            <a:r>
              <a:rPr lang="en-US" sz="48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48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Dressing technique</a:t>
            </a:r>
            <a:br>
              <a:rPr lang="en-US" sz="48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4800" cap="none" dirty="0">
                <a:ln w="12700">
                  <a:solidFill>
                    <a:srgbClr val="B13F9A">
                      <a:satMod val="155000"/>
                    </a:srgbClr>
                  </a:solidFill>
                  <a:prstDash val="solid"/>
                </a:ln>
                <a:solidFill>
                  <a:srgbClr val="F4E7ED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Wound </a:t>
            </a:r>
            <a:r>
              <a:rPr lang="en-US" sz="4800" cap="none" dirty="0" smtClean="0">
                <a:ln w="12700">
                  <a:solidFill>
                    <a:srgbClr val="B13F9A">
                      <a:satMod val="155000"/>
                    </a:srgbClr>
                  </a:solidFill>
                  <a:prstDash val="solid"/>
                </a:ln>
                <a:solidFill>
                  <a:srgbClr val="F4E7ED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care      </a:t>
            </a:r>
            <a:r>
              <a:rPr lang="ar-EG" sz="4800" cap="none" dirty="0" smtClean="0">
                <a:ln w="12700">
                  <a:solidFill>
                    <a:srgbClr val="B13F9A">
                      <a:satMod val="155000"/>
                    </a:srgbClr>
                  </a:solidFill>
                  <a:prstDash val="solid"/>
                </a:ln>
                <a:solidFill>
                  <a:srgbClr val="F4E7ED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endParaRPr lang="ar-EG" sz="4800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856" y="2132856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74682"/>
            <a:ext cx="6552728" cy="3610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4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6"/>
    </mc:Choice>
    <mc:Fallback xmlns="">
      <p:transition spd="slow" advTm="10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52" y="608072"/>
            <a:ext cx="7239000" cy="876712"/>
          </a:xfrm>
        </p:spPr>
        <p:txBody>
          <a:bodyPr>
            <a:noAutofit/>
          </a:bodyPr>
          <a:lstStyle/>
          <a:p>
            <a:pPr marL="274320" lvl="0" indent="-274320" rtl="0">
              <a:lnSpc>
                <a:spcPct val="115000"/>
              </a:lnSpc>
              <a:spcBef>
                <a:spcPts val="600"/>
              </a:spcBef>
              <a:tabLst>
                <a:tab pos="270510" algn="r"/>
              </a:tabLst>
            </a:pPr>
            <a:r>
              <a:rPr lang="en-US" sz="4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Calibri"/>
                <a:cs typeface="Arial"/>
              </a:rPr>
              <a:t>Purposes</a:t>
            </a:r>
            <a:endParaRPr lang="ar-EG" sz="54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l" rtl="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  <a:tabLst>
                <a:tab pos="180340" algn="r"/>
              </a:tabLst>
            </a:pPr>
            <a:r>
              <a:rPr lang="en-US" sz="3200" dirty="0" smtClean="0">
                <a:latin typeface="Times New Roman"/>
                <a:ea typeface="Calibri"/>
                <a:cs typeface="Arial"/>
              </a:rPr>
              <a:t>To </a:t>
            </a:r>
            <a:r>
              <a:rPr lang="en-US" sz="3200" dirty="0">
                <a:latin typeface="Times New Roman"/>
                <a:ea typeface="Calibri"/>
                <a:cs typeface="Arial"/>
              </a:rPr>
              <a:t>cover and protect the wound.</a:t>
            </a:r>
            <a:endParaRPr lang="en-US" sz="3200" dirty="0">
              <a:latin typeface="Calibri"/>
              <a:ea typeface="Calibri"/>
              <a:cs typeface="Arial"/>
            </a:endParaRPr>
          </a:p>
          <a:p>
            <a:pPr marL="342900" lvl="0" indent="-342900" algn="l" rtl="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  <a:tabLst>
                <a:tab pos="180340" algn="r"/>
              </a:tabLst>
            </a:pPr>
            <a:r>
              <a:rPr lang="en-US" sz="3200" dirty="0">
                <a:latin typeface="Times New Roman"/>
                <a:ea typeface="Calibri"/>
                <a:cs typeface="Arial"/>
              </a:rPr>
              <a:t>To absorb the minimal drainage.</a:t>
            </a:r>
            <a:endParaRPr lang="en-US" sz="3200" dirty="0">
              <a:latin typeface="Calibri"/>
              <a:ea typeface="Calibri"/>
              <a:cs typeface="Arial"/>
            </a:endParaRPr>
          </a:p>
          <a:p>
            <a:pPr marL="342900" lvl="0" indent="-342900" algn="l" rtl="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  <a:tabLst>
                <a:tab pos="180340" algn="r"/>
              </a:tabLst>
            </a:pPr>
            <a:r>
              <a:rPr lang="en-US" sz="3200" dirty="0">
                <a:latin typeface="Times New Roman"/>
                <a:ea typeface="Calibri"/>
                <a:cs typeface="Arial"/>
              </a:rPr>
              <a:t>To avoid infection.</a:t>
            </a:r>
            <a:endParaRPr lang="en-US" sz="3200" dirty="0">
              <a:latin typeface="Calibri"/>
              <a:ea typeface="Calibri"/>
              <a:cs typeface="Arial"/>
            </a:endParaRPr>
          </a:p>
          <a:p>
            <a:pPr marL="342900" lvl="0" indent="-342900" algn="l" rtl="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  <a:tabLst>
                <a:tab pos="180340" algn="r"/>
              </a:tabLst>
            </a:pPr>
            <a:r>
              <a:rPr lang="en-US" sz="3200" dirty="0">
                <a:latin typeface="Times New Roman"/>
                <a:ea typeface="Calibri"/>
                <a:cs typeface="Arial"/>
              </a:rPr>
              <a:t>To assess wound condition.</a:t>
            </a:r>
            <a:endParaRPr lang="en-US" sz="3200" dirty="0">
              <a:latin typeface="Calibri"/>
              <a:ea typeface="Calibri"/>
              <a:cs typeface="Arial"/>
            </a:endParaRPr>
          </a:p>
          <a:p>
            <a:pPr algn="l" rtl="0"/>
            <a:endParaRPr lang="ar-EG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9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17"/>
    </mc:Choice>
    <mc:Fallback xmlns="">
      <p:transition spd="slow" advTm="20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Calibri"/>
                <a:cs typeface="Arial"/>
              </a:rPr>
              <a:t>the wound and drains</a:t>
            </a:r>
            <a:endParaRPr lang="ar-EG" sz="4400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5" y="2420889"/>
            <a:ext cx="4842137" cy="443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20888"/>
            <a:ext cx="4211960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59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2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11"/>
    </mc:Choice>
    <mc:Fallback xmlns="">
      <p:transition spd="slow" advTm="28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36064"/>
            <a:ext cx="7239000" cy="588680"/>
          </a:xfrm>
        </p:spPr>
        <p:txBody>
          <a:bodyPr>
            <a:noAutofit/>
          </a:bodyPr>
          <a:lstStyle/>
          <a:p>
            <a:pPr marL="457200" lvl="0" indent="-274320" rtl="0">
              <a:lnSpc>
                <a:spcPct val="115000"/>
              </a:lnSpc>
              <a:spcBef>
                <a:spcPts val="600"/>
              </a:spcBef>
              <a:tabLst>
                <a:tab pos="180340" algn="r"/>
              </a:tabLst>
            </a:pPr>
            <a:r>
              <a:rPr lang="en-US" sz="4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Calibri"/>
                <a:cs typeface="Arial"/>
              </a:rPr>
              <a:t>Assessment</a:t>
            </a:r>
            <a:endParaRPr lang="ar-EG" sz="5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704" y="1194352"/>
            <a:ext cx="8391128" cy="5186976"/>
          </a:xfrm>
        </p:spPr>
        <p:txBody>
          <a:bodyPr>
            <a:noAutofit/>
          </a:bodyPr>
          <a:lstStyle/>
          <a:p>
            <a:pPr algn="l" rtl="0">
              <a:lnSpc>
                <a:spcPct val="200000"/>
              </a:lnSpc>
              <a:tabLst>
                <a:tab pos="180340" algn="r"/>
              </a:tabLst>
            </a:pPr>
            <a:r>
              <a:rPr lang="en-US" sz="2800" dirty="0" smtClean="0">
                <a:latin typeface="Times New Roman"/>
                <a:ea typeface="Calibri"/>
                <a:cs typeface="Arial"/>
              </a:rPr>
              <a:t>Appearance </a:t>
            </a:r>
            <a:r>
              <a:rPr lang="en-US" sz="2800" dirty="0">
                <a:latin typeface="Times New Roman"/>
                <a:ea typeface="Calibri"/>
                <a:cs typeface="Arial"/>
              </a:rPr>
              <a:t>of the wound and </a:t>
            </a:r>
            <a:r>
              <a:rPr lang="en-US" sz="2800" dirty="0" smtClean="0">
                <a:latin typeface="Times New Roman"/>
                <a:ea typeface="Calibri"/>
                <a:cs typeface="Arial"/>
              </a:rPr>
              <a:t>drains.</a:t>
            </a:r>
            <a:endParaRPr lang="en-US" sz="2800" dirty="0">
              <a:latin typeface="Calibri"/>
              <a:ea typeface="Calibri"/>
              <a:cs typeface="Arial"/>
            </a:endParaRPr>
          </a:p>
          <a:p>
            <a:pPr algn="l" rtl="0">
              <a:lnSpc>
                <a:spcPct val="200000"/>
              </a:lnSpc>
              <a:tabLst>
                <a:tab pos="180340" algn="r"/>
              </a:tabLst>
            </a:pPr>
            <a:r>
              <a:rPr lang="en-US" sz="2800" dirty="0">
                <a:latin typeface="Times New Roman"/>
                <a:ea typeface="Calibri"/>
                <a:cs typeface="Arial"/>
              </a:rPr>
              <a:t>Assess signs of infection as </a:t>
            </a:r>
            <a:r>
              <a:rPr lang="en-US" sz="2800" b="1" dirty="0">
                <a:solidFill>
                  <a:srgbClr val="C00000"/>
                </a:solidFill>
                <a:latin typeface="Times New Roman"/>
                <a:ea typeface="Calibri"/>
                <a:cs typeface="Arial"/>
              </a:rPr>
              <a:t>redness, swelling, foul odor, amount of drainage, color of wound exudates (yellow indicate purulent), unusual pain or tenderness and bleeding</a:t>
            </a:r>
            <a:r>
              <a:rPr lang="en-US" sz="2800" b="1" dirty="0">
                <a:latin typeface="Times New Roman"/>
                <a:ea typeface="Calibri"/>
                <a:cs typeface="Arial"/>
              </a:rPr>
              <a:t> </a:t>
            </a:r>
            <a:r>
              <a:rPr lang="en-US" sz="2800" dirty="0">
                <a:latin typeface="Times New Roman"/>
                <a:ea typeface="Calibri"/>
                <a:cs typeface="Arial"/>
              </a:rPr>
              <a:t>may be occur.</a:t>
            </a:r>
            <a:endParaRPr lang="en-US" sz="2800" dirty="0">
              <a:latin typeface="Calibri"/>
              <a:ea typeface="Calibri"/>
              <a:cs typeface="Arial"/>
            </a:endParaRPr>
          </a:p>
          <a:p>
            <a:pPr algn="l" rtl="0">
              <a:lnSpc>
                <a:spcPct val="200000"/>
              </a:lnSpc>
              <a:tabLst>
                <a:tab pos="180340" algn="r"/>
              </a:tabLst>
            </a:pPr>
            <a:r>
              <a:rPr lang="en-US" sz="2800" dirty="0" smtClean="0">
                <a:latin typeface="Times New Roman"/>
                <a:ea typeface="Calibri"/>
                <a:cs typeface="Arial"/>
              </a:rPr>
              <a:t>Assess </a:t>
            </a:r>
            <a:r>
              <a:rPr lang="en-US" sz="2800" dirty="0">
                <a:latin typeface="Times New Roman"/>
                <a:ea typeface="Calibri"/>
                <a:cs typeface="Arial"/>
              </a:rPr>
              <a:t>the patient's </a:t>
            </a:r>
            <a:r>
              <a:rPr lang="en-US" sz="2800" dirty="0" smtClean="0">
                <a:latin typeface="Times New Roman"/>
                <a:ea typeface="Calibri"/>
                <a:cs typeface="Arial"/>
              </a:rPr>
              <a:t>allergy</a:t>
            </a:r>
            <a:r>
              <a:rPr lang="en-US" sz="3200" dirty="0" smtClean="0">
                <a:latin typeface="Times New Roman"/>
                <a:ea typeface="Calibri"/>
                <a:cs typeface="Arial"/>
              </a:rPr>
              <a:t>.</a:t>
            </a:r>
            <a:endParaRPr lang="ar-EG" sz="3200" dirty="0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7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26"/>
    </mc:Choice>
    <mc:Fallback xmlns="">
      <p:transition spd="slow" advTm="53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88680"/>
          </a:xfrm>
        </p:spPr>
        <p:txBody>
          <a:bodyPr>
            <a:noAutofit/>
          </a:bodyPr>
          <a:lstStyle/>
          <a:p>
            <a:pPr marL="457200" lvl="0" indent="-274320" rtl="0">
              <a:lnSpc>
                <a:spcPct val="115000"/>
              </a:lnSpc>
              <a:spcBef>
                <a:spcPts val="600"/>
              </a:spcBef>
              <a:tabLst>
                <a:tab pos="180340" algn="r"/>
              </a:tabLst>
            </a:pPr>
            <a:r>
              <a:rPr lang="en-US" sz="40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Calibri"/>
                <a:cs typeface="Arial"/>
              </a:rPr>
              <a:t>Equipment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7239000" cy="5877272"/>
          </a:xfrm>
        </p:spPr>
        <p:txBody>
          <a:bodyPr>
            <a:normAutofit fontScale="92500" lnSpcReduction="10000"/>
          </a:bodyPr>
          <a:lstStyle/>
          <a:p>
            <a:pPr marL="342900" lvl="0" indent="-342900" algn="l" rtl="0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  <a:tabLst>
                <a:tab pos="180340" algn="r"/>
              </a:tabLst>
            </a:pPr>
            <a:r>
              <a:rPr lang="en-US" sz="2800" dirty="0" smtClean="0">
                <a:latin typeface="Times New Roman"/>
                <a:ea typeface="Calibri"/>
                <a:cs typeface="Arial"/>
              </a:rPr>
              <a:t>Clean </a:t>
            </a:r>
            <a:r>
              <a:rPr lang="en-US" sz="2800" dirty="0">
                <a:latin typeface="Times New Roman"/>
                <a:ea typeface="Calibri"/>
                <a:cs typeface="Arial"/>
              </a:rPr>
              <a:t>disposable gloves.</a:t>
            </a:r>
          </a:p>
          <a:p>
            <a:pPr marL="342900" lvl="0" indent="-342900" algn="l" rtl="0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  <a:tabLst>
                <a:tab pos="180340" algn="r"/>
              </a:tabLst>
            </a:pPr>
            <a:r>
              <a:rPr lang="en-US" sz="2800" dirty="0" smtClean="0">
                <a:latin typeface="Times New Roman"/>
                <a:ea typeface="Calibri"/>
                <a:cs typeface="Arial"/>
              </a:rPr>
              <a:t>Sterile </a:t>
            </a:r>
            <a:r>
              <a:rPr lang="en-US" sz="2800" dirty="0">
                <a:latin typeface="Times New Roman"/>
                <a:ea typeface="Calibri"/>
                <a:cs typeface="Arial"/>
              </a:rPr>
              <a:t>gloves.</a:t>
            </a:r>
          </a:p>
          <a:p>
            <a:pPr marL="342900" lvl="0" indent="-342900" algn="l" rtl="0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  <a:tabLst>
                <a:tab pos="180340" algn="r"/>
              </a:tabLst>
            </a:pPr>
            <a:r>
              <a:rPr lang="en-US" sz="2800" dirty="0" smtClean="0">
                <a:latin typeface="Times New Roman"/>
                <a:ea typeface="Calibri"/>
                <a:cs typeface="Arial"/>
              </a:rPr>
              <a:t>Container </a:t>
            </a:r>
            <a:r>
              <a:rPr lang="en-US" sz="2800" dirty="0">
                <a:latin typeface="Times New Roman"/>
                <a:ea typeface="Calibri"/>
                <a:cs typeface="Arial"/>
              </a:rPr>
              <a:t>for proper disposal of soiled dressing.</a:t>
            </a:r>
          </a:p>
          <a:p>
            <a:pPr marL="342900" lvl="0" indent="-342900" algn="l" rtl="0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  <a:tabLst>
                <a:tab pos="180340" algn="r"/>
              </a:tabLst>
            </a:pPr>
            <a:r>
              <a:rPr lang="en-US" sz="2800" dirty="0" smtClean="0">
                <a:latin typeface="Times New Roman"/>
                <a:ea typeface="Calibri"/>
                <a:cs typeface="Arial"/>
              </a:rPr>
              <a:t>Sterile </a:t>
            </a:r>
            <a:r>
              <a:rPr lang="en-US" sz="2800" dirty="0">
                <a:latin typeface="Times New Roman"/>
                <a:ea typeface="Calibri"/>
                <a:cs typeface="Arial"/>
              </a:rPr>
              <a:t>4x4 gauze pads.</a:t>
            </a:r>
          </a:p>
          <a:p>
            <a:pPr marL="342900" lvl="0" indent="-342900" algn="l" rtl="0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  <a:tabLst>
                <a:tab pos="180340" algn="r"/>
              </a:tabLst>
            </a:pPr>
            <a:r>
              <a:rPr lang="en-US" sz="2800" dirty="0" smtClean="0">
                <a:latin typeface="Times New Roman"/>
                <a:ea typeface="Calibri"/>
                <a:cs typeface="Arial"/>
              </a:rPr>
              <a:t>Antiseptic </a:t>
            </a:r>
            <a:r>
              <a:rPr lang="en-US" sz="2800" dirty="0">
                <a:latin typeface="Times New Roman"/>
                <a:ea typeface="Calibri"/>
                <a:cs typeface="Arial"/>
              </a:rPr>
              <a:t>ointments as order.</a:t>
            </a:r>
          </a:p>
          <a:p>
            <a:pPr marL="342900" lvl="0" indent="-342900" algn="l" rtl="0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  <a:tabLst>
                <a:tab pos="180340" algn="r"/>
              </a:tabLst>
            </a:pPr>
            <a:r>
              <a:rPr lang="en-US" sz="2800" dirty="0" smtClean="0">
                <a:latin typeface="Times New Roman"/>
                <a:ea typeface="Calibri"/>
                <a:cs typeface="Arial"/>
              </a:rPr>
              <a:t>Sterile </a:t>
            </a:r>
            <a:r>
              <a:rPr lang="en-US" sz="2800" dirty="0">
                <a:latin typeface="Times New Roman"/>
                <a:ea typeface="Calibri"/>
                <a:cs typeface="Arial"/>
              </a:rPr>
              <a:t>package.</a:t>
            </a:r>
          </a:p>
          <a:p>
            <a:pPr marL="342900" lvl="0" indent="-342900" algn="l" rtl="0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  <a:tabLst>
                <a:tab pos="180340" algn="r"/>
              </a:tabLst>
            </a:pPr>
            <a:r>
              <a:rPr lang="en-US" sz="2800" dirty="0" smtClean="0">
                <a:latin typeface="Times New Roman"/>
                <a:ea typeface="Calibri"/>
                <a:cs typeface="Arial"/>
              </a:rPr>
              <a:t>Adhesive </a:t>
            </a:r>
            <a:r>
              <a:rPr lang="en-US" sz="2800" dirty="0">
                <a:latin typeface="Times New Roman"/>
                <a:ea typeface="Calibri"/>
                <a:cs typeface="Arial"/>
              </a:rPr>
              <a:t>tape.</a:t>
            </a:r>
          </a:p>
          <a:p>
            <a:pPr marL="342900" lvl="0" indent="-342900" algn="l" rtl="0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  <a:tabLst>
                <a:tab pos="180340" algn="r"/>
              </a:tabLst>
            </a:pPr>
            <a:r>
              <a:rPr lang="en-US" sz="2800" dirty="0" smtClean="0">
                <a:latin typeface="Times New Roman"/>
                <a:ea typeface="Calibri"/>
                <a:cs typeface="Arial"/>
              </a:rPr>
              <a:t>Antiseptic </a:t>
            </a:r>
            <a:r>
              <a:rPr lang="en-US" sz="2800" dirty="0">
                <a:latin typeface="Times New Roman"/>
                <a:ea typeface="Calibri"/>
                <a:cs typeface="Arial"/>
              </a:rPr>
              <a:t>solution.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9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38"/>
    </mc:Choice>
    <mc:Fallback xmlns="">
      <p:transition spd="slow" advTm="38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7787208" cy="588680"/>
          </a:xfrm>
        </p:spPr>
        <p:txBody>
          <a:bodyPr>
            <a:noAutofit/>
          </a:bodyPr>
          <a:lstStyle/>
          <a:p>
            <a:pPr marL="457200" lvl="0" indent="-274320" rtl="0">
              <a:lnSpc>
                <a:spcPct val="115000"/>
              </a:lnSpc>
              <a:spcBef>
                <a:spcPts val="600"/>
              </a:spcBef>
              <a:tabLst>
                <a:tab pos="180340" algn="r"/>
              </a:tabLst>
            </a:pPr>
            <a:r>
              <a:rPr lang="en-US" sz="4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Calibri"/>
                <a:cs typeface="Arial"/>
              </a:rPr>
              <a:t>Procedure </a:t>
            </a:r>
            <a:endParaRPr lang="en-US" sz="40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/>
              <a:ea typeface="Calibri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640960" cy="6264696"/>
          </a:xfrm>
        </p:spPr>
        <p:txBody>
          <a:bodyPr>
            <a:normAutofit/>
          </a:bodyPr>
          <a:lstStyle/>
          <a:p>
            <a:pPr algn="l" rtl="0">
              <a:lnSpc>
                <a:spcPct val="170000"/>
              </a:lnSpc>
              <a:tabLst>
                <a:tab pos="180340" algn="r"/>
              </a:tabLst>
            </a:pPr>
            <a:r>
              <a:rPr lang="en-US" sz="3200" dirty="0" smtClean="0">
                <a:latin typeface="Times New Roman"/>
                <a:ea typeface="Calibri"/>
                <a:cs typeface="Arial"/>
              </a:rPr>
              <a:t>Wash </a:t>
            </a:r>
            <a:r>
              <a:rPr lang="en-US" sz="3200" dirty="0">
                <a:latin typeface="Times New Roman"/>
                <a:ea typeface="Calibri"/>
                <a:cs typeface="Arial"/>
              </a:rPr>
              <a:t>hands.</a:t>
            </a:r>
          </a:p>
          <a:p>
            <a:pPr algn="l" rtl="0">
              <a:lnSpc>
                <a:spcPct val="170000"/>
              </a:lnSpc>
              <a:tabLst>
                <a:tab pos="180340" algn="r"/>
              </a:tabLst>
            </a:pPr>
            <a:r>
              <a:rPr lang="en-US" sz="3200" dirty="0" smtClean="0">
                <a:latin typeface="Times New Roman"/>
                <a:ea typeface="Calibri"/>
                <a:cs typeface="Arial"/>
              </a:rPr>
              <a:t>Prepare equipment.</a:t>
            </a:r>
          </a:p>
          <a:p>
            <a:pPr algn="l" rtl="0">
              <a:lnSpc>
                <a:spcPct val="170000"/>
              </a:lnSpc>
              <a:buClr>
                <a:srgbClr val="B13F9A"/>
              </a:buClr>
              <a:tabLst>
                <a:tab pos="180340" algn="r"/>
              </a:tabLst>
            </a:pPr>
            <a:r>
              <a:rPr lang="en-US" sz="3200" dirty="0" smtClean="0">
                <a:latin typeface="Times New Roman"/>
                <a:ea typeface="Calibri"/>
                <a:cs typeface="Arial"/>
              </a:rPr>
              <a:t>Introduce your self 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and 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identify patient</a:t>
            </a:r>
            <a:r>
              <a:rPr lang="en-US" sz="27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.</a:t>
            </a:r>
            <a:endParaRPr lang="en-US" sz="3200" dirty="0">
              <a:latin typeface="Times New Roman"/>
              <a:ea typeface="Calibri"/>
              <a:cs typeface="Arial"/>
            </a:endParaRPr>
          </a:p>
          <a:p>
            <a:pPr algn="l" rtl="0">
              <a:lnSpc>
                <a:spcPct val="170000"/>
              </a:lnSpc>
              <a:tabLst>
                <a:tab pos="180340" algn="r"/>
              </a:tabLst>
            </a:pPr>
            <a:r>
              <a:rPr lang="en-US" sz="3200" dirty="0" smtClean="0">
                <a:latin typeface="Times New Roman"/>
                <a:ea typeface="Calibri"/>
                <a:cs typeface="Arial"/>
              </a:rPr>
              <a:t>Explain </a:t>
            </a:r>
            <a:r>
              <a:rPr lang="en-US" sz="3200" dirty="0">
                <a:latin typeface="Times New Roman"/>
                <a:ea typeface="Calibri"/>
                <a:cs typeface="Arial"/>
              </a:rPr>
              <a:t>procedure to the </a:t>
            </a:r>
            <a:r>
              <a:rPr lang="en-US" sz="3200" dirty="0" smtClean="0">
                <a:latin typeface="Times New Roman"/>
                <a:ea typeface="Calibri"/>
                <a:cs typeface="Arial"/>
              </a:rPr>
              <a:t>patient </a:t>
            </a:r>
          </a:p>
          <a:p>
            <a:pPr algn="l" rtl="0">
              <a:lnSpc>
                <a:spcPct val="170000"/>
              </a:lnSpc>
              <a:tabLst>
                <a:tab pos="180340" algn="r"/>
              </a:tabLst>
            </a:pPr>
            <a:r>
              <a:rPr lang="en-US" sz="3200" dirty="0" smtClean="0">
                <a:latin typeface="Times New Roman"/>
                <a:ea typeface="Calibri"/>
                <a:cs typeface="Arial"/>
              </a:rPr>
              <a:t>Provide </a:t>
            </a:r>
            <a:r>
              <a:rPr lang="en-US" sz="3200" dirty="0">
                <a:latin typeface="Times New Roman"/>
                <a:ea typeface="Calibri"/>
                <a:cs typeface="Arial"/>
              </a:rPr>
              <a:t>privacy. </a:t>
            </a:r>
          </a:p>
          <a:p>
            <a:pPr algn="l" rtl="0">
              <a:lnSpc>
                <a:spcPct val="170000"/>
              </a:lnSpc>
              <a:tabLst>
                <a:tab pos="180340" algn="r"/>
              </a:tabLst>
            </a:pPr>
            <a:r>
              <a:rPr lang="en-US" sz="3200" dirty="0" smtClean="0">
                <a:latin typeface="Times New Roman"/>
                <a:ea typeface="Calibri"/>
                <a:cs typeface="Arial"/>
              </a:rPr>
              <a:t>Assist </a:t>
            </a:r>
            <a:r>
              <a:rPr lang="en-US" sz="3200" dirty="0">
                <a:latin typeface="Times New Roman"/>
                <a:ea typeface="Calibri"/>
                <a:cs typeface="Arial"/>
              </a:rPr>
              <a:t>patient to comfort position</a:t>
            </a:r>
            <a:r>
              <a:rPr lang="en-US" sz="3200" dirty="0" smtClean="0">
                <a:latin typeface="Times New Roman"/>
                <a:ea typeface="Calibri"/>
                <a:cs typeface="Arial"/>
              </a:rPr>
              <a:t>.</a:t>
            </a:r>
            <a:endParaRPr lang="en-US" sz="3200" dirty="0">
              <a:latin typeface="Times New Roman"/>
              <a:ea typeface="Calibri"/>
              <a:cs typeface="Arial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9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43"/>
    </mc:Choice>
    <mc:Fallback xmlns="">
      <p:transition spd="slow" advTm="16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6632"/>
            <a:ext cx="8424936" cy="6552728"/>
          </a:xfrm>
        </p:spPr>
        <p:txBody>
          <a:bodyPr>
            <a:normAutofit fontScale="92500" lnSpcReduction="10000"/>
          </a:bodyPr>
          <a:lstStyle/>
          <a:p>
            <a:pPr algn="l" rtl="0">
              <a:lnSpc>
                <a:spcPct val="170000"/>
              </a:lnSpc>
              <a:buClr>
                <a:srgbClr val="B13F9A"/>
              </a:buClr>
              <a:tabLst>
                <a:tab pos="180340" algn="r"/>
              </a:tabLst>
            </a:pPr>
            <a:r>
              <a:rPr lang="en-US" sz="30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Expose wound.</a:t>
            </a:r>
          </a:p>
          <a:p>
            <a:pPr algn="l" rtl="0">
              <a:lnSpc>
                <a:spcPct val="170000"/>
              </a:lnSpc>
              <a:buClr>
                <a:srgbClr val="B13F9A"/>
              </a:buClr>
              <a:tabLst>
                <a:tab pos="180340" algn="r"/>
              </a:tabLst>
            </a:pPr>
            <a:r>
              <a:rPr lang="en-US" sz="30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Place opened disposal plastic bag near patient's bed.</a:t>
            </a:r>
          </a:p>
          <a:p>
            <a:pPr algn="l" rtl="0">
              <a:lnSpc>
                <a:spcPct val="170000"/>
              </a:lnSpc>
              <a:buClr>
                <a:srgbClr val="B13F9A"/>
              </a:buClr>
              <a:tabLst>
                <a:tab pos="180340" algn="r"/>
              </a:tabLst>
            </a:pPr>
            <a:r>
              <a:rPr lang="en-US" sz="30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Clean disposable gloves must be used when removing unclean dressing</a:t>
            </a:r>
            <a:r>
              <a:rPr lang="en-US" sz="30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.</a:t>
            </a:r>
            <a:endParaRPr lang="en-US" sz="3000" dirty="0">
              <a:solidFill>
                <a:prstClr val="black"/>
              </a:solidFill>
              <a:latin typeface="Times New Roman"/>
              <a:ea typeface="Calibri"/>
              <a:cs typeface="Arial"/>
            </a:endParaRPr>
          </a:p>
          <a:p>
            <a:pPr algn="l" rtl="0">
              <a:lnSpc>
                <a:spcPct val="200000"/>
              </a:lnSpc>
              <a:buClr>
                <a:srgbClr val="B13F9A"/>
              </a:buClr>
              <a:tabLst>
                <a:tab pos="180340" algn="r"/>
              </a:tabLst>
            </a:pPr>
            <a:r>
              <a:rPr lang="en-US" sz="30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Check the position of drains before removing of dressing.</a:t>
            </a:r>
          </a:p>
          <a:p>
            <a:pPr algn="l" rtl="0">
              <a:lnSpc>
                <a:spcPct val="200000"/>
              </a:lnSpc>
              <a:buClr>
                <a:srgbClr val="B13F9A"/>
              </a:buClr>
              <a:tabLst>
                <a:tab pos="180340" algn="r"/>
              </a:tabLst>
            </a:pPr>
            <a:r>
              <a:rPr lang="en-US" sz="30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Pouring a small amount of sterile saline onto the dressing if it is adhering to skin.</a:t>
            </a:r>
          </a:p>
          <a:p>
            <a:endParaRPr lang="ar-EG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7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47"/>
    </mc:Choice>
    <mc:Fallback xmlns="">
      <p:transition spd="slow" advTm="60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512" y="188640"/>
            <a:ext cx="8352928" cy="6453336"/>
          </a:xfrm>
        </p:spPr>
        <p:txBody>
          <a:bodyPr>
            <a:normAutofit fontScale="77500" lnSpcReduction="20000"/>
          </a:bodyPr>
          <a:lstStyle/>
          <a:p>
            <a:pPr algn="l" rtl="0">
              <a:lnSpc>
                <a:spcPct val="200000"/>
              </a:lnSpc>
              <a:buClr>
                <a:srgbClr val="B13F9A"/>
              </a:buClr>
              <a:tabLst>
                <a:tab pos="180340" algn="r"/>
              </a:tabLst>
            </a:pPr>
            <a:r>
              <a:rPr lang="en-US" sz="40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Assess </a:t>
            </a:r>
            <a:r>
              <a:rPr lang="en-US" sz="40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drainage for amount type, color and odor.</a:t>
            </a:r>
          </a:p>
          <a:p>
            <a:pPr algn="l" rtl="0">
              <a:lnSpc>
                <a:spcPct val="200000"/>
              </a:lnSpc>
              <a:buClr>
                <a:srgbClr val="B13F9A"/>
              </a:buClr>
              <a:tabLst>
                <a:tab pos="180340" algn="r"/>
              </a:tabLst>
            </a:pPr>
            <a:r>
              <a:rPr lang="en-US" sz="40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Discard dressing in plastic bag and drop glove in bag.</a:t>
            </a:r>
          </a:p>
          <a:p>
            <a:pPr algn="l" rtl="0">
              <a:lnSpc>
                <a:spcPct val="200000"/>
              </a:lnSpc>
              <a:buClr>
                <a:srgbClr val="B13F9A"/>
              </a:buClr>
              <a:tabLst>
                <a:tab pos="180340" algn="r"/>
              </a:tabLst>
            </a:pPr>
            <a:r>
              <a:rPr lang="en-US" sz="40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Open sterile dressing and place supplies on bedside table</a:t>
            </a:r>
            <a:r>
              <a:rPr lang="en-US" sz="40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.</a:t>
            </a:r>
            <a:endParaRPr lang="en-US" sz="4000" dirty="0">
              <a:solidFill>
                <a:prstClr val="black"/>
              </a:solidFill>
              <a:latin typeface="Times New Roman"/>
              <a:ea typeface="Calibri"/>
              <a:cs typeface="Arial"/>
            </a:endParaRPr>
          </a:p>
          <a:p>
            <a:pPr algn="l" rtl="0">
              <a:lnSpc>
                <a:spcPct val="200000"/>
              </a:lnSpc>
              <a:buClr>
                <a:srgbClr val="B13F9A"/>
              </a:buClr>
              <a:tabLst>
                <a:tab pos="180340" algn="r"/>
              </a:tabLst>
            </a:pPr>
            <a:r>
              <a:rPr lang="en-US" sz="4000" dirty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Pour solution over sponges in container or sponges placed in sterile iodine bowl.</a:t>
            </a:r>
          </a:p>
          <a:p>
            <a:pPr marL="0" indent="0" algn="l" rtl="0">
              <a:buNone/>
            </a:pPr>
            <a:endParaRPr lang="ar-EG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08"/>
    </mc:Choice>
    <mc:Fallback xmlns="">
      <p:transition spd="slow" advTm="49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192</TotalTime>
  <Words>349</Words>
  <Application>Microsoft Office PowerPoint</Application>
  <PresentationFormat>On-screen Show (4:3)</PresentationFormat>
  <Paragraphs>53</Paragraphs>
  <Slides>13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Opulent</vt:lpstr>
      <vt:lpstr>First year  </vt:lpstr>
      <vt:lpstr> Dressing technique Wound care        </vt:lpstr>
      <vt:lpstr>Purposes</vt:lpstr>
      <vt:lpstr>the wound and drains</vt:lpstr>
      <vt:lpstr>Assessment</vt:lpstr>
      <vt:lpstr>Equipment </vt:lpstr>
      <vt:lpstr>Procedure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Wound care Dressing technique</dc:title>
  <dc:creator>Eman</dc:creator>
  <cp:lastModifiedBy>TOSHIBA</cp:lastModifiedBy>
  <cp:revision>21</cp:revision>
  <dcterms:created xsi:type="dcterms:W3CDTF">2019-03-11T21:19:29Z</dcterms:created>
  <dcterms:modified xsi:type="dcterms:W3CDTF">2020-03-27T06:00:26Z</dcterms:modified>
</cp:coreProperties>
</file>