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66" r:id="rId5"/>
    <p:sldId id="269" r:id="rId6"/>
    <p:sldId id="270" r:id="rId7"/>
    <p:sldId id="267" r:id="rId8"/>
    <p:sldId id="272" r:id="rId9"/>
    <p:sldId id="271" r:id="rId10"/>
    <p:sldId id="274" r:id="rId11"/>
    <p:sldId id="275" r:id="rId12"/>
    <p:sldId id="276" r:id="rId13"/>
    <p:sldId id="268" r:id="rId14"/>
    <p:sldId id="277" r:id="rId15"/>
    <p:sldId id="287" r:id="rId16"/>
    <p:sldId id="278" r:id="rId17"/>
    <p:sldId id="279" r:id="rId18"/>
    <p:sldId id="280" r:id="rId19"/>
    <p:sldId id="281" r:id="rId20"/>
    <p:sldId id="283" r:id="rId21"/>
    <p:sldId id="286" r:id="rId22"/>
    <p:sldId id="288" r:id="rId23"/>
    <p:sldId id="285" r:id="rId2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EG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DF5945-5875-4496-8ABE-34A671C9123E}" type="datetimeFigureOut">
              <a:rPr lang="ar-EG" smtClean="0"/>
              <a:t>26/07/1441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E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C6263B5-4982-4A95-92A5-146ACA7FE9D7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468960"/>
          </a:xfrm>
        </p:spPr>
        <p:txBody>
          <a:bodyPr>
            <a:normAutofit/>
          </a:bodyPr>
          <a:lstStyle/>
          <a:p>
            <a:pPr lvl="0" rt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2800" b="1" dirty="0">
                <a:solidFill>
                  <a:prstClr val="black"/>
                </a:solidFill>
                <a:latin typeface="Franklin Gothic Book"/>
              </a:rPr>
              <a:t>Prepared by </a:t>
            </a:r>
          </a:p>
          <a:p>
            <a:pPr lvl="0" rt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2800" b="1" dirty="0">
                <a:solidFill>
                  <a:srgbClr val="C00000"/>
                </a:solidFill>
                <a:latin typeface="Franklin Gothic Book"/>
              </a:rPr>
              <a:t>Ragaa Dahi Mohamed</a:t>
            </a:r>
          </a:p>
          <a:p>
            <a:pPr lvl="0" rt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2800" b="1" dirty="0">
                <a:solidFill>
                  <a:prstClr val="black"/>
                </a:solidFill>
                <a:latin typeface="Franklin Gothic Book"/>
              </a:rPr>
              <a:t>Lecturer in Critical Care &amp;Emergency Department</a:t>
            </a:r>
          </a:p>
          <a:p>
            <a:pPr lvl="0" rtl="0">
              <a:spcBef>
                <a:spcPct val="20000"/>
              </a:spcBef>
              <a:buClrTx/>
              <a:buSzTx/>
            </a:pPr>
            <a:r>
              <a:rPr lang="en-US" sz="2800" b="1" dirty="0">
                <a:solidFill>
                  <a:prstClr val="black"/>
                </a:solidFill>
                <a:latin typeface="Franklin Gothic Book"/>
              </a:rPr>
              <a:t>For 2</a:t>
            </a:r>
            <a:r>
              <a:rPr lang="en-US" sz="2800" b="1" baseline="30000" dirty="0">
                <a:solidFill>
                  <a:prstClr val="black"/>
                </a:solidFill>
                <a:latin typeface="Franklin Gothic Book"/>
              </a:rPr>
              <a:t>nd</a:t>
            </a:r>
            <a:r>
              <a:rPr lang="en-US" sz="2800" b="1" dirty="0">
                <a:solidFill>
                  <a:prstClr val="black"/>
                </a:solidFill>
                <a:latin typeface="Franklin Gothic Book"/>
              </a:rPr>
              <a:t>  year students</a:t>
            </a:r>
          </a:p>
          <a:p>
            <a:pPr lvl="0" rtl="0">
              <a:spcBef>
                <a:spcPct val="20000"/>
              </a:spcBef>
              <a:buClrTx/>
              <a:buSzTx/>
            </a:pPr>
            <a:r>
              <a:rPr lang="en-US" sz="2800" b="1" dirty="0">
                <a:solidFill>
                  <a:prstClr val="black"/>
                </a:solidFill>
                <a:latin typeface="Franklin Gothic Book"/>
              </a:rPr>
              <a:t>Monday  </a:t>
            </a:r>
            <a:r>
              <a:rPr lang="en-US" sz="2800" b="1" dirty="0" smtClean="0">
                <a:solidFill>
                  <a:prstClr val="black"/>
                </a:solidFill>
                <a:latin typeface="Franklin Gothic Book"/>
              </a:rPr>
              <a:t>30/3/2020</a:t>
            </a:r>
            <a:endParaRPr lang="en-US" sz="2800" b="1" dirty="0">
              <a:solidFill>
                <a:prstClr val="black"/>
              </a:solidFill>
              <a:latin typeface="Franklin Gothic Book"/>
            </a:endParaRPr>
          </a:p>
          <a:p>
            <a:endParaRPr lang="ar-EG" sz="3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Acute Gastrointestinal Bleeding</a:t>
            </a:r>
            <a:endParaRPr lang="ar-EG" sz="4400" b="1" dirty="0"/>
          </a:p>
        </p:txBody>
      </p:sp>
    </p:spTree>
    <p:extLst>
      <p:ext uri="{BB962C8B-B14F-4D97-AF65-F5344CB8AC3E}">
        <p14:creationId xmlns:p14="http://schemas.microsoft.com/office/powerpoint/2010/main" val="502712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800" dirty="0"/>
              <a:t>In patients </a:t>
            </a:r>
            <a:r>
              <a:rPr lang="en-US" sz="2800" dirty="0" smtClean="0"/>
              <a:t>with a </a:t>
            </a:r>
            <a:r>
              <a:rPr lang="en-US" sz="2800" dirty="0"/>
              <a:t>coagulopathy, vitamin K can be </a:t>
            </a:r>
            <a:r>
              <a:rPr lang="en-US" sz="2800" dirty="0" smtClean="0"/>
              <a:t>given, </a:t>
            </a:r>
            <a:r>
              <a:rPr lang="en-US" sz="2800" dirty="0"/>
              <a:t>10 mg </a:t>
            </a:r>
            <a:r>
              <a:rPr lang="en-US" sz="2800" dirty="0" smtClean="0"/>
              <a:t>IM or </a:t>
            </a:r>
            <a:r>
              <a:rPr lang="en-US" sz="2800" dirty="0"/>
              <a:t>very slowly </a:t>
            </a:r>
            <a:r>
              <a:rPr lang="en-US" sz="2800" dirty="0" smtClean="0"/>
              <a:t>IV, to </a:t>
            </a:r>
            <a:r>
              <a:rPr lang="en-US" sz="2800" dirty="0"/>
              <a:t>restore </a:t>
            </a:r>
            <a:r>
              <a:rPr lang="en-US" sz="2800" dirty="0" smtClean="0"/>
              <a:t>the PT </a:t>
            </a:r>
            <a:r>
              <a:rPr lang="en-US" sz="2800" dirty="0"/>
              <a:t>to normal</a:t>
            </a:r>
            <a:r>
              <a:rPr lang="en-US" sz="2800" dirty="0" smtClean="0"/>
              <a:t>.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/>
              <a:t>vasoactive drugs are used until fluid balance </a:t>
            </a:r>
            <a:r>
              <a:rPr lang="en-US" sz="2800" dirty="0" smtClean="0"/>
              <a:t>is restored </a:t>
            </a:r>
            <a:r>
              <a:rPr lang="en-US" sz="2800" dirty="0"/>
              <a:t>to maintain blood pressure and perfusion to </a:t>
            </a:r>
            <a:r>
              <a:rPr lang="en-US" sz="2800" dirty="0" smtClean="0"/>
              <a:t>vital body </a:t>
            </a:r>
            <a:r>
              <a:rPr lang="en-US" sz="2800" dirty="0"/>
              <a:t>organs</a:t>
            </a:r>
            <a:r>
              <a:rPr lang="en-US" sz="2800" dirty="0" smtClean="0"/>
              <a:t>.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 smtClean="0"/>
              <a:t>Acid suppressive therapy; </a:t>
            </a:r>
          </a:p>
          <a:p>
            <a:pPr lvl="1" algn="just" rtl="0">
              <a:lnSpc>
                <a:spcPct val="150000"/>
              </a:lnSpc>
            </a:pPr>
            <a:r>
              <a:rPr lang="en-US" sz="2800" dirty="0" smtClean="0"/>
              <a:t>High dose of PPI to maintain gastric pH </a:t>
            </a:r>
            <a:r>
              <a:rPr lang="en-US" sz="2800" dirty="0" smtClean="0">
                <a:cs typeface="Times New Roman"/>
              </a:rPr>
              <a:t>↑ 4.</a:t>
            </a:r>
          </a:p>
          <a:p>
            <a:pPr lvl="1" algn="just" rtl="0">
              <a:lnSpc>
                <a:spcPct val="150000"/>
              </a:lnSpc>
            </a:pPr>
            <a:r>
              <a:rPr lang="en-US" sz="2800" dirty="0" smtClean="0">
                <a:cs typeface="Times New Roman"/>
              </a:rPr>
              <a:t>H</a:t>
            </a:r>
            <a:r>
              <a:rPr lang="en-US" sz="2800" baseline="-25000" dirty="0" smtClean="0">
                <a:cs typeface="Times New Roman"/>
              </a:rPr>
              <a:t>2</a:t>
            </a:r>
            <a:r>
              <a:rPr lang="en-US" sz="2800" dirty="0" smtClean="0">
                <a:cs typeface="Times New Roman"/>
              </a:rPr>
              <a:t> antagonist as prophylaxis in high risk SRMS.</a:t>
            </a:r>
          </a:p>
          <a:p>
            <a:pPr lvl="1" algn="just" rtl="0">
              <a:lnSpc>
                <a:spcPct val="150000"/>
              </a:lnSpc>
            </a:pPr>
            <a:r>
              <a:rPr lang="en-US" sz="2800" dirty="0" smtClean="0">
                <a:cs typeface="Times New Roman"/>
              </a:rPr>
              <a:t>Antacid act as direct alkaline buffer.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/>
              <a:t>Patients with </a:t>
            </a:r>
            <a:r>
              <a:rPr lang="en-US" sz="2800" b="1" dirty="0" err="1" smtClean="0"/>
              <a:t>hematochezia</a:t>
            </a:r>
            <a:r>
              <a:rPr lang="en-US" sz="2800" dirty="0" smtClean="0"/>
              <a:t> should </a:t>
            </a:r>
            <a:r>
              <a:rPr lang="en-US" sz="2800" dirty="0"/>
              <a:t>have a nasogastric tube inserted to </a:t>
            </a:r>
            <a:r>
              <a:rPr lang="en-US" sz="2800" dirty="0" smtClean="0"/>
              <a:t>exclude an </a:t>
            </a:r>
            <a:r>
              <a:rPr lang="en-US" sz="2800" dirty="0"/>
              <a:t>upper gastrointestinal source of </a:t>
            </a:r>
            <a:r>
              <a:rPr lang="en-US" sz="2800" dirty="0" smtClean="0"/>
              <a:t>bleeding.</a:t>
            </a:r>
            <a:endParaRPr lang="en-US" sz="2800" dirty="0" smtClean="0">
              <a:cs typeface="Times New Roman"/>
            </a:endParaRPr>
          </a:p>
          <a:p>
            <a:pPr lvl="1" algn="just" rtl="0">
              <a:lnSpc>
                <a:spcPct val="150000"/>
              </a:lnSpc>
            </a:pP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428142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Therapeutic intervention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5077544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800" b="1" u="sng" dirty="0" smtClean="0"/>
              <a:t>Endoscopy</a:t>
            </a:r>
            <a:r>
              <a:rPr lang="en-US" sz="2800" b="1" dirty="0" smtClean="0"/>
              <a:t>:</a:t>
            </a:r>
          </a:p>
          <a:p>
            <a:pPr algn="just" rtl="0"/>
            <a:r>
              <a:rPr lang="en-US" sz="2800" b="1" dirty="0" smtClean="0"/>
              <a:t>For peptic ulcer; used as</a:t>
            </a:r>
          </a:p>
          <a:p>
            <a:pPr lvl="1" algn="just" rtl="0"/>
            <a:r>
              <a:rPr lang="en-US" sz="2800" dirty="0" smtClean="0"/>
              <a:t>injecting therapy consists </a:t>
            </a:r>
            <a:r>
              <a:rPr lang="en-US" sz="2800" dirty="0"/>
              <a:t>of the injection of an agent such as </a:t>
            </a:r>
            <a:r>
              <a:rPr lang="en-US" sz="2800" dirty="0" smtClean="0"/>
              <a:t>epinephrine around </a:t>
            </a:r>
            <a:r>
              <a:rPr lang="en-US" sz="2800" dirty="0"/>
              <a:t>and into the bleeding vessel. </a:t>
            </a:r>
            <a:endParaRPr lang="en-US" sz="2800" dirty="0" smtClean="0"/>
          </a:p>
          <a:p>
            <a:pPr lvl="1" algn="just" rtl="0"/>
            <a:r>
              <a:rPr lang="en-US" sz="2800" dirty="0" smtClean="0"/>
              <a:t>Thermal methods include </a:t>
            </a:r>
            <a:r>
              <a:rPr lang="en-US" sz="2800" dirty="0"/>
              <a:t>heater probe and bipolar electrocoagulation (</a:t>
            </a:r>
            <a:r>
              <a:rPr lang="en-US" sz="2800" dirty="0" smtClean="0"/>
              <a:t>where a </a:t>
            </a:r>
            <a:r>
              <a:rPr lang="en-US" sz="2800" dirty="0"/>
              <a:t>probe is applied with pressure to heat and seal the </a:t>
            </a:r>
            <a:r>
              <a:rPr lang="en-US" sz="2800" dirty="0" smtClean="0"/>
              <a:t>bleeding vessel)</a:t>
            </a:r>
          </a:p>
          <a:p>
            <a:pPr lvl="1" algn="just" rtl="0"/>
            <a:r>
              <a:rPr lang="en-US" sz="2800" dirty="0" smtClean="0"/>
              <a:t>Hemostatic </a:t>
            </a:r>
            <a:r>
              <a:rPr lang="en-US" sz="2800" dirty="0"/>
              <a:t>clips, called </a:t>
            </a:r>
            <a:r>
              <a:rPr lang="en-US" sz="2800" i="1" dirty="0" err="1"/>
              <a:t>endoclips</a:t>
            </a:r>
            <a:r>
              <a:rPr lang="en-US" sz="2800" i="1" dirty="0"/>
              <a:t>, </a:t>
            </a:r>
            <a:r>
              <a:rPr lang="en-US" sz="2800" dirty="0"/>
              <a:t>have </a:t>
            </a:r>
            <a:r>
              <a:rPr lang="en-US" sz="2800" dirty="0" smtClean="0"/>
              <a:t>also been </a:t>
            </a:r>
            <a:r>
              <a:rPr lang="en-US" sz="2800" dirty="0"/>
              <a:t>used successfully to ligate bleeding blood </a:t>
            </a:r>
            <a:r>
              <a:rPr lang="en-US" sz="2800" dirty="0" smtClean="0"/>
              <a:t>vessels within </a:t>
            </a:r>
            <a:r>
              <a:rPr lang="en-US" sz="2800" dirty="0"/>
              <a:t>a lesion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2262497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3200" b="1" dirty="0" smtClean="0"/>
              <a:t>Esophageal </a:t>
            </a:r>
            <a:r>
              <a:rPr lang="en-US" sz="3200" b="1" dirty="0" err="1" smtClean="0"/>
              <a:t>varices</a:t>
            </a:r>
            <a:r>
              <a:rPr lang="en-US" sz="3200" b="1" dirty="0" smtClean="0"/>
              <a:t>:</a:t>
            </a:r>
          </a:p>
          <a:p>
            <a:pPr algn="just" rtl="0"/>
            <a:r>
              <a:rPr lang="en-US" sz="3200" dirty="0" smtClean="0"/>
              <a:t>Endoscopic </a:t>
            </a:r>
            <a:r>
              <a:rPr lang="en-US" sz="3200" dirty="0" err="1" smtClean="0"/>
              <a:t>Variceal</a:t>
            </a:r>
            <a:r>
              <a:rPr lang="en-US" sz="3200" dirty="0" smtClean="0"/>
              <a:t> Ligation; </a:t>
            </a:r>
            <a:r>
              <a:rPr lang="en-US" sz="3200" dirty="0"/>
              <a:t>a rubber band is placed </a:t>
            </a:r>
            <a:r>
              <a:rPr lang="en-US" sz="3200" dirty="0" err="1" smtClean="0"/>
              <a:t>endoscopically</a:t>
            </a:r>
            <a:r>
              <a:rPr lang="en-US" sz="3200" dirty="0" smtClean="0"/>
              <a:t> around </a:t>
            </a:r>
            <a:r>
              <a:rPr lang="en-US" sz="3200" dirty="0"/>
              <a:t>the base of each </a:t>
            </a:r>
            <a:r>
              <a:rPr lang="en-US" sz="3200" dirty="0" err="1"/>
              <a:t>varix</a:t>
            </a:r>
            <a:r>
              <a:rPr lang="en-US" sz="3200" dirty="0"/>
              <a:t>. This causes </a:t>
            </a:r>
            <a:r>
              <a:rPr lang="en-US" sz="3200" dirty="0" err="1" smtClean="0"/>
              <a:t>coagulative</a:t>
            </a:r>
            <a:r>
              <a:rPr lang="en-US" sz="3200" dirty="0" smtClean="0"/>
              <a:t> necrosis </a:t>
            </a:r>
            <a:r>
              <a:rPr lang="en-US" sz="3200" dirty="0"/>
              <a:t>and sloughing of </a:t>
            </a:r>
            <a:r>
              <a:rPr lang="en-US" sz="3200" dirty="0" err="1"/>
              <a:t>thrombosed</a:t>
            </a:r>
            <a:r>
              <a:rPr lang="en-US" sz="3200" dirty="0"/>
              <a:t> </a:t>
            </a:r>
            <a:r>
              <a:rPr lang="en-US" sz="3200" dirty="0" err="1"/>
              <a:t>varices</a:t>
            </a:r>
            <a:r>
              <a:rPr lang="en-US" sz="3200" dirty="0"/>
              <a:t>.</a:t>
            </a:r>
          </a:p>
          <a:p>
            <a:pPr algn="just" rtl="0"/>
            <a:r>
              <a:rPr lang="en-US" sz="3200" dirty="0"/>
              <a:t>Injection </a:t>
            </a:r>
            <a:r>
              <a:rPr lang="en-US" sz="3200" dirty="0" err="1" smtClean="0"/>
              <a:t>sclerotherapy</a:t>
            </a:r>
            <a:r>
              <a:rPr lang="en-US" sz="3200" dirty="0" smtClean="0"/>
              <a:t>; it involves </a:t>
            </a:r>
            <a:r>
              <a:rPr lang="en-US" sz="3200" dirty="0"/>
              <a:t>injecting the </a:t>
            </a:r>
            <a:r>
              <a:rPr lang="en-US" sz="3200" dirty="0" err="1"/>
              <a:t>varices</a:t>
            </a:r>
            <a:r>
              <a:rPr lang="en-US" sz="3200" dirty="0"/>
              <a:t> with a </a:t>
            </a:r>
            <a:r>
              <a:rPr lang="en-US" sz="3200" dirty="0" err="1"/>
              <a:t>sclerosing</a:t>
            </a:r>
            <a:r>
              <a:rPr lang="en-US" sz="3200" dirty="0"/>
              <a:t> </a:t>
            </a:r>
            <a:r>
              <a:rPr lang="en-US" sz="3200" dirty="0" smtClean="0"/>
              <a:t>agent to </a:t>
            </a:r>
            <a:r>
              <a:rPr lang="en-US" sz="3200" dirty="0"/>
              <a:t>stop the bleeding. These agents cause local </a:t>
            </a:r>
            <a:r>
              <a:rPr lang="en-US" sz="3200" dirty="0" err="1" smtClean="0"/>
              <a:t>tamponade</a:t>
            </a:r>
            <a:r>
              <a:rPr lang="en-US" sz="3200" dirty="0" smtClean="0"/>
              <a:t> and </a:t>
            </a:r>
            <a:r>
              <a:rPr lang="en-US" sz="3200" dirty="0"/>
              <a:t>vasoconstriction, causing necrosis and eventual </a:t>
            </a:r>
            <a:r>
              <a:rPr lang="en-US" sz="3200" dirty="0" smtClean="0"/>
              <a:t>sclerosis of </a:t>
            </a:r>
            <a:r>
              <a:rPr lang="en-US" sz="3200" dirty="0"/>
              <a:t>the bleeding </a:t>
            </a:r>
            <a:r>
              <a:rPr lang="en-US" sz="3200" dirty="0" smtClean="0"/>
              <a:t>vessel. But it associated with higher complications.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1330061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800" b="1" u="sng" dirty="0" smtClean="0"/>
              <a:t>Angiography:</a:t>
            </a:r>
          </a:p>
          <a:p>
            <a:pPr algn="just" rtl="0"/>
            <a:r>
              <a:rPr lang="en-US" sz="2800" dirty="0"/>
              <a:t>During angiography, arterial </a:t>
            </a:r>
            <a:r>
              <a:rPr lang="en-US" sz="2800" dirty="0" smtClean="0"/>
              <a:t>GIB controlled </a:t>
            </a:r>
            <a:r>
              <a:rPr lang="en-US" sz="2800" dirty="0"/>
              <a:t>by the infusion of </a:t>
            </a:r>
            <a:r>
              <a:rPr lang="en-US" sz="2800" dirty="0" smtClean="0"/>
              <a:t>intra-arterial vasopressin </a:t>
            </a:r>
            <a:r>
              <a:rPr lang="en-US" sz="2800" dirty="0"/>
              <a:t>or by the embolization of the </a:t>
            </a:r>
            <a:r>
              <a:rPr lang="en-US" sz="2800" dirty="0" smtClean="0"/>
              <a:t>artery.</a:t>
            </a:r>
          </a:p>
          <a:p>
            <a:pPr algn="just" rtl="0"/>
            <a:r>
              <a:rPr lang="en-US" sz="2800" dirty="0" smtClean="0"/>
              <a:t>Intra-arterial </a:t>
            </a:r>
            <a:r>
              <a:rPr lang="en-US" sz="2800" dirty="0"/>
              <a:t>vasopressin causes a generalized </a:t>
            </a:r>
            <a:r>
              <a:rPr lang="en-US" sz="2800" dirty="0" smtClean="0"/>
              <a:t>vasoconstriction that </a:t>
            </a:r>
            <a:r>
              <a:rPr lang="en-US" sz="2800" dirty="0"/>
              <a:t>produces a rapid reduction in local blood flow.</a:t>
            </a:r>
          </a:p>
          <a:p>
            <a:pPr algn="just" rtl="0"/>
            <a:r>
              <a:rPr lang="en-US" sz="2800" dirty="0"/>
              <a:t>Patients should be monitored closely for </a:t>
            </a:r>
            <a:r>
              <a:rPr lang="en-US" sz="2800" dirty="0" smtClean="0"/>
              <a:t>dysrhythmias and </a:t>
            </a:r>
            <a:r>
              <a:rPr lang="en-US" sz="2800" dirty="0"/>
              <a:t>fluid retention with resultant </a:t>
            </a:r>
            <a:r>
              <a:rPr lang="en-US" sz="2800" dirty="0" err="1"/>
              <a:t>hyponatremia</a:t>
            </a:r>
            <a:r>
              <a:rPr lang="en-US" sz="2800" dirty="0" smtClean="0"/>
              <a:t>. </a:t>
            </a:r>
          </a:p>
          <a:p>
            <a:pPr algn="just" rtl="0"/>
            <a:r>
              <a:rPr lang="en-US" sz="2800" dirty="0" smtClean="0"/>
              <a:t>Biodegradable </a:t>
            </a:r>
            <a:r>
              <a:rPr lang="en-US" sz="2800" dirty="0"/>
              <a:t>long-acting gelatin sponges </a:t>
            </a:r>
            <a:r>
              <a:rPr lang="en-US" sz="2800" dirty="0" smtClean="0"/>
              <a:t>are commonly </a:t>
            </a:r>
            <a:r>
              <a:rPr lang="en-US" sz="2800" dirty="0"/>
              <a:t>used. These sponges cause hemostasis on </a:t>
            </a:r>
            <a:r>
              <a:rPr lang="en-US" sz="2800" dirty="0" smtClean="0"/>
              <a:t>contact when </a:t>
            </a:r>
            <a:r>
              <a:rPr lang="en-US" sz="2800" dirty="0"/>
              <a:t>injected into the vessel. Steel coils, balloons, </a:t>
            </a:r>
            <a:r>
              <a:rPr lang="en-US" sz="2800" dirty="0" smtClean="0"/>
              <a:t>and silk </a:t>
            </a:r>
            <a:r>
              <a:rPr lang="en-US" sz="2800" dirty="0"/>
              <a:t>thread can be used to block an artery </a:t>
            </a:r>
            <a:r>
              <a:rPr lang="en-US" sz="2800" dirty="0" smtClean="0"/>
              <a:t>mechanically, resulting </a:t>
            </a:r>
            <a:r>
              <a:rPr lang="en-US" sz="2800" dirty="0"/>
              <a:t>in permanent occlusion.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27742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 algn="just" rtl="0">
              <a:lnSpc>
                <a:spcPct val="150000"/>
              </a:lnSpc>
              <a:buNone/>
            </a:pPr>
            <a:r>
              <a:rPr lang="en-US" sz="3200" b="1" u="sng" dirty="0" smtClean="0"/>
              <a:t>Balloon </a:t>
            </a:r>
            <a:r>
              <a:rPr lang="en-US" sz="3200" b="1" u="sng" dirty="0" err="1" smtClean="0"/>
              <a:t>tamponade</a:t>
            </a:r>
            <a:r>
              <a:rPr lang="en-US" sz="3200" b="1" u="sng" dirty="0" smtClean="0"/>
              <a:t>:</a:t>
            </a:r>
          </a:p>
          <a:p>
            <a:pPr algn="just" rtl="0">
              <a:lnSpc>
                <a:spcPct val="150000"/>
              </a:lnSpc>
            </a:pPr>
            <a:r>
              <a:rPr lang="en-US" sz="3200" dirty="0" err="1"/>
              <a:t>Sengstaken</a:t>
            </a:r>
            <a:r>
              <a:rPr lang="en-US" sz="3200" dirty="0"/>
              <a:t>-Blakemore tube is the </a:t>
            </a:r>
            <a:r>
              <a:rPr lang="en-US" sz="3200" dirty="0" smtClean="0"/>
              <a:t>most widely used. The pressure </a:t>
            </a:r>
            <a:r>
              <a:rPr lang="en-US" sz="3200" dirty="0"/>
              <a:t>is </a:t>
            </a:r>
            <a:r>
              <a:rPr lang="en-US" sz="3200" dirty="0" smtClean="0"/>
              <a:t>exerted on </a:t>
            </a:r>
            <a:r>
              <a:rPr lang="en-US" sz="3200" dirty="0"/>
              <a:t>the </a:t>
            </a:r>
            <a:r>
              <a:rPr lang="en-US" sz="3200" dirty="0" err="1"/>
              <a:t>cardia</a:t>
            </a:r>
            <a:r>
              <a:rPr lang="en-US" sz="3200" dirty="0"/>
              <a:t> of the stomach and against the </a:t>
            </a:r>
            <a:r>
              <a:rPr lang="en-US" sz="3200" dirty="0" smtClean="0"/>
              <a:t>bleeding </a:t>
            </a:r>
            <a:r>
              <a:rPr lang="en-US" sz="3200" dirty="0" err="1" smtClean="0"/>
              <a:t>varices</a:t>
            </a:r>
            <a:r>
              <a:rPr lang="en-US" sz="3200" dirty="0"/>
              <a:t>. The tube is inserted to at least 50 cm to </a:t>
            </a:r>
            <a:r>
              <a:rPr lang="en-US" sz="3200" dirty="0" smtClean="0"/>
              <a:t>ensure gastric </a:t>
            </a:r>
            <a:r>
              <a:rPr lang="en-US" sz="3200" dirty="0"/>
              <a:t>intubation. </a:t>
            </a:r>
            <a:endParaRPr lang="en-US" sz="3200" dirty="0" smtClean="0"/>
          </a:p>
          <a:p>
            <a:pPr algn="just" rtl="0">
              <a:lnSpc>
                <a:spcPct val="150000"/>
              </a:lnSpc>
            </a:pPr>
            <a:r>
              <a:rPr lang="en-US" sz="3200" dirty="0" smtClean="0"/>
              <a:t>The </a:t>
            </a:r>
            <a:r>
              <a:rPr lang="en-US" sz="3200" dirty="0"/>
              <a:t>gastric balloon is then slowly </a:t>
            </a:r>
            <a:r>
              <a:rPr lang="en-US" sz="3200" dirty="0" smtClean="0"/>
              <a:t>inflated with </a:t>
            </a:r>
            <a:r>
              <a:rPr lang="en-US" sz="3200" dirty="0"/>
              <a:t>250 to 300 mL of air, and gentle traction </a:t>
            </a:r>
            <a:r>
              <a:rPr lang="en-US" sz="3200" dirty="0" smtClean="0"/>
              <a:t>is applied</a:t>
            </a:r>
            <a:r>
              <a:rPr lang="en-US" sz="3200" dirty="0"/>
              <a:t>, until the gastric balloon fits snugly against </a:t>
            </a:r>
            <a:r>
              <a:rPr lang="en-US" sz="3200" dirty="0" smtClean="0"/>
              <a:t>the </a:t>
            </a:r>
            <a:r>
              <a:rPr lang="en-US" sz="3200" dirty="0" err="1" smtClean="0"/>
              <a:t>cardia</a:t>
            </a:r>
            <a:r>
              <a:rPr lang="en-US" sz="3200" dirty="0" smtClean="0"/>
              <a:t> </a:t>
            </a:r>
            <a:r>
              <a:rPr lang="en-US" sz="3200" dirty="0"/>
              <a:t>of the stomach. Position is then confirmed by x-ray.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43737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13690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8392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800" b="1" u="sng" dirty="0" err="1"/>
              <a:t>Transjugular</a:t>
            </a:r>
            <a:r>
              <a:rPr lang="en-US" sz="2800" b="1" u="sng" dirty="0"/>
              <a:t> Intrahepatic </a:t>
            </a:r>
            <a:r>
              <a:rPr lang="en-US" sz="2800" b="1" u="sng" dirty="0" err="1"/>
              <a:t>Portosystemic</a:t>
            </a:r>
            <a:r>
              <a:rPr lang="en-US" sz="2800" b="1" u="sng" dirty="0"/>
              <a:t> Shunt.</a:t>
            </a:r>
            <a:r>
              <a:rPr lang="en-US" sz="2800" i="1" dirty="0"/>
              <a:t> </a:t>
            </a:r>
            <a:endParaRPr lang="en-US" sz="2800" i="1" dirty="0" smtClean="0"/>
          </a:p>
          <a:p>
            <a:pPr algn="just" rtl="0"/>
            <a:r>
              <a:rPr lang="en-US" sz="2800" dirty="0" smtClean="0"/>
              <a:t>TIPS </a:t>
            </a:r>
            <a:r>
              <a:rPr lang="en-US" sz="2800" dirty="0"/>
              <a:t>is </a:t>
            </a:r>
            <a:r>
              <a:rPr lang="en-US" sz="2800" dirty="0" smtClean="0"/>
              <a:t>a radiologic </a:t>
            </a:r>
            <a:r>
              <a:rPr lang="en-US" sz="2800" dirty="0"/>
              <a:t>procedure that creates an intrahepatic shunt </a:t>
            </a:r>
            <a:r>
              <a:rPr lang="en-US" sz="2800" dirty="0" smtClean="0"/>
              <a:t>in an </a:t>
            </a:r>
            <a:r>
              <a:rPr lang="en-US" sz="2800" dirty="0"/>
              <a:t>attempt to decrease portal pressure</a:t>
            </a:r>
            <a:r>
              <a:rPr lang="en-US" sz="2800" dirty="0" smtClean="0"/>
              <a:t>.</a:t>
            </a:r>
          </a:p>
          <a:p>
            <a:pPr marL="0" indent="0" algn="just" rtl="0">
              <a:buNone/>
            </a:pPr>
            <a:r>
              <a:rPr lang="en-US" sz="2800" b="1" u="sng" dirty="0" smtClean="0"/>
              <a:t>Colonoscopy:</a:t>
            </a:r>
          </a:p>
          <a:p>
            <a:pPr algn="just" rtl="0"/>
            <a:r>
              <a:rPr lang="en-US" sz="2800" dirty="0" smtClean="0"/>
              <a:t>It is </a:t>
            </a:r>
            <a:r>
              <a:rPr lang="en-US" sz="2800" dirty="0"/>
              <a:t>the test of choice for </a:t>
            </a:r>
            <a:r>
              <a:rPr lang="en-US" sz="2800" dirty="0" smtClean="0"/>
              <a:t>the evaluation </a:t>
            </a:r>
            <a:r>
              <a:rPr lang="en-US" sz="2800" dirty="0"/>
              <a:t>of lower gastrointestinal bleeding. </a:t>
            </a:r>
            <a:r>
              <a:rPr lang="en-US" sz="2800" dirty="0" smtClean="0"/>
              <a:t>Colonoscopy has </a:t>
            </a:r>
            <a:r>
              <a:rPr lang="en-US" sz="2800" dirty="0"/>
              <a:t>a diagnostic accuracy of 70% to 80% in patients </a:t>
            </a:r>
            <a:r>
              <a:rPr lang="en-US" sz="2800" dirty="0" smtClean="0"/>
              <a:t>with lower </a:t>
            </a:r>
            <a:r>
              <a:rPr lang="en-US" sz="2800" dirty="0"/>
              <a:t>gastrointestinal </a:t>
            </a:r>
            <a:r>
              <a:rPr lang="en-US" sz="2800" dirty="0" smtClean="0"/>
              <a:t>bleeding.</a:t>
            </a:r>
          </a:p>
          <a:p>
            <a:pPr marL="0" indent="0" algn="l" rtl="0">
              <a:buNone/>
            </a:pPr>
            <a:r>
              <a:rPr lang="en-US" sz="2800" b="1" u="sng" dirty="0" err="1" smtClean="0"/>
              <a:t>Radionucleotide</a:t>
            </a:r>
            <a:r>
              <a:rPr lang="en-US" sz="2800" b="1" u="sng" dirty="0" smtClean="0"/>
              <a:t> scanning:</a:t>
            </a:r>
          </a:p>
          <a:p>
            <a:pPr algn="l" rtl="0"/>
            <a:r>
              <a:rPr lang="en-US" sz="2800" dirty="0" smtClean="0"/>
              <a:t>it can detect </a:t>
            </a:r>
            <a:r>
              <a:rPr lang="en-US" sz="2800" dirty="0"/>
              <a:t>bleeding that occurs at rates of 0.1 to 0.5 </a:t>
            </a:r>
            <a:r>
              <a:rPr lang="en-US" sz="2800" dirty="0" smtClean="0"/>
              <a:t>mL/ minute</a:t>
            </a:r>
            <a:r>
              <a:rPr lang="en-US" sz="2800" dirty="0"/>
              <a:t>.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1459419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Surgical intervention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3200" b="1" dirty="0" smtClean="0"/>
              <a:t>For peptic ulcer disease;</a:t>
            </a:r>
          </a:p>
          <a:p>
            <a:pPr algn="just" rtl="0"/>
            <a:r>
              <a:rPr lang="en-US" sz="3200" dirty="0" err="1" smtClean="0"/>
              <a:t>vagotomy</a:t>
            </a:r>
            <a:r>
              <a:rPr lang="en-US" sz="3200" dirty="0" smtClean="0"/>
              <a:t> and </a:t>
            </a:r>
            <a:r>
              <a:rPr lang="en-US" sz="3200" dirty="0" err="1" smtClean="0"/>
              <a:t>pyloroplasty</a:t>
            </a:r>
            <a:r>
              <a:rPr lang="en-US" sz="3200" dirty="0" smtClean="0"/>
              <a:t>; in which the </a:t>
            </a:r>
            <a:r>
              <a:rPr lang="en-US" sz="3200" dirty="0" err="1" smtClean="0"/>
              <a:t>vagus</a:t>
            </a:r>
            <a:r>
              <a:rPr lang="en-US" sz="3200" dirty="0" smtClean="0"/>
              <a:t> nerve is severed (cut), eliminating the autonomic stimulus to the gastric cells and reducing hydrochloric acid production.</a:t>
            </a:r>
          </a:p>
          <a:p>
            <a:pPr marL="0" indent="0" algn="just" rtl="0">
              <a:buNone/>
            </a:pPr>
            <a:r>
              <a:rPr lang="en-US" sz="3200" b="1" dirty="0" smtClean="0"/>
              <a:t>For SRMD:</a:t>
            </a:r>
          </a:p>
          <a:p>
            <a:pPr algn="just" rtl="0"/>
            <a:r>
              <a:rPr lang="en-US" sz="3200" dirty="0" smtClean="0"/>
              <a:t>Total </a:t>
            </a:r>
            <a:r>
              <a:rPr lang="en-US" sz="3200" dirty="0" err="1" smtClean="0"/>
              <a:t>gastrectomy</a:t>
            </a:r>
            <a:r>
              <a:rPr lang="en-US" sz="3200" dirty="0" smtClean="0"/>
              <a:t> with anastomosis of esophagus to the jejunum.</a:t>
            </a:r>
          </a:p>
          <a:p>
            <a:pPr algn="just" rtl="0"/>
            <a:r>
              <a:rPr lang="en-US" sz="3200" dirty="0" err="1" smtClean="0"/>
              <a:t>Oversew</a:t>
            </a:r>
            <a:r>
              <a:rPr lang="en-US" sz="3200" dirty="0" smtClean="0"/>
              <a:t> of the ulcers; the bleeding </a:t>
            </a:r>
            <a:r>
              <a:rPr lang="en-US" sz="3200" dirty="0" err="1" smtClean="0"/>
              <a:t>vessele</a:t>
            </a:r>
            <a:r>
              <a:rPr lang="en-US" sz="3200" dirty="0" smtClean="0"/>
              <a:t> is ligated.  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3268206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Nursing diagnosis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4572000"/>
          </a:xfrm>
        </p:spPr>
        <p:txBody>
          <a:bodyPr>
            <a:normAutofit/>
          </a:bodyPr>
          <a:lstStyle/>
          <a:p>
            <a:pPr algn="just" rtl="0"/>
            <a:r>
              <a:rPr lang="en-US" sz="3200" dirty="0" smtClean="0"/>
              <a:t>Deficit fluid volume related to absolute loss</a:t>
            </a:r>
          </a:p>
          <a:p>
            <a:pPr algn="just" rtl="0"/>
            <a:r>
              <a:rPr lang="en-US" sz="3200" dirty="0" smtClean="0"/>
              <a:t>Decreased cardiac output related to alterations in preload.</a:t>
            </a:r>
          </a:p>
          <a:p>
            <a:pPr algn="just" rtl="0"/>
            <a:r>
              <a:rPr lang="en-US" sz="3200" dirty="0" smtClean="0"/>
              <a:t>Risk for aspiration</a:t>
            </a:r>
          </a:p>
          <a:p>
            <a:pPr algn="just" rtl="0"/>
            <a:r>
              <a:rPr lang="en-US" sz="3200" dirty="0" smtClean="0"/>
              <a:t>Imbalanced nutrition less than body requirement related to lack of nutrients and increased metabolic demand.</a:t>
            </a:r>
          </a:p>
          <a:p>
            <a:pPr algn="just" rtl="0"/>
            <a:r>
              <a:rPr lang="en-US" sz="3200" dirty="0" smtClean="0"/>
              <a:t>Risk for infection</a:t>
            </a:r>
          </a:p>
          <a:p>
            <a:pPr algn="just" rtl="0"/>
            <a:endParaRPr lang="en-US" sz="3200" dirty="0" smtClean="0"/>
          </a:p>
          <a:p>
            <a:pPr algn="just" rtl="0"/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2787757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Nursing intervention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077544"/>
          </a:xfrm>
        </p:spPr>
        <p:txBody>
          <a:bodyPr>
            <a:noAutofit/>
          </a:bodyPr>
          <a:lstStyle/>
          <a:p>
            <a:pPr algn="just" rtl="0"/>
            <a:r>
              <a:rPr lang="en-US" sz="3200" dirty="0" smtClean="0"/>
              <a:t>Maintain </a:t>
            </a:r>
            <a:r>
              <a:rPr lang="en-US" sz="3200" dirty="0"/>
              <a:t>a patent airway, elevate the head of the </a:t>
            </a:r>
            <a:r>
              <a:rPr lang="en-US" sz="3200" dirty="0" smtClean="0"/>
              <a:t>bed, and </a:t>
            </a:r>
            <a:r>
              <a:rPr lang="en-US" sz="3200" dirty="0"/>
              <a:t>have suction available at the bedside to </a:t>
            </a:r>
            <a:r>
              <a:rPr lang="en-US" sz="3200" dirty="0" smtClean="0"/>
              <a:t>prevent aspiration </a:t>
            </a:r>
            <a:r>
              <a:rPr lang="en-US" sz="3200" dirty="0"/>
              <a:t>of emesis or blood.</a:t>
            </a:r>
          </a:p>
          <a:p>
            <a:pPr algn="just" rtl="0"/>
            <a:r>
              <a:rPr lang="en-US" sz="3200" dirty="0" smtClean="0"/>
              <a:t>Administer </a:t>
            </a:r>
            <a:r>
              <a:rPr lang="en-US" sz="3200" dirty="0"/>
              <a:t>oxygen therapy to treat hypoxia </a:t>
            </a:r>
            <a:endParaRPr lang="en-US" sz="3200" dirty="0" smtClean="0"/>
          </a:p>
          <a:p>
            <a:pPr algn="just" rtl="0"/>
            <a:r>
              <a:rPr lang="en-US" sz="3200" dirty="0" smtClean="0"/>
              <a:t>Monitor </a:t>
            </a:r>
            <a:r>
              <a:rPr lang="en-US" sz="3200" dirty="0"/>
              <a:t>pulse </a:t>
            </a:r>
            <a:r>
              <a:rPr lang="en-US" sz="3200" dirty="0" err="1"/>
              <a:t>oximetry</a:t>
            </a:r>
            <a:r>
              <a:rPr lang="en-US" sz="3200" dirty="0" smtClean="0"/>
              <a:t>.</a:t>
            </a:r>
          </a:p>
          <a:p>
            <a:pPr algn="just" rtl="0"/>
            <a:r>
              <a:rPr lang="en-US" sz="3200" dirty="0"/>
              <a:t>Assess and document </a:t>
            </a:r>
            <a:r>
              <a:rPr lang="en-US" sz="3200" dirty="0" smtClean="0"/>
              <a:t>S&amp;S </a:t>
            </a:r>
            <a:r>
              <a:rPr lang="en-US" sz="3200" dirty="0"/>
              <a:t>of </a:t>
            </a:r>
            <a:r>
              <a:rPr lang="en-US" sz="3200" dirty="0" smtClean="0"/>
              <a:t>shock, such </a:t>
            </a:r>
            <a:r>
              <a:rPr lang="en-US" sz="3200" dirty="0"/>
              <a:t>as restlessness; diminished peripheral pulses; </a:t>
            </a:r>
            <a:r>
              <a:rPr lang="en-US" sz="3200" dirty="0" smtClean="0"/>
              <a:t>or cool</a:t>
            </a:r>
            <a:r>
              <a:rPr lang="en-US" sz="3200" dirty="0"/>
              <a:t>, pale, or moist skin. </a:t>
            </a:r>
            <a:endParaRPr lang="en-US" sz="3200" dirty="0" smtClean="0"/>
          </a:p>
          <a:p>
            <a:pPr algn="just" rtl="0"/>
            <a:r>
              <a:rPr lang="en-US" sz="3200" dirty="0" smtClean="0"/>
              <a:t>Assess </a:t>
            </a:r>
            <a:r>
              <a:rPr lang="en-US" sz="3200" dirty="0"/>
              <a:t>and document </a:t>
            </a:r>
            <a:r>
              <a:rPr lang="en-US" sz="3200" dirty="0" smtClean="0"/>
              <a:t>vital signs</a:t>
            </a:r>
            <a:r>
              <a:rPr lang="en-US" sz="3200" dirty="0"/>
              <a:t>, urinary output, hemodynamic values, and </a:t>
            </a:r>
            <a:r>
              <a:rPr lang="en-US" sz="3200" dirty="0" smtClean="0"/>
              <a:t>SaO2.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89859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Introduction</a:t>
            </a:r>
            <a:endParaRPr lang="ar-EG" sz="4800" b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68951" cy="5112567"/>
          </a:xfrm>
        </p:spPr>
        <p:txBody>
          <a:bodyPr>
            <a:normAutofit fontScale="92500" lnSpcReduction="20000"/>
          </a:bodyPr>
          <a:lstStyle/>
          <a:p>
            <a:pPr algn="just" rtl="0">
              <a:lnSpc>
                <a:spcPct val="150000"/>
              </a:lnSpc>
            </a:pPr>
            <a:r>
              <a:rPr lang="en-US" sz="2800" dirty="0"/>
              <a:t>Acute gastrointestinal bleeding is differentiated </a:t>
            </a:r>
            <a:r>
              <a:rPr lang="en-US" sz="2800" dirty="0" smtClean="0"/>
              <a:t>into upper </a:t>
            </a:r>
            <a:r>
              <a:rPr lang="en-US" sz="2800" dirty="0"/>
              <a:t>and lower gastrointestinal bleeding. The </a:t>
            </a:r>
            <a:r>
              <a:rPr lang="en-US" sz="2800" dirty="0" smtClean="0"/>
              <a:t>ligament of </a:t>
            </a:r>
            <a:r>
              <a:rPr lang="en-US" sz="2800" dirty="0" err="1"/>
              <a:t>Treitz</a:t>
            </a:r>
            <a:r>
              <a:rPr lang="en-US" sz="2800" dirty="0"/>
              <a:t> at the junction of the duodenum and jejunum </a:t>
            </a:r>
            <a:r>
              <a:rPr lang="en-US" sz="2800" dirty="0" smtClean="0"/>
              <a:t>is the </a:t>
            </a:r>
            <a:r>
              <a:rPr lang="en-US" sz="2800" dirty="0"/>
              <a:t>anatomic division between the upper and lower </a:t>
            </a:r>
            <a:r>
              <a:rPr lang="en-US" sz="2800" dirty="0" smtClean="0"/>
              <a:t>gastrointestinal tracts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 rtl="0">
              <a:lnSpc>
                <a:spcPct val="150000"/>
              </a:lnSpc>
            </a:pPr>
            <a:r>
              <a:rPr lang="en-US" sz="2800" b="1" dirty="0" smtClean="0"/>
              <a:t>An </a:t>
            </a:r>
            <a:r>
              <a:rPr lang="en-US" sz="2800" b="1" dirty="0"/>
              <a:t>upper gastrointestinal </a:t>
            </a:r>
            <a:r>
              <a:rPr lang="en-US" sz="2800" dirty="0"/>
              <a:t>bleed </a:t>
            </a:r>
            <a:r>
              <a:rPr lang="en-US" sz="2800" dirty="0" smtClean="0"/>
              <a:t>occurs from </a:t>
            </a:r>
            <a:r>
              <a:rPr lang="en-US" sz="2800" dirty="0"/>
              <a:t>a source in the esophagus, stomach, or duodenum. </a:t>
            </a:r>
            <a:endParaRPr lang="en-US" sz="2800" dirty="0" smtClean="0"/>
          </a:p>
          <a:p>
            <a:pPr algn="just" rtl="0">
              <a:lnSpc>
                <a:spcPct val="150000"/>
              </a:lnSpc>
            </a:pPr>
            <a:r>
              <a:rPr lang="en-US" sz="2800" b="1" dirty="0" smtClean="0"/>
              <a:t>A</a:t>
            </a:r>
            <a:r>
              <a:rPr lang="en-US" sz="2800" b="1" dirty="0"/>
              <a:t> </a:t>
            </a:r>
            <a:r>
              <a:rPr lang="en-US" sz="2800" b="1" dirty="0" smtClean="0"/>
              <a:t>lower </a:t>
            </a:r>
            <a:r>
              <a:rPr lang="en-US" sz="2800" b="1" dirty="0"/>
              <a:t>gastrointestinal bleed </a:t>
            </a:r>
            <a:r>
              <a:rPr lang="en-US" sz="2800" dirty="0"/>
              <a:t>occurs from a source in </a:t>
            </a:r>
            <a:r>
              <a:rPr lang="en-US" sz="2800" dirty="0" smtClean="0"/>
              <a:t>the jejunum</a:t>
            </a:r>
            <a:r>
              <a:rPr lang="en-US" sz="2800" dirty="0"/>
              <a:t>, ileum, colon, or rectum</a:t>
            </a:r>
            <a:r>
              <a:rPr lang="en-US" sz="2800" dirty="0" smtClean="0"/>
              <a:t>.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 smtClean="0"/>
              <a:t>UGIB is common 4 times than LGIB.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1161984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435280" cy="5793507"/>
          </a:xfrm>
        </p:spPr>
        <p:txBody>
          <a:bodyPr>
            <a:noAutofit/>
          </a:bodyPr>
          <a:lstStyle/>
          <a:p>
            <a:pPr algn="just" rtl="0">
              <a:lnSpc>
                <a:spcPct val="150000"/>
              </a:lnSpc>
            </a:pPr>
            <a:r>
              <a:rPr lang="en-US" sz="3200" dirty="0"/>
              <a:t>Maintain IV access and administer IV fluids and </a:t>
            </a:r>
            <a:r>
              <a:rPr lang="en-US" sz="3200" dirty="0" smtClean="0"/>
              <a:t>blood products </a:t>
            </a:r>
            <a:r>
              <a:rPr lang="en-US" sz="3200" dirty="0"/>
              <a:t>as ordered.</a:t>
            </a:r>
          </a:p>
          <a:p>
            <a:pPr algn="just" rtl="0">
              <a:lnSpc>
                <a:spcPct val="150000"/>
              </a:lnSpc>
            </a:pPr>
            <a:r>
              <a:rPr lang="en-US" sz="3200" dirty="0" smtClean="0"/>
              <a:t>Insert </a:t>
            </a:r>
            <a:r>
              <a:rPr lang="en-US" sz="3200" dirty="0"/>
              <a:t>a nasogastric tube and </a:t>
            </a:r>
            <a:r>
              <a:rPr lang="en-US" sz="3200" dirty="0" smtClean="0"/>
              <a:t>lavage to control bleeding as ordered.</a:t>
            </a:r>
          </a:p>
          <a:p>
            <a:pPr algn="just" rtl="0">
              <a:lnSpc>
                <a:spcPct val="150000"/>
              </a:lnSpc>
            </a:pPr>
            <a:r>
              <a:rPr lang="en-US" sz="3200" dirty="0" smtClean="0"/>
              <a:t>Keeping the patient NPO.</a:t>
            </a:r>
          </a:p>
          <a:p>
            <a:pPr algn="just" rtl="0">
              <a:lnSpc>
                <a:spcPct val="150000"/>
              </a:lnSpc>
            </a:pPr>
            <a:r>
              <a:rPr lang="en-US" sz="3200" dirty="0" smtClean="0"/>
              <a:t>Explain </a:t>
            </a:r>
            <a:r>
              <a:rPr lang="en-US" sz="3200" dirty="0"/>
              <a:t>all procedures to the </a:t>
            </a:r>
            <a:r>
              <a:rPr lang="en-US" sz="3200" dirty="0" smtClean="0"/>
              <a:t>patient</a:t>
            </a:r>
          </a:p>
          <a:p>
            <a:pPr algn="just" rtl="0">
              <a:lnSpc>
                <a:spcPct val="150000"/>
              </a:lnSpc>
            </a:pPr>
            <a:r>
              <a:rPr lang="en-US" sz="3200" dirty="0"/>
              <a:t>Prepare the patient for diagnostic procedures and </a:t>
            </a:r>
            <a:r>
              <a:rPr lang="en-US" sz="3200" dirty="0" smtClean="0"/>
              <a:t>therapeutic interventions.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09356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620688"/>
            <a:ext cx="8363272" cy="5399112"/>
          </a:xfrm>
        </p:spPr>
        <p:txBody>
          <a:bodyPr>
            <a:normAutofit/>
          </a:bodyPr>
          <a:lstStyle/>
          <a:p>
            <a:pPr algn="just" rtl="0">
              <a:lnSpc>
                <a:spcPct val="150000"/>
              </a:lnSpc>
            </a:pPr>
            <a:r>
              <a:rPr lang="en-US" sz="3600" dirty="0"/>
              <a:t>Monitor the patient for potential complications of endoscopy or colonoscopy, which include perforation, sepsis, pulmonary aspiration, and induced bleeding.</a:t>
            </a:r>
          </a:p>
          <a:p>
            <a:pPr algn="just" rtl="0">
              <a:lnSpc>
                <a:spcPct val="150000"/>
              </a:lnSpc>
            </a:pPr>
            <a:r>
              <a:rPr lang="en-US" sz="3600" dirty="0"/>
              <a:t>Provide mouth care as needed</a:t>
            </a:r>
            <a:r>
              <a:rPr lang="en-US" sz="3600" dirty="0" smtClean="0"/>
              <a:t>.</a:t>
            </a:r>
          </a:p>
          <a:p>
            <a:pPr algn="just" rtl="0">
              <a:lnSpc>
                <a:spcPct val="150000"/>
              </a:lnSpc>
            </a:pPr>
            <a:r>
              <a:rPr lang="en-US" sz="3600" dirty="0"/>
              <a:t>Administering medications as ordered</a:t>
            </a:r>
            <a:r>
              <a:rPr lang="en-US" sz="3600" dirty="0" smtClean="0"/>
              <a:t>.</a:t>
            </a:r>
            <a:endParaRPr lang="en-US" sz="3600" dirty="0"/>
          </a:p>
          <a:p>
            <a:pPr marL="0" indent="0" algn="l" rtl="0">
              <a:lnSpc>
                <a:spcPct val="150000"/>
              </a:lnSpc>
              <a:buNone/>
            </a:pP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2719068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572000"/>
          </a:xfrm>
        </p:spPr>
        <p:txBody>
          <a:bodyPr>
            <a:normAutofit fontScale="92500" lnSpcReduction="20000"/>
          </a:bodyPr>
          <a:lstStyle/>
          <a:p>
            <a:pPr algn="just" rtl="0">
              <a:lnSpc>
                <a:spcPct val="150000"/>
              </a:lnSpc>
            </a:pPr>
            <a:r>
              <a:rPr lang="en-US" sz="3600" dirty="0"/>
              <a:t>Maintain surveillance for complications; hypovolemic shock and gastric perforation.</a:t>
            </a:r>
          </a:p>
          <a:p>
            <a:pPr lvl="1" algn="just" rtl="0">
              <a:lnSpc>
                <a:spcPct val="150000"/>
              </a:lnSpc>
            </a:pPr>
            <a:r>
              <a:rPr lang="en-US" sz="3400" dirty="0"/>
              <a:t>S&amp;S of </a:t>
            </a:r>
            <a:r>
              <a:rPr lang="en-US" sz="3200" dirty="0"/>
              <a:t>gastric </a:t>
            </a:r>
            <a:r>
              <a:rPr lang="en-US" sz="3400" dirty="0" smtClean="0"/>
              <a:t>perforation</a:t>
            </a:r>
            <a:r>
              <a:rPr lang="en-US" sz="3400" dirty="0"/>
              <a:t>; sudden severe generalized abdominal pain with significant rebound tenderness and rigidity. </a:t>
            </a:r>
            <a:r>
              <a:rPr lang="en-US" sz="3400" dirty="0" smtClean="0"/>
              <a:t>It suspected when </a:t>
            </a:r>
            <a:r>
              <a:rPr lang="en-US" sz="3400" dirty="0"/>
              <a:t>fever, leukocytosis and tachycardia persist despite adequate volume replacement.</a:t>
            </a:r>
            <a:endParaRPr lang="ar-EG" sz="3400" dirty="0"/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916645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/>
              <a:t>Thank you</a:t>
            </a:r>
            <a:endParaRPr lang="ar-EG" sz="8800" dirty="0"/>
          </a:p>
        </p:txBody>
      </p:sp>
    </p:spTree>
    <p:extLst>
      <p:ext uri="{BB962C8B-B14F-4D97-AF65-F5344CB8AC3E}">
        <p14:creationId xmlns:p14="http://schemas.microsoft.com/office/powerpoint/2010/main" val="405956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/>
          </a:bodyPr>
          <a:lstStyle/>
          <a:p>
            <a:pPr algn="ctr" rtl="0"/>
            <a:r>
              <a:rPr lang="en-US" b="1" dirty="0" smtClean="0">
                <a:solidFill>
                  <a:srgbClr val="002060"/>
                </a:solidFill>
              </a:rPr>
              <a:t>Upper </a:t>
            </a:r>
            <a:r>
              <a:rPr lang="en-US" b="1" dirty="0">
                <a:solidFill>
                  <a:srgbClr val="002060"/>
                </a:solidFill>
              </a:rPr>
              <a:t>G</a:t>
            </a:r>
            <a:r>
              <a:rPr lang="en-US" b="1" dirty="0" smtClean="0">
                <a:solidFill>
                  <a:srgbClr val="002060"/>
                </a:solidFill>
              </a:rPr>
              <a:t>astrointestinal Bleeding</a:t>
            </a:r>
            <a:endParaRPr lang="ar-EG" b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1752" y="1052736"/>
            <a:ext cx="8590728" cy="5544616"/>
          </a:xfrm>
        </p:spPr>
        <p:style>
          <a:lnRef idx="2">
            <a:schemeClr val="accent6"/>
          </a:lnRef>
          <a:fillRef idx="1001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numCol="3">
            <a:noAutofit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sz="3200" b="1" dirty="0" smtClean="0"/>
              <a:t>ETIOLOGY</a:t>
            </a:r>
            <a:r>
              <a:rPr lang="en-US" sz="2400" b="1" dirty="0" smtClean="0"/>
              <a:t>:</a:t>
            </a:r>
            <a:endParaRPr lang="en-US" sz="2400" b="1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b="1" i="1" u="sng" dirty="0"/>
              <a:t>Esophageal Source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Varices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Esophagitis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Ulcers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Tumors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Mallory-Weiss tears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en-US" sz="2400" b="1" i="1" u="sng" dirty="0" smtClean="0"/>
          </a:p>
          <a:p>
            <a:pPr marL="0" indent="0" algn="l" rtl="0">
              <a:lnSpc>
                <a:spcPct val="150000"/>
              </a:lnSpc>
              <a:buNone/>
            </a:pPr>
            <a:endParaRPr lang="en-US" sz="2400" b="1" i="1" u="sng" dirty="0" smtClean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b="1" i="1" u="sng" dirty="0" smtClean="0"/>
              <a:t>Gastric </a:t>
            </a:r>
            <a:r>
              <a:rPr lang="en-US" sz="2400" b="1" i="1" u="sng" dirty="0"/>
              <a:t>Source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Peptic ulcers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Gastritis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Tumors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</a:t>
            </a:r>
            <a:r>
              <a:rPr lang="en-US" sz="2400" dirty="0" err="1"/>
              <a:t>Angiodysplasia</a:t>
            </a:r>
            <a:endParaRPr lang="en-US" sz="2400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</a:t>
            </a:r>
            <a:r>
              <a:rPr lang="en-US" sz="2400" dirty="0" err="1"/>
              <a:t>Dieulafoy’s</a:t>
            </a:r>
            <a:r>
              <a:rPr lang="en-US" sz="2400" dirty="0"/>
              <a:t> lesions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en-US" sz="2400" b="1" i="1" u="sng" dirty="0" smtClean="0"/>
          </a:p>
          <a:p>
            <a:pPr marL="0" indent="0" algn="l" rtl="0">
              <a:lnSpc>
                <a:spcPct val="150000"/>
              </a:lnSpc>
              <a:buNone/>
            </a:pPr>
            <a:endParaRPr lang="en-US" sz="2400" b="1" i="1" u="sng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b="1" i="1" u="sng" dirty="0" smtClean="0"/>
              <a:t>Duodenal </a:t>
            </a:r>
            <a:r>
              <a:rPr lang="en-US" sz="2400" b="1" i="1" u="sng" dirty="0"/>
              <a:t>Source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Peptic ulcers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</a:t>
            </a:r>
            <a:r>
              <a:rPr lang="en-US" sz="2400" dirty="0" err="1"/>
              <a:t>Angiodysplasia</a:t>
            </a:r>
            <a:endParaRPr lang="en-US" sz="2400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</a:t>
            </a:r>
            <a:r>
              <a:rPr lang="en-US" sz="2400" dirty="0" err="1"/>
              <a:t>Crohn’s</a:t>
            </a:r>
            <a:r>
              <a:rPr lang="en-US" sz="2400" dirty="0"/>
              <a:t> disease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■ </a:t>
            </a:r>
            <a:r>
              <a:rPr lang="en-US" sz="2400" dirty="0" err="1"/>
              <a:t>Meckel’s</a:t>
            </a:r>
            <a:r>
              <a:rPr lang="en-US" sz="2400" dirty="0"/>
              <a:t> diverticulum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159182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Clinical presentation</a:t>
            </a:r>
            <a:endParaRPr lang="ar-EG" sz="4800" b="1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 fontScale="92500" lnSpcReduction="10000"/>
          </a:bodyPr>
          <a:lstStyle/>
          <a:p>
            <a:pPr algn="just" rtl="0">
              <a:lnSpc>
                <a:spcPct val="150000"/>
              </a:lnSpc>
            </a:pPr>
            <a:r>
              <a:rPr lang="en-US" sz="3600" dirty="0" smtClean="0"/>
              <a:t>Manifestation of hypovolemic shock, depend on the amount of blood loss.</a:t>
            </a:r>
          </a:p>
          <a:p>
            <a:pPr algn="just" rtl="0">
              <a:lnSpc>
                <a:spcPct val="150000"/>
              </a:lnSpc>
            </a:pPr>
            <a:r>
              <a:rPr lang="en-US" sz="3600" dirty="0" smtClean="0"/>
              <a:t>Hematemesis; bright red or brown, coffee grounds emesis.</a:t>
            </a:r>
          </a:p>
          <a:p>
            <a:pPr algn="just" rtl="0">
              <a:lnSpc>
                <a:spcPct val="150000"/>
              </a:lnSpc>
            </a:pPr>
            <a:r>
              <a:rPr lang="en-US" sz="3600" dirty="0" err="1" smtClean="0"/>
              <a:t>Hematochezia</a:t>
            </a:r>
            <a:r>
              <a:rPr lang="en-US" sz="3600" dirty="0" smtClean="0"/>
              <a:t>; bright red stools.</a:t>
            </a:r>
          </a:p>
          <a:p>
            <a:pPr algn="just" rtl="0">
              <a:lnSpc>
                <a:spcPct val="150000"/>
              </a:lnSpc>
            </a:pPr>
            <a:r>
              <a:rPr lang="en-US" sz="3600" dirty="0" smtClean="0"/>
              <a:t>Melena; black, tarry, or dark red stool.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123971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Assessment 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149552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3200" b="1" dirty="0" smtClean="0"/>
              <a:t>History</a:t>
            </a:r>
            <a:r>
              <a:rPr lang="en-US" sz="3200" dirty="0" smtClean="0"/>
              <a:t>: to identify the underlying disease</a:t>
            </a:r>
          </a:p>
          <a:p>
            <a:pPr algn="just" rtl="0"/>
            <a:r>
              <a:rPr lang="en-US" sz="3200" dirty="0"/>
              <a:t>A history of </a:t>
            </a:r>
            <a:r>
              <a:rPr lang="en-US" sz="3200" dirty="0" err="1"/>
              <a:t>epigastric</a:t>
            </a:r>
            <a:r>
              <a:rPr lang="en-US" sz="3200" dirty="0"/>
              <a:t> pain, dyspepsia, or </a:t>
            </a:r>
            <a:r>
              <a:rPr lang="en-US" sz="3200" dirty="0" smtClean="0"/>
              <a:t>a past </a:t>
            </a:r>
            <a:r>
              <a:rPr lang="en-US" sz="3200" dirty="0"/>
              <a:t>medical history of peptic ulcer disease is suggestive </a:t>
            </a:r>
            <a:r>
              <a:rPr lang="en-US" sz="3200" dirty="0" smtClean="0"/>
              <a:t>of peptic </a:t>
            </a:r>
            <a:r>
              <a:rPr lang="en-US" sz="3200" dirty="0"/>
              <a:t>ulcer disease</a:t>
            </a:r>
            <a:r>
              <a:rPr lang="en-US" sz="3200" dirty="0" smtClean="0"/>
              <a:t>.</a:t>
            </a:r>
          </a:p>
          <a:p>
            <a:pPr algn="just" rtl="0"/>
            <a:r>
              <a:rPr lang="en-US" sz="3200" dirty="0" smtClean="0"/>
              <a:t>Heavy alcohol </a:t>
            </a:r>
            <a:r>
              <a:rPr lang="en-US" sz="3200" dirty="0"/>
              <a:t>use increases the likelihood of cirrhosis and </a:t>
            </a:r>
            <a:r>
              <a:rPr lang="en-US" sz="3200" dirty="0" smtClean="0"/>
              <a:t>bleeding from </a:t>
            </a:r>
            <a:r>
              <a:rPr lang="en-US" sz="3200" dirty="0" err="1" smtClean="0"/>
              <a:t>esophagea</a:t>
            </a:r>
            <a:r>
              <a:rPr lang="en-US" sz="3200" dirty="0" smtClean="0"/>
              <a:t> </a:t>
            </a:r>
            <a:r>
              <a:rPr lang="en-US" sz="3200" dirty="0" err="1" smtClean="0"/>
              <a:t>varices</a:t>
            </a:r>
            <a:r>
              <a:rPr lang="en-US" sz="3200" dirty="0"/>
              <a:t>. </a:t>
            </a:r>
            <a:endParaRPr lang="en-US" sz="3200" dirty="0" smtClean="0"/>
          </a:p>
          <a:p>
            <a:pPr algn="just" rtl="0"/>
            <a:r>
              <a:rPr lang="en-US" sz="3200" dirty="0" smtClean="0"/>
              <a:t>Patients </a:t>
            </a:r>
            <a:r>
              <a:rPr lang="en-US" sz="3200" dirty="0"/>
              <a:t>with a history </a:t>
            </a:r>
            <a:r>
              <a:rPr lang="en-US" sz="3200" dirty="0" smtClean="0"/>
              <a:t>of tobacco </a:t>
            </a:r>
            <a:r>
              <a:rPr lang="en-US" sz="3200" dirty="0"/>
              <a:t>use have a greater risk for </a:t>
            </a:r>
            <a:r>
              <a:rPr lang="en-US" sz="3200" dirty="0" smtClean="0"/>
              <a:t>duodenal ulcers.</a:t>
            </a:r>
          </a:p>
          <a:p>
            <a:pPr algn="l" rtl="0"/>
            <a:r>
              <a:rPr lang="en-US" sz="3200" dirty="0"/>
              <a:t>Prior </a:t>
            </a:r>
            <a:r>
              <a:rPr lang="en-US" sz="3200" dirty="0" smtClean="0"/>
              <a:t>use of </a:t>
            </a:r>
            <a:r>
              <a:rPr lang="en-US" sz="3200" dirty="0"/>
              <a:t>NSAIDs or </a:t>
            </a:r>
            <a:r>
              <a:rPr lang="en-US" sz="3200" dirty="0" smtClean="0"/>
              <a:t>aspirin.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2480544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6264696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Physical examination</a:t>
            </a:r>
          </a:p>
          <a:p>
            <a:pPr algn="just" rtl="0"/>
            <a:r>
              <a:rPr lang="en-US" sz="3200" dirty="0"/>
              <a:t>Tachycardia </a:t>
            </a:r>
            <a:r>
              <a:rPr lang="en-US" sz="3200" dirty="0" smtClean="0"/>
              <a:t>and orthostatic </a:t>
            </a:r>
            <a:r>
              <a:rPr lang="en-US" sz="3200" dirty="0"/>
              <a:t>hypotension indicate </a:t>
            </a:r>
            <a:r>
              <a:rPr lang="en-US" sz="3200" dirty="0" smtClean="0"/>
              <a:t>dehydration.</a:t>
            </a:r>
          </a:p>
          <a:p>
            <a:pPr algn="just" rtl="0"/>
            <a:r>
              <a:rPr lang="en-US" sz="3200" dirty="0"/>
              <a:t>assessing for signs and </a:t>
            </a:r>
            <a:r>
              <a:rPr lang="en-US" sz="3200" dirty="0" smtClean="0"/>
              <a:t>symptoms of </a:t>
            </a:r>
            <a:r>
              <a:rPr lang="en-US" sz="3200" dirty="0"/>
              <a:t>poor tissue perfusion such as angina, cyanosis, </a:t>
            </a:r>
            <a:r>
              <a:rPr lang="en-US" sz="3200" dirty="0" smtClean="0"/>
              <a:t>and altered </a:t>
            </a:r>
            <a:r>
              <a:rPr lang="en-US" sz="3200" dirty="0"/>
              <a:t>mental </a:t>
            </a:r>
            <a:r>
              <a:rPr lang="en-US" sz="3200" dirty="0" smtClean="0"/>
              <a:t>status, agitation, or confusion </a:t>
            </a:r>
            <a:r>
              <a:rPr lang="en-US" sz="3200" dirty="0"/>
              <a:t>is important</a:t>
            </a:r>
            <a:r>
              <a:rPr lang="en-US" sz="3200" dirty="0" smtClean="0"/>
              <a:t>.</a:t>
            </a:r>
          </a:p>
          <a:p>
            <a:pPr algn="just" rtl="0"/>
            <a:r>
              <a:rPr lang="en-US" sz="3200" dirty="0" smtClean="0"/>
              <a:t>Baseline ECG.</a:t>
            </a:r>
          </a:p>
          <a:p>
            <a:pPr algn="just" rtl="0"/>
            <a:r>
              <a:rPr lang="en-US" sz="3200" dirty="0" smtClean="0"/>
              <a:t>Assess the bowel sounds for; </a:t>
            </a:r>
            <a:r>
              <a:rPr lang="en-US" sz="3200" dirty="0"/>
              <a:t>abdominal tenderness; </a:t>
            </a:r>
            <a:r>
              <a:rPr lang="en-US" sz="3200" dirty="0" smtClean="0"/>
              <a:t>presence </a:t>
            </a:r>
            <a:r>
              <a:rPr lang="en-US" sz="3200" dirty="0"/>
              <a:t>of </a:t>
            </a:r>
            <a:r>
              <a:rPr lang="en-US" sz="3200" dirty="0" smtClean="0"/>
              <a:t>guarding, rigidity</a:t>
            </a:r>
            <a:r>
              <a:rPr lang="en-US" sz="3200" dirty="0"/>
              <a:t>, abdominal </a:t>
            </a:r>
            <a:r>
              <a:rPr lang="en-US" sz="3200" dirty="0" smtClean="0"/>
              <a:t>masses, splenomegaly, and ascites.</a:t>
            </a:r>
          </a:p>
          <a:p>
            <a:pPr algn="just" rtl="0"/>
            <a:r>
              <a:rPr lang="en-US" sz="3200" dirty="0" smtClean="0"/>
              <a:t>Rectal examination to assess melena and </a:t>
            </a:r>
            <a:r>
              <a:rPr lang="en-US" sz="3200" dirty="0" err="1" smtClean="0"/>
              <a:t>hematochezia</a:t>
            </a:r>
            <a:r>
              <a:rPr lang="en-US" sz="3200" dirty="0" smtClean="0"/>
              <a:t>.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2391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Laboratory studies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3600" dirty="0"/>
              <a:t>■ Decreased hemoglobin and hematocrit</a:t>
            </a:r>
          </a:p>
          <a:p>
            <a:pPr marL="0" indent="0" algn="just" rtl="0">
              <a:buNone/>
            </a:pPr>
            <a:r>
              <a:rPr lang="en-US" sz="3600" dirty="0"/>
              <a:t>■ Mild leukocytosis and hyperglycemia</a:t>
            </a:r>
          </a:p>
          <a:p>
            <a:pPr marL="0" indent="0" algn="just" rtl="0">
              <a:buNone/>
            </a:pPr>
            <a:r>
              <a:rPr lang="en-US" sz="3600" dirty="0"/>
              <a:t>■ Elevated blood urea nitrogen (BUN) level</a:t>
            </a:r>
          </a:p>
          <a:p>
            <a:pPr marL="0" indent="0" algn="just" rtl="0">
              <a:buNone/>
            </a:pPr>
            <a:r>
              <a:rPr lang="en-US" sz="3600" dirty="0"/>
              <a:t>■ Hypernatremia</a:t>
            </a:r>
          </a:p>
          <a:p>
            <a:pPr marL="0" indent="0" algn="just" rtl="0">
              <a:buNone/>
            </a:pPr>
            <a:r>
              <a:rPr lang="en-US" sz="3600" dirty="0"/>
              <a:t>■ Hypokalemia</a:t>
            </a:r>
          </a:p>
          <a:p>
            <a:pPr marL="0" indent="0" algn="just" rtl="0">
              <a:buNone/>
            </a:pPr>
            <a:r>
              <a:rPr lang="en-US" sz="3600" dirty="0"/>
              <a:t>■ Prolonged </a:t>
            </a:r>
            <a:r>
              <a:rPr lang="en-US" sz="3600" dirty="0" smtClean="0"/>
              <a:t>PT/PTT.</a:t>
            </a:r>
            <a:endParaRPr lang="en-US" sz="3600" dirty="0"/>
          </a:p>
          <a:p>
            <a:pPr marL="0" indent="0" algn="just" rtl="0">
              <a:buNone/>
            </a:pPr>
            <a:r>
              <a:rPr lang="en-US" sz="3600" dirty="0"/>
              <a:t>■ Thrombocytopenia</a:t>
            </a:r>
          </a:p>
          <a:p>
            <a:pPr marL="0" indent="0" algn="just" rtl="0">
              <a:buNone/>
            </a:pPr>
            <a:r>
              <a:rPr lang="en-US" sz="3600" dirty="0"/>
              <a:t>■ Hypoxemia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2818483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Diagnostic testing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572000"/>
          </a:xfrm>
        </p:spPr>
        <p:txBody>
          <a:bodyPr>
            <a:noAutofit/>
          </a:bodyPr>
          <a:lstStyle/>
          <a:p>
            <a:pPr algn="l" rtl="0"/>
            <a:r>
              <a:rPr lang="en-US" sz="3200" dirty="0" smtClean="0"/>
              <a:t>Esophagogastroduodenoscopy (EGD)</a:t>
            </a:r>
          </a:p>
          <a:p>
            <a:pPr algn="l" rtl="0"/>
            <a:r>
              <a:rPr lang="en-US" sz="3200" dirty="0" smtClean="0"/>
              <a:t>Colonoscopy </a:t>
            </a:r>
          </a:p>
          <a:p>
            <a:pPr algn="l" rtl="0"/>
            <a:r>
              <a:rPr lang="en-US" sz="3200" dirty="0" err="1" smtClean="0"/>
              <a:t>Enteroscopy</a:t>
            </a:r>
            <a:endParaRPr lang="en-US" sz="3200" dirty="0" smtClean="0"/>
          </a:p>
          <a:p>
            <a:pPr algn="l" rtl="0"/>
            <a:r>
              <a:rPr lang="en-US" sz="3200" dirty="0" smtClean="0"/>
              <a:t>Angiography</a:t>
            </a:r>
          </a:p>
          <a:p>
            <a:pPr algn="l" rtl="0"/>
            <a:r>
              <a:rPr lang="en-US" sz="3200" dirty="0" smtClean="0"/>
              <a:t>An abdominal </a:t>
            </a:r>
            <a:r>
              <a:rPr lang="en-US" sz="3200" dirty="0" err="1" smtClean="0"/>
              <a:t>readiograph</a:t>
            </a:r>
            <a:endParaRPr lang="en-US" sz="3200" dirty="0" smtClean="0"/>
          </a:p>
          <a:p>
            <a:pPr algn="l" rtl="0"/>
            <a:r>
              <a:rPr lang="en-US" sz="3200" dirty="0" err="1" smtClean="0"/>
              <a:t>Transvenous</a:t>
            </a:r>
            <a:r>
              <a:rPr lang="en-US" sz="3200" dirty="0" smtClean="0"/>
              <a:t> intrahepatic </a:t>
            </a:r>
            <a:r>
              <a:rPr lang="en-US" sz="3200" dirty="0" err="1" smtClean="0"/>
              <a:t>portosystemic</a:t>
            </a:r>
            <a:r>
              <a:rPr lang="en-US" sz="3200" dirty="0" smtClean="0"/>
              <a:t> shunt (TIPS)</a:t>
            </a:r>
          </a:p>
          <a:p>
            <a:pPr algn="l" rtl="0"/>
            <a:r>
              <a:rPr lang="en-US" sz="3200" dirty="0" smtClean="0"/>
              <a:t>Upper GI barium contrast</a:t>
            </a:r>
          </a:p>
          <a:p>
            <a:pPr algn="l" rtl="0"/>
            <a:r>
              <a:rPr lang="en-US" sz="3200" dirty="0" smtClean="0"/>
              <a:t>Barium enema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488450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Medical management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712968" cy="5832648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800" b="1" dirty="0" smtClean="0"/>
              <a:t>Resuscitation: (ABC)</a:t>
            </a:r>
          </a:p>
          <a:p>
            <a:pPr algn="just" rtl="0"/>
            <a:r>
              <a:rPr lang="en-US" sz="2800" dirty="0" smtClean="0"/>
              <a:t>At least two large gauge cannula.</a:t>
            </a:r>
          </a:p>
          <a:p>
            <a:pPr algn="just" rtl="0"/>
            <a:r>
              <a:rPr lang="en-US" sz="2800" dirty="0" smtClean="0"/>
              <a:t>Administration of IV fluid ( crystalloid, colloid, blood products)</a:t>
            </a:r>
          </a:p>
          <a:p>
            <a:pPr lvl="1" algn="just" rtl="0"/>
            <a:r>
              <a:rPr lang="en-US" sz="2800" dirty="0" smtClean="0"/>
              <a:t>If hemodynamic compromise, initially give 500ml- 1L of colloid over 1 hour or normal saline and continue until blood (1U/h) is available.</a:t>
            </a:r>
          </a:p>
          <a:p>
            <a:pPr lvl="1" algn="just" rtl="0"/>
            <a:r>
              <a:rPr lang="en-US" sz="2800" dirty="0" smtClean="0"/>
              <a:t>If massive hemorrhage give O-negative blood</a:t>
            </a:r>
          </a:p>
          <a:p>
            <a:pPr algn="just" rtl="0"/>
            <a:r>
              <a:rPr lang="en-US" sz="2800" dirty="0" smtClean="0"/>
              <a:t>Supplemental oxygen to increase oxygen delivery and improve tissue perfusion.</a:t>
            </a:r>
          </a:p>
          <a:p>
            <a:pPr algn="just" rtl="0"/>
            <a:r>
              <a:rPr lang="en-US" sz="2800" dirty="0" smtClean="0"/>
              <a:t>Intubation may be required.</a:t>
            </a:r>
          </a:p>
          <a:p>
            <a:pPr algn="just" rtl="0"/>
            <a:r>
              <a:rPr lang="en-US" sz="2800" dirty="0" smtClean="0"/>
              <a:t>Send for blood type and cross-match.</a:t>
            </a:r>
          </a:p>
          <a:p>
            <a:pPr algn="just" rtl="0"/>
            <a:r>
              <a:rPr lang="en-US" sz="2800" dirty="0" smtClean="0"/>
              <a:t>Insertion of nasogastric tube, and urinary catheter.</a:t>
            </a:r>
          </a:p>
          <a:p>
            <a:pPr algn="just" rtl="0"/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256683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2143</TotalTime>
  <Words>1270</Words>
  <Application>Microsoft Office PowerPoint</Application>
  <PresentationFormat>On-screen Show (4:3)</PresentationFormat>
  <Paragraphs>138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Equity</vt:lpstr>
      <vt:lpstr>Acute Gastrointestinal Bleeding</vt:lpstr>
      <vt:lpstr>Introduction</vt:lpstr>
      <vt:lpstr>Upper Gastrointestinal Bleeding</vt:lpstr>
      <vt:lpstr>Clinical presentation</vt:lpstr>
      <vt:lpstr>Assessment </vt:lpstr>
      <vt:lpstr>PowerPoint Presentation</vt:lpstr>
      <vt:lpstr>Laboratory studies</vt:lpstr>
      <vt:lpstr>Diagnostic testing</vt:lpstr>
      <vt:lpstr>Medical management</vt:lpstr>
      <vt:lpstr>PowerPoint Presentation</vt:lpstr>
      <vt:lpstr>Therapeutic intervention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Surgical intervention</vt:lpstr>
      <vt:lpstr>Nursing diagnosis</vt:lpstr>
      <vt:lpstr>Nursing intervention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yes&amp;no</dc:creator>
  <cp:lastModifiedBy>Os2018</cp:lastModifiedBy>
  <cp:revision>75</cp:revision>
  <dcterms:created xsi:type="dcterms:W3CDTF">2013-03-20T18:09:02Z</dcterms:created>
  <dcterms:modified xsi:type="dcterms:W3CDTF">2020-03-20T20:39:46Z</dcterms:modified>
</cp:coreProperties>
</file>