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9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3/17/2020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3/17/2020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3/17/2020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D8BD707-D9CF-40AE-B4C6-C98DA3205C09}" type="datetimeFigureOut">
              <a:rPr lang="en-US" smtClean="0"/>
              <a:pPr/>
              <a:t>3/17/2020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3/17/2020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3/17/2020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200" dirty="0" smtClean="0"/>
              <a:t>Prepared by </a:t>
            </a:r>
          </a:p>
          <a:p>
            <a:r>
              <a:rPr lang="en-US" sz="3200" dirty="0" err="1" smtClean="0"/>
              <a:t>Dr</a:t>
            </a:r>
            <a:r>
              <a:rPr lang="en-US" sz="3200" dirty="0" smtClean="0"/>
              <a:t>/ </a:t>
            </a:r>
            <a:r>
              <a:rPr lang="en-US" sz="3200" dirty="0" err="1" smtClean="0"/>
              <a:t>Eman</a:t>
            </a:r>
            <a:r>
              <a:rPr lang="en-US" sz="3200" dirty="0" smtClean="0"/>
              <a:t> Mohamed </a:t>
            </a:r>
            <a:r>
              <a:rPr lang="en-US" sz="3200" dirty="0" err="1" smtClean="0"/>
              <a:t>Ahameh</a:t>
            </a:r>
            <a:r>
              <a:rPr lang="en-US" sz="3200" dirty="0" smtClean="0"/>
              <a:t> </a:t>
            </a:r>
            <a:r>
              <a:rPr lang="en-US" sz="3200" dirty="0" err="1" smtClean="0"/>
              <a:t>Elshazly</a:t>
            </a:r>
            <a:endParaRPr lang="ar-EG" sz="3200" dirty="0"/>
          </a:p>
        </p:txBody>
      </p:sp>
      <p:sp>
        <p:nvSpPr>
          <p:cNvPr id="2" name="Title 1"/>
          <p:cNvSpPr>
            <a:spLocks noGrp="1"/>
          </p:cNvSpPr>
          <p:nvPr>
            <p:ph type="ctrTitle"/>
          </p:nvPr>
        </p:nvSpPr>
        <p:spPr/>
        <p:txBody>
          <a:bodyPr/>
          <a:lstStyle/>
          <a:p>
            <a:pPr rtl="0">
              <a:lnSpc>
                <a:spcPct val="115000"/>
              </a:lnSpc>
              <a:spcAft>
                <a:spcPts val="1000"/>
              </a:spcAft>
            </a:pPr>
            <a:r>
              <a:rPr lang="en-US" sz="4400" b="1" dirty="0">
                <a:latin typeface="Times New Roman"/>
                <a:ea typeface="Times New Roman"/>
                <a:cs typeface="+mn-cs"/>
              </a:rPr>
              <a:t>Code of Ethics</a:t>
            </a:r>
            <a:r>
              <a:rPr lang="en-US" sz="3200" dirty="0">
                <a:latin typeface="Calibri"/>
                <a:ea typeface="Calibri"/>
                <a:cs typeface="+mn-cs"/>
              </a:rPr>
              <a:t/>
            </a:r>
            <a:br>
              <a:rPr lang="en-US" sz="3200" dirty="0">
                <a:latin typeface="Calibri"/>
                <a:ea typeface="Calibri"/>
                <a:cs typeface="+mn-cs"/>
              </a:rPr>
            </a:br>
            <a:endParaRPr lang="ar-EG" dirty="0">
              <a:cs typeface="+mn-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6440816"/>
      </p:ext>
    </p:extLst>
  </p:cSld>
  <p:clrMapOvr>
    <a:masterClrMapping/>
  </p:clrMapOvr>
  <mc:AlternateContent xmlns:mc="http://schemas.openxmlformats.org/markup-compatibility/2006" xmlns:p14="http://schemas.microsoft.com/office/powerpoint/2010/main">
    <mc:Choice Requires="p14">
      <p:transition spd="slow" p14:dur="2000" advTm="24232"/>
    </mc:Choice>
    <mc:Fallback xmlns="">
      <p:transition spd="slow" advTm="24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228600"/>
            <a:ext cx="8613648" cy="5870448"/>
          </a:xfrm>
        </p:spPr>
        <p:txBody>
          <a:bodyPr>
            <a:normAutofit/>
          </a:bodyPr>
          <a:lstStyle/>
          <a:p>
            <a:pPr algn="just" rtl="0">
              <a:lnSpc>
                <a:spcPct val="150000"/>
              </a:lnSpc>
              <a:spcAft>
                <a:spcPts val="1000"/>
              </a:spcAft>
            </a:pPr>
            <a:r>
              <a:rPr lang="en-US" sz="2800" b="1" dirty="0">
                <a:latin typeface="Times New Roman"/>
                <a:ea typeface="Times New Roman"/>
                <a:cs typeface="Arial"/>
              </a:rPr>
              <a:t>Provision 4.</a:t>
            </a:r>
            <a:r>
              <a:rPr lang="en-US" sz="2800" dirty="0">
                <a:latin typeface="Times New Roman"/>
                <a:ea typeface="Times New Roman"/>
                <a:cs typeface="Arial"/>
              </a:rPr>
              <a:t> The nurse is responsible and accountable for individual nursing practice and determines the appropriate delegation of tasks consistent with the nurse's obligation to provide optimum patient care.</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4.1 Acceptance of accountability and responsibility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4.2 Accountability for nursing judgment and action</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4.3 Responsibility for nursing judgment and action</a:t>
            </a:r>
            <a:endParaRPr lang="en-US" sz="1800" dirty="0">
              <a:latin typeface="Calibri"/>
              <a:ea typeface="Calibri"/>
              <a:cs typeface="Arial"/>
            </a:endParaRPr>
          </a:p>
          <a:p>
            <a:pPr algn="l" rtl="0"/>
            <a:r>
              <a:rPr lang="en-US" sz="2800" dirty="0">
                <a:latin typeface="Times New Roman"/>
                <a:ea typeface="Times New Roman"/>
              </a:rPr>
              <a:t>4.4 Delegation of nursing activities</a:t>
            </a:r>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5790971"/>
      </p:ext>
    </p:extLst>
  </p:cSld>
  <p:clrMapOvr>
    <a:masterClrMapping/>
  </p:clrMapOvr>
  <mc:AlternateContent xmlns:mc="http://schemas.openxmlformats.org/markup-compatibility/2006" xmlns:p14="http://schemas.microsoft.com/office/powerpoint/2010/main">
    <mc:Choice Requires="p14">
      <p:transition spd="slow" p14:dur="2000" advTm="92568"/>
    </mc:Choice>
    <mc:Fallback xmlns="">
      <p:transition spd="slow" advTm="9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304800"/>
            <a:ext cx="8503920" cy="5794248"/>
          </a:xfrm>
        </p:spPr>
        <p:txBody>
          <a:bodyPr>
            <a:normAutofit lnSpcReduction="10000"/>
          </a:bodyPr>
          <a:lstStyle/>
          <a:p>
            <a:pPr algn="just" rtl="0">
              <a:lnSpc>
                <a:spcPct val="150000"/>
              </a:lnSpc>
              <a:spcAft>
                <a:spcPts val="1000"/>
              </a:spcAft>
            </a:pPr>
            <a:r>
              <a:rPr lang="en-US" sz="2800" b="1" dirty="0">
                <a:latin typeface="Times New Roman"/>
                <a:ea typeface="Times New Roman"/>
                <a:cs typeface="Arial"/>
              </a:rPr>
              <a:t>Provision 5.</a:t>
            </a:r>
            <a:r>
              <a:rPr lang="en-US" sz="2800" dirty="0">
                <a:latin typeface="Times New Roman"/>
                <a:ea typeface="Times New Roman"/>
                <a:cs typeface="Arial"/>
              </a:rPr>
              <a:t> The nurse owes the same duties to self as to others, including the responsibility to preserve integrity and safety, to maintain competence, and to continue personal and professional growth.</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5.1 Moral self-respect</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5.2 Professional growth and maintenance of competence</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5.3 Wholeness of character</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5.4 Preservation of integrity</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2368161"/>
      </p:ext>
    </p:extLst>
  </p:cSld>
  <p:clrMapOvr>
    <a:masterClrMapping/>
  </p:clrMapOvr>
  <mc:AlternateContent xmlns:mc="http://schemas.openxmlformats.org/markup-compatibility/2006" xmlns:p14="http://schemas.microsoft.com/office/powerpoint/2010/main">
    <mc:Choice Requires="p14">
      <p:transition spd="slow" p14:dur="2000" advTm="51627"/>
    </mc:Choice>
    <mc:Fallback xmlns="">
      <p:transition spd="slow" advTm="5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228600"/>
            <a:ext cx="8653272" cy="5870448"/>
          </a:xfrm>
        </p:spPr>
        <p:txBody>
          <a:bodyPr>
            <a:normAutofit fontScale="92500"/>
          </a:bodyPr>
          <a:lstStyle/>
          <a:p>
            <a:pPr algn="just" rtl="0">
              <a:lnSpc>
                <a:spcPct val="150000"/>
              </a:lnSpc>
              <a:spcAft>
                <a:spcPts val="1000"/>
              </a:spcAft>
            </a:pPr>
            <a:r>
              <a:rPr lang="en-US" sz="2800" b="1" dirty="0">
                <a:latin typeface="Times New Roman"/>
                <a:ea typeface="Times New Roman"/>
                <a:cs typeface="Arial"/>
              </a:rPr>
              <a:t>Provision 6.</a:t>
            </a:r>
            <a:r>
              <a:rPr lang="en-US" sz="2800" dirty="0">
                <a:latin typeface="Times New Roman"/>
                <a:ea typeface="Times New Roman"/>
                <a:cs typeface="Arial"/>
              </a:rPr>
              <a:t> The nurse participates in establishing, maintaining, and improving health care environments and conditions of employment conducive to the provision of quality health care and consistent with the values of the profession through individual and collective action.</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6.1 Influence of the environment on moral virtues and values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6.2 Influence of the environment on ethical obligations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6.3 Responsibility for the health care environment</a:t>
            </a:r>
            <a:endParaRPr lang="en-US" sz="1800" dirty="0">
              <a:effectLst/>
              <a:latin typeface="Calibri"/>
              <a:ea typeface="Calibri"/>
              <a:cs typeface="Aria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713720"/>
      </p:ext>
    </p:extLst>
  </p:cSld>
  <p:clrMapOvr>
    <a:masterClrMapping/>
  </p:clrMapOvr>
  <mc:AlternateContent xmlns:mc="http://schemas.openxmlformats.org/markup-compatibility/2006" xmlns:p14="http://schemas.microsoft.com/office/powerpoint/2010/main">
    <mc:Choice Requires="p14">
      <p:transition spd="slow" p14:dur="2000" advTm="66876"/>
    </mc:Choice>
    <mc:Fallback xmlns="">
      <p:transition spd="slow" advTm="6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304800"/>
            <a:ext cx="8503920" cy="5794248"/>
          </a:xfrm>
        </p:spPr>
        <p:txBody>
          <a:bodyPr>
            <a:normAutofit fontScale="92500" lnSpcReduction="10000"/>
          </a:bodyPr>
          <a:lstStyle/>
          <a:p>
            <a:pPr algn="just" rtl="0">
              <a:lnSpc>
                <a:spcPct val="150000"/>
              </a:lnSpc>
              <a:spcAft>
                <a:spcPts val="1000"/>
              </a:spcAft>
            </a:pPr>
            <a:r>
              <a:rPr lang="en-US" sz="2800" b="1" dirty="0">
                <a:latin typeface="Times New Roman"/>
                <a:ea typeface="Times New Roman"/>
                <a:cs typeface="Arial"/>
              </a:rPr>
              <a:t>Provision 7.</a:t>
            </a:r>
            <a:r>
              <a:rPr lang="en-US" sz="2800" dirty="0">
                <a:latin typeface="Times New Roman"/>
                <a:ea typeface="Times New Roman"/>
                <a:cs typeface="Arial"/>
              </a:rPr>
              <a:t> The nurse participates in the advancement of the profession through contributions to practice, education, administration, and knowledge development.</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7.1 Advancing the profession through active involvement in nursing and in health care policy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7.2 Advancing the profession by developing, maintaining, and implementing professional standards in clinical, administrative, and educational practice</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7.3 Advancing the profession through knowledge development, dissemination, and application to practice</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2873878"/>
      </p:ext>
    </p:extLst>
  </p:cSld>
  <p:clrMapOvr>
    <a:masterClrMapping/>
  </p:clrMapOvr>
  <mc:AlternateContent xmlns:mc="http://schemas.openxmlformats.org/markup-compatibility/2006" xmlns:p14="http://schemas.microsoft.com/office/powerpoint/2010/main">
    <mc:Choice Requires="p14">
      <p:transition spd="slow" p14:dur="2000" advTm="91221"/>
    </mc:Choice>
    <mc:Fallback xmlns="">
      <p:transition spd="slow" advTm="9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304800"/>
            <a:ext cx="8503920" cy="5794248"/>
          </a:xfrm>
        </p:spPr>
        <p:txBody>
          <a:bodyPr/>
          <a:lstStyle/>
          <a:p>
            <a:pPr algn="just" rtl="0">
              <a:lnSpc>
                <a:spcPct val="150000"/>
              </a:lnSpc>
              <a:spcAft>
                <a:spcPts val="1000"/>
              </a:spcAft>
            </a:pPr>
            <a:r>
              <a:rPr lang="en-US" sz="2800" b="1" dirty="0">
                <a:latin typeface="Times New Roman"/>
                <a:ea typeface="Times New Roman"/>
                <a:cs typeface="Arial"/>
              </a:rPr>
              <a:t>Provision 8</a:t>
            </a:r>
            <a:r>
              <a:rPr lang="en-US" sz="2800" dirty="0">
                <a:latin typeface="Times New Roman"/>
                <a:ea typeface="Times New Roman"/>
                <a:cs typeface="Arial"/>
              </a:rPr>
              <a:t>. The nurse collaborates with other health professionals and the public in promoting community, national, and international efforts to meet health needs.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8.1 Health needs and concerns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8.2 Responsibilities to the public</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3380447"/>
      </p:ext>
    </p:extLst>
  </p:cSld>
  <p:clrMapOvr>
    <a:masterClrMapping/>
  </p:clrMapOvr>
  <mc:AlternateContent xmlns:mc="http://schemas.openxmlformats.org/markup-compatibility/2006" xmlns:p14="http://schemas.microsoft.com/office/powerpoint/2010/main">
    <mc:Choice Requires="p14">
      <p:transition spd="slow" p14:dur="2000" advTm="35587"/>
    </mc:Choice>
    <mc:Fallback xmlns="">
      <p:transition spd="slow" advTm="3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0"/>
            <a:ext cx="8686800" cy="5946648"/>
          </a:xfrm>
        </p:spPr>
        <p:txBody>
          <a:bodyPr>
            <a:normAutofit fontScale="92500"/>
          </a:bodyPr>
          <a:lstStyle/>
          <a:p>
            <a:pPr algn="just" rtl="0">
              <a:lnSpc>
                <a:spcPct val="150000"/>
              </a:lnSpc>
              <a:spcAft>
                <a:spcPts val="1000"/>
              </a:spcAft>
            </a:pPr>
            <a:r>
              <a:rPr lang="en-US" sz="2800" b="1" dirty="0">
                <a:latin typeface="Times New Roman"/>
                <a:ea typeface="Times New Roman"/>
                <a:cs typeface="Arial"/>
              </a:rPr>
              <a:t>Provision 9.</a:t>
            </a:r>
            <a:r>
              <a:rPr lang="en-US" sz="2800" dirty="0">
                <a:latin typeface="Times New Roman"/>
                <a:ea typeface="Times New Roman"/>
                <a:cs typeface="Arial"/>
              </a:rPr>
              <a:t> The profession of nursing, as represented by associations and their members, is responsible for articulating nursing values, for maintaining the integrity of the profession and its practice, and for shaping social policy.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9.1 Assertion of values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9.2 The profession carries out its collective responsibility through professional associations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9.3 Intra-professional integrity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9.4 Social reform</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1424471"/>
      </p:ext>
    </p:extLst>
  </p:cSld>
  <p:clrMapOvr>
    <a:masterClrMapping/>
  </p:clrMapOvr>
  <mc:AlternateContent xmlns:mc="http://schemas.openxmlformats.org/markup-compatibility/2006" xmlns:p14="http://schemas.microsoft.com/office/powerpoint/2010/main">
    <mc:Choice Requires="p14">
      <p:transition spd="slow" p14:dur="2000" advTm="89174"/>
    </mc:Choice>
    <mc:Fallback xmlns="">
      <p:transition spd="slow" advTm="8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990600"/>
            <a:ext cx="8503920" cy="5108448"/>
          </a:xfrm>
        </p:spPr>
        <p:txBody>
          <a:bodyPr>
            <a:normAutofit/>
          </a:bodyPr>
          <a:lstStyle/>
          <a:p>
            <a:pPr algn="l" rtl="0">
              <a:lnSpc>
                <a:spcPct val="115000"/>
              </a:lnSpc>
              <a:spcAft>
                <a:spcPts val="1000"/>
              </a:spcAft>
            </a:pPr>
            <a:r>
              <a:rPr lang="en-US" sz="2800" b="1" u="sng" dirty="0">
                <a:latin typeface="Times New Roman"/>
                <a:ea typeface="Times New Roman"/>
                <a:cs typeface="Arial"/>
              </a:rPr>
              <a:t>Objectives</a:t>
            </a:r>
            <a:endParaRPr lang="en-US" sz="1800" dirty="0">
              <a:latin typeface="Calibri"/>
              <a:ea typeface="Calibri"/>
              <a:cs typeface="Arial"/>
            </a:endParaRPr>
          </a:p>
          <a:p>
            <a:pPr algn="l" rtl="0">
              <a:lnSpc>
                <a:spcPct val="115000"/>
              </a:lnSpc>
              <a:spcAft>
                <a:spcPts val="1000"/>
              </a:spcAft>
            </a:pPr>
            <a:r>
              <a:rPr lang="en-US" sz="2800" b="1" dirty="0">
                <a:latin typeface="Times New Roman"/>
                <a:ea typeface="Times New Roman"/>
                <a:cs typeface="Arial"/>
              </a:rPr>
              <a:t>At</a:t>
            </a:r>
            <a:r>
              <a:rPr lang="en-US" sz="2800" dirty="0">
                <a:latin typeface="Times New Roman"/>
                <a:ea typeface="Times New Roman"/>
                <a:cs typeface="Arial"/>
              </a:rPr>
              <a:t>  </a:t>
            </a:r>
            <a:r>
              <a:rPr lang="en-US" sz="2800" b="1" dirty="0">
                <a:latin typeface="Times New Roman"/>
                <a:ea typeface="Times New Roman"/>
                <a:cs typeface="Arial"/>
              </a:rPr>
              <a:t>the</a:t>
            </a:r>
            <a:r>
              <a:rPr lang="en-US" sz="2800" dirty="0">
                <a:latin typeface="Times New Roman"/>
                <a:ea typeface="Times New Roman"/>
                <a:cs typeface="Arial"/>
              </a:rPr>
              <a:t>  </a:t>
            </a:r>
            <a:r>
              <a:rPr lang="en-US" sz="2800" b="1" dirty="0">
                <a:latin typeface="Times New Roman"/>
                <a:ea typeface="Times New Roman"/>
                <a:cs typeface="Arial"/>
              </a:rPr>
              <a:t>end</a:t>
            </a:r>
            <a:r>
              <a:rPr lang="en-US" sz="2800" dirty="0">
                <a:latin typeface="Times New Roman"/>
                <a:ea typeface="Times New Roman"/>
                <a:cs typeface="Arial"/>
              </a:rPr>
              <a:t>  </a:t>
            </a:r>
            <a:r>
              <a:rPr lang="en-US" sz="2800" b="1" dirty="0">
                <a:latin typeface="Times New Roman"/>
                <a:ea typeface="Times New Roman"/>
                <a:cs typeface="Arial"/>
              </a:rPr>
              <a:t>of</a:t>
            </a:r>
            <a:r>
              <a:rPr lang="en-US" sz="2800" dirty="0">
                <a:latin typeface="Times New Roman"/>
                <a:ea typeface="Times New Roman"/>
                <a:cs typeface="Arial"/>
              </a:rPr>
              <a:t>  </a:t>
            </a:r>
            <a:r>
              <a:rPr lang="en-US" sz="2800" b="1" dirty="0">
                <a:latin typeface="Times New Roman"/>
                <a:ea typeface="Times New Roman"/>
                <a:cs typeface="Arial"/>
              </a:rPr>
              <a:t>this</a:t>
            </a:r>
            <a:r>
              <a:rPr lang="en-US" sz="2800" dirty="0">
                <a:latin typeface="Times New Roman"/>
                <a:ea typeface="Times New Roman"/>
                <a:cs typeface="Arial"/>
              </a:rPr>
              <a:t>  </a:t>
            </a:r>
            <a:r>
              <a:rPr lang="en-US" sz="2800" b="1" dirty="0">
                <a:latin typeface="Times New Roman"/>
                <a:ea typeface="Times New Roman"/>
                <a:cs typeface="Arial"/>
              </a:rPr>
              <a:t>lecture</a:t>
            </a:r>
            <a:r>
              <a:rPr lang="en-US" sz="2800" dirty="0">
                <a:latin typeface="Times New Roman"/>
                <a:ea typeface="Times New Roman"/>
                <a:cs typeface="Arial"/>
              </a:rPr>
              <a:t>  </a:t>
            </a:r>
            <a:r>
              <a:rPr lang="en-US" sz="2800" b="1" dirty="0">
                <a:latin typeface="Times New Roman"/>
                <a:ea typeface="Times New Roman"/>
                <a:cs typeface="Arial"/>
              </a:rPr>
              <a:t>the</a:t>
            </a:r>
            <a:r>
              <a:rPr lang="en-US" sz="2800" dirty="0">
                <a:latin typeface="Times New Roman"/>
                <a:ea typeface="Times New Roman"/>
                <a:cs typeface="Arial"/>
              </a:rPr>
              <a:t>  </a:t>
            </a:r>
            <a:r>
              <a:rPr lang="en-US" sz="2800" b="1" dirty="0">
                <a:latin typeface="Times New Roman"/>
                <a:ea typeface="Times New Roman"/>
                <a:cs typeface="Arial"/>
              </a:rPr>
              <a:t>students</a:t>
            </a:r>
            <a:r>
              <a:rPr lang="en-US" sz="2800" dirty="0">
                <a:latin typeface="Times New Roman"/>
                <a:ea typeface="Times New Roman"/>
                <a:cs typeface="Arial"/>
              </a:rPr>
              <a:t>  </a:t>
            </a:r>
            <a:r>
              <a:rPr lang="en-US" sz="2800" b="1" dirty="0">
                <a:latin typeface="Times New Roman"/>
                <a:ea typeface="Times New Roman"/>
                <a:cs typeface="Arial"/>
              </a:rPr>
              <a:t>will</a:t>
            </a:r>
            <a:r>
              <a:rPr lang="en-US" sz="2800" dirty="0">
                <a:latin typeface="Times New Roman"/>
                <a:ea typeface="Times New Roman"/>
                <a:cs typeface="Arial"/>
              </a:rPr>
              <a:t>  </a:t>
            </a:r>
            <a:r>
              <a:rPr lang="en-US" sz="2800" b="1" dirty="0">
                <a:latin typeface="Times New Roman"/>
                <a:ea typeface="Times New Roman"/>
                <a:cs typeface="Arial"/>
              </a:rPr>
              <a:t>be</a:t>
            </a:r>
            <a:r>
              <a:rPr lang="en-US" sz="2800" dirty="0">
                <a:latin typeface="Times New Roman"/>
                <a:ea typeface="Times New Roman"/>
                <a:cs typeface="Arial"/>
              </a:rPr>
              <a:t>  </a:t>
            </a:r>
            <a:r>
              <a:rPr lang="en-US" sz="2800" b="1" dirty="0">
                <a:latin typeface="Times New Roman"/>
                <a:ea typeface="Times New Roman"/>
                <a:cs typeface="Arial"/>
              </a:rPr>
              <a:t>able</a:t>
            </a:r>
            <a:r>
              <a:rPr lang="en-US" sz="2800" dirty="0">
                <a:latin typeface="Times New Roman"/>
                <a:ea typeface="Times New Roman"/>
                <a:cs typeface="Arial"/>
              </a:rPr>
              <a:t>  </a:t>
            </a:r>
            <a:r>
              <a:rPr lang="en-US" sz="2800" b="1" dirty="0">
                <a:latin typeface="Times New Roman"/>
                <a:ea typeface="Times New Roman"/>
                <a:cs typeface="Arial"/>
              </a:rPr>
              <a:t>to:</a:t>
            </a:r>
            <a:endParaRPr lang="en-US" sz="1800" dirty="0">
              <a:latin typeface="Calibri"/>
              <a:ea typeface="Calibri"/>
              <a:cs typeface="Arial"/>
            </a:endParaRPr>
          </a:p>
          <a:p>
            <a:pPr marL="342900" lvl="0" indent="-342900" algn="l" rtl="0">
              <a:lnSpc>
                <a:spcPct val="115000"/>
              </a:lnSpc>
              <a:spcAft>
                <a:spcPts val="1000"/>
              </a:spcAft>
              <a:buFont typeface="Times New Roman"/>
              <a:buChar char="•"/>
              <a:tabLst>
                <a:tab pos="457200" algn="l"/>
              </a:tabLst>
            </a:pPr>
            <a:r>
              <a:rPr lang="en-US" sz="2800" dirty="0">
                <a:latin typeface="Times New Roman"/>
                <a:ea typeface="Times New Roman"/>
                <a:cs typeface="Arial"/>
              </a:rPr>
              <a:t>Define code of ethics.</a:t>
            </a:r>
            <a:endParaRPr lang="en-US" sz="1800" dirty="0">
              <a:latin typeface="Calibri"/>
              <a:ea typeface="Calibri"/>
              <a:cs typeface="Arial"/>
            </a:endParaRPr>
          </a:p>
          <a:p>
            <a:pPr marL="342900" lvl="0" indent="-342900" algn="l" rtl="0">
              <a:lnSpc>
                <a:spcPct val="115000"/>
              </a:lnSpc>
              <a:spcAft>
                <a:spcPts val="1000"/>
              </a:spcAft>
              <a:buFont typeface="Times New Roman"/>
              <a:buChar char="•"/>
              <a:tabLst>
                <a:tab pos="457200" algn="l"/>
              </a:tabLst>
            </a:pPr>
            <a:r>
              <a:rPr lang="en-US" sz="2800" dirty="0">
                <a:latin typeface="Times New Roman"/>
                <a:ea typeface="Times New Roman"/>
                <a:cs typeface="Arial"/>
              </a:rPr>
              <a:t>List purposes of Code of Ethics for Nurses. </a:t>
            </a:r>
            <a:endParaRPr lang="en-US" sz="1800" dirty="0">
              <a:latin typeface="Calibri"/>
              <a:ea typeface="Calibri"/>
              <a:cs typeface="Arial"/>
            </a:endParaRPr>
          </a:p>
          <a:p>
            <a:pPr marL="342900" lvl="0" indent="-342900" algn="l" rtl="0">
              <a:lnSpc>
                <a:spcPct val="115000"/>
              </a:lnSpc>
              <a:spcAft>
                <a:spcPts val="1000"/>
              </a:spcAft>
              <a:buFont typeface="Times New Roman"/>
              <a:buChar char="•"/>
              <a:tabLst>
                <a:tab pos="457200" algn="l"/>
              </a:tabLst>
            </a:pPr>
            <a:r>
              <a:rPr lang="en-US" sz="2800" dirty="0">
                <a:latin typeface="Times New Roman"/>
                <a:ea typeface="Times New Roman"/>
                <a:cs typeface="Arial"/>
              </a:rPr>
              <a:t>List American Nurses Association code of Ethics for Nurses with interpretive Statements</a:t>
            </a:r>
            <a:r>
              <a:rPr lang="en-US" sz="2800">
                <a:latin typeface="Times New Roman"/>
                <a:ea typeface="Times New Roman"/>
                <a:cs typeface="Arial"/>
              </a:rPr>
              <a:t>. </a:t>
            </a:r>
            <a:endParaRPr lang="en-US" sz="1800" dirty="0">
              <a:latin typeface="Calibri"/>
              <a:ea typeface="Calibri"/>
              <a:cs typeface="Aria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0201873"/>
      </p:ext>
    </p:extLst>
  </p:cSld>
  <p:clrMapOvr>
    <a:masterClrMapping/>
  </p:clrMapOvr>
  <mc:AlternateContent xmlns:mc="http://schemas.openxmlformats.org/markup-compatibility/2006" xmlns:p14="http://schemas.microsoft.com/office/powerpoint/2010/main">
    <mc:Choice Requires="p14">
      <p:transition spd="slow" p14:dur="2000" advTm="16703"/>
    </mc:Choice>
    <mc:Fallback xmlns="">
      <p:transition spd="slow" advTm="1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ar-EG" dirty="0"/>
          </a:p>
        </p:txBody>
      </p:sp>
      <p:sp>
        <p:nvSpPr>
          <p:cNvPr id="3" name="Content Placeholder 2"/>
          <p:cNvSpPr>
            <a:spLocks noGrp="1"/>
          </p:cNvSpPr>
          <p:nvPr>
            <p:ph sz="quarter" idx="1"/>
          </p:nvPr>
        </p:nvSpPr>
        <p:spPr/>
        <p:txBody>
          <a:bodyPr/>
          <a:lstStyle/>
          <a:p>
            <a:pPr algn="just" rtl="0">
              <a:lnSpc>
                <a:spcPct val="150000"/>
              </a:lnSpc>
              <a:spcAft>
                <a:spcPts val="1000"/>
              </a:spcAft>
            </a:pPr>
            <a:r>
              <a:rPr lang="en-US" sz="2800" dirty="0">
                <a:latin typeface="Times New Roman"/>
                <a:ea typeface="Times New Roman"/>
                <a:cs typeface="Arial"/>
              </a:rPr>
              <a:t>Ethics is an integral part of the foundation of nursing. Nursing has a distinguished history of concern for the welfare of the sick, injured, and vulnerable and for social justice. This concern is embodied in the provision of nursing care to individuals and the community. </a:t>
            </a:r>
            <a:endParaRPr lang="en-US" sz="1800" dirty="0">
              <a:latin typeface="Calibri"/>
              <a:ea typeface="Calibri"/>
              <a:cs typeface="Arial"/>
            </a:endParaRPr>
          </a:p>
          <a:p>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51032859"/>
      </p:ext>
    </p:extLst>
  </p:cSld>
  <p:clrMapOvr>
    <a:masterClrMapping/>
  </p:clrMapOvr>
  <mc:AlternateContent xmlns:mc="http://schemas.openxmlformats.org/markup-compatibility/2006" xmlns:p14="http://schemas.microsoft.com/office/powerpoint/2010/main">
    <mc:Choice Requires="p14">
      <p:transition spd="slow" p14:dur="2000" advTm="47805"/>
    </mc:Choice>
    <mc:Fallback xmlns="">
      <p:transition spd="slow" advTm="47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just" rtl="0">
              <a:lnSpc>
                <a:spcPct val="150000"/>
              </a:lnSpc>
              <a:spcAft>
                <a:spcPts val="1000"/>
              </a:spcAft>
            </a:pPr>
            <a:r>
              <a:rPr lang="en-US" sz="2800" dirty="0">
                <a:latin typeface="Times New Roman"/>
                <a:ea typeface="Times New Roman"/>
                <a:cs typeface="Arial"/>
              </a:rPr>
              <a:t>Nursing encompasses the prevention of illness, the alleviation of suffering, and the protection, promotion, and restoration of health in the care of individuals, families, groups, and communities. </a:t>
            </a:r>
            <a:endParaRPr lang="en-US" sz="1800" dirty="0">
              <a:latin typeface="Calibri"/>
              <a:ea typeface="Calibri"/>
              <a:cs typeface="Arial"/>
            </a:endParaRPr>
          </a:p>
          <a:p>
            <a:pPr marL="0" indent="0" algn="l" rtl="0">
              <a:lnSpc>
                <a:spcPct val="115000"/>
              </a:lnSpc>
              <a:spcAft>
                <a:spcPts val="1000"/>
              </a:spcAft>
              <a:buNone/>
            </a:pPr>
            <a:r>
              <a:rPr lang="en-US" sz="2800" b="1" dirty="0">
                <a:latin typeface="Times New Roman"/>
                <a:ea typeface="Times New Roman"/>
              </a:rPr>
              <a:t/>
            </a:r>
            <a:br>
              <a:rPr lang="en-US" sz="2800" b="1" dirty="0">
                <a:latin typeface="Times New Roman"/>
                <a:ea typeface="Times New Roman"/>
              </a:rPr>
            </a:br>
            <a:r>
              <a:rPr lang="en-US" sz="2800" b="1" dirty="0">
                <a:latin typeface="Times New Roman"/>
                <a:ea typeface="Times New Roman"/>
                <a:cs typeface="Arial"/>
              </a:rPr>
              <a:t> </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8109824"/>
      </p:ext>
    </p:extLst>
  </p:cSld>
  <p:clrMapOvr>
    <a:masterClrMapping/>
  </p:clrMapOvr>
  <mc:AlternateContent xmlns:mc="http://schemas.openxmlformats.org/markup-compatibility/2006" xmlns:p14="http://schemas.microsoft.com/office/powerpoint/2010/main">
    <mc:Choice Requires="p14">
      <p:transition spd="slow" p14:dur="2000" advTm="36390"/>
    </mc:Choice>
    <mc:Fallback xmlns="">
      <p:transition spd="slow" advTm="3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219200"/>
            <a:ext cx="8503920" cy="4879848"/>
          </a:xfrm>
        </p:spPr>
        <p:txBody>
          <a:bodyPr>
            <a:normAutofit fontScale="92500" lnSpcReduction="10000"/>
          </a:bodyPr>
          <a:lstStyle/>
          <a:p>
            <a:pPr marL="342900" lvl="0" indent="-342900" algn="just" rtl="0">
              <a:lnSpc>
                <a:spcPct val="115000"/>
              </a:lnSpc>
              <a:spcAft>
                <a:spcPts val="1000"/>
              </a:spcAft>
              <a:buFont typeface="Times New Roman"/>
              <a:buChar char="•"/>
              <a:tabLst>
                <a:tab pos="457200" algn="l"/>
              </a:tabLst>
            </a:pPr>
            <a:r>
              <a:rPr lang="en-US" sz="2800" dirty="0" smtClean="0">
                <a:latin typeface="Times New Roman"/>
                <a:ea typeface="Times New Roman"/>
                <a:cs typeface="Arial"/>
              </a:rPr>
              <a:t>Code </a:t>
            </a:r>
            <a:r>
              <a:rPr lang="en-US" sz="2800" dirty="0">
                <a:latin typeface="Times New Roman"/>
                <a:ea typeface="Times New Roman"/>
                <a:cs typeface="Arial"/>
              </a:rPr>
              <a:t>of ethics makes explicit the primary goals, values, and obligations of the profession.</a:t>
            </a:r>
            <a:endParaRPr lang="en-US" sz="1800" dirty="0">
              <a:latin typeface="Calibri"/>
              <a:ea typeface="Calibri"/>
              <a:cs typeface="Arial"/>
            </a:endParaRPr>
          </a:p>
          <a:p>
            <a:pPr marL="228600" algn="just" rtl="0">
              <a:lnSpc>
                <a:spcPct val="115000"/>
              </a:lnSpc>
              <a:spcAft>
                <a:spcPts val="1000"/>
              </a:spcAft>
            </a:pPr>
            <a:r>
              <a:rPr lang="en-US" sz="2800" b="1" dirty="0">
                <a:latin typeface="Times New Roman"/>
                <a:ea typeface="Times New Roman"/>
                <a:cs typeface="Arial"/>
              </a:rPr>
              <a:t>Purposes of Code of Ethics for Nurses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It is a succinct statement of the ethical obligations and duties of every individual who enters the nursing profession.</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It is the profession's nonnegotiable ethical standard.</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It is an expression of nursing's own understanding of its commitment to society.</a:t>
            </a:r>
            <a:endParaRPr lang="en-US" sz="1800" dirty="0">
              <a:latin typeface="Calibri"/>
              <a:ea typeface="Calibri"/>
              <a:cs typeface="Arial"/>
            </a:endParaRPr>
          </a:p>
          <a:p>
            <a:endParaRPr lang="ar-EG" dirty="0"/>
          </a:p>
        </p:txBody>
      </p:sp>
      <p:sp>
        <p:nvSpPr>
          <p:cNvPr id="4" name="Title 3"/>
          <p:cNvSpPr>
            <a:spLocks noGrp="1"/>
          </p:cNvSpPr>
          <p:nvPr>
            <p:ph type="title"/>
          </p:nvPr>
        </p:nvSpPr>
        <p:spPr>
          <a:xfrm>
            <a:off x="609600" y="381000"/>
            <a:ext cx="7162800" cy="987552"/>
          </a:xfrm>
        </p:spPr>
        <p:txBody>
          <a:bodyPr>
            <a:normAutofit fontScale="90000"/>
          </a:bodyPr>
          <a:lstStyle/>
          <a:p>
            <a:pPr marL="411480" lvl="0" indent="-457200" algn="l" rtl="0">
              <a:lnSpc>
                <a:spcPct val="115000"/>
              </a:lnSpc>
              <a:spcBef>
                <a:spcPct val="20000"/>
              </a:spcBef>
              <a:spcAft>
                <a:spcPts val="1000"/>
              </a:spcAft>
              <a:buFont typeface="Arial" pitchFamily="34" charset="0"/>
              <a:buChar char="•"/>
            </a:pPr>
            <a:r>
              <a:rPr lang="en-US" sz="2800" b="1" dirty="0">
                <a:solidFill>
                  <a:prstClr val="black"/>
                </a:solidFill>
                <a:latin typeface="Times New Roman"/>
                <a:ea typeface="Times New Roman"/>
                <a:cs typeface="Arial"/>
              </a:rPr>
              <a:t>Definition of code of ethics</a:t>
            </a:r>
            <a:r>
              <a:rPr lang="en-US" sz="1800" dirty="0">
                <a:solidFill>
                  <a:prstClr val="black"/>
                </a:solidFill>
                <a:latin typeface="Calibri"/>
                <a:ea typeface="Calibri"/>
                <a:cs typeface="Arial"/>
              </a:rPr>
              <a:t/>
            </a:r>
            <a:br>
              <a:rPr lang="en-US" sz="1800" dirty="0">
                <a:solidFill>
                  <a:prstClr val="black"/>
                </a:solidFill>
                <a:latin typeface="Calibri"/>
                <a:ea typeface="Calibri"/>
                <a:cs typeface="Arial"/>
              </a:rPr>
            </a:br>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8553841"/>
      </p:ext>
    </p:extLst>
  </p:cSld>
  <p:clrMapOvr>
    <a:masterClrMapping/>
  </p:clrMapOvr>
  <mc:AlternateContent xmlns:mc="http://schemas.openxmlformats.org/markup-compatibility/2006" xmlns:p14="http://schemas.microsoft.com/office/powerpoint/2010/main">
    <mc:Choice Requires="p14">
      <p:transition spd="slow" p14:dur="2000" advTm="139607"/>
    </mc:Choice>
    <mc:Fallback xmlns="">
      <p:transition spd="slow" advTm="13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228600"/>
            <a:ext cx="8689848" cy="5870448"/>
          </a:xfrm>
        </p:spPr>
        <p:txBody>
          <a:bodyPr/>
          <a:lstStyle/>
          <a:p>
            <a:pPr marL="228600" algn="just" rtl="0">
              <a:lnSpc>
                <a:spcPct val="115000"/>
              </a:lnSpc>
              <a:spcAft>
                <a:spcPts val="1000"/>
              </a:spcAft>
            </a:pPr>
            <a:r>
              <a:rPr lang="en-US" sz="2800" dirty="0">
                <a:latin typeface="Times New Roman"/>
                <a:ea typeface="Times New Roman"/>
                <a:cs typeface="Arial"/>
              </a:rPr>
              <a:t>American Nurses Association (ANA) code of Ethics for </a:t>
            </a:r>
            <a:r>
              <a:rPr lang="en-US" sz="2800" dirty="0" smtClean="0">
                <a:latin typeface="Times New Roman"/>
                <a:ea typeface="Times New Roman"/>
                <a:cs typeface="Arial"/>
              </a:rPr>
              <a:t>nurses </a:t>
            </a:r>
            <a:r>
              <a:rPr lang="en-US" sz="2800" dirty="0">
                <a:latin typeface="Times New Roman"/>
                <a:ea typeface="Times New Roman"/>
                <a:cs typeface="Arial"/>
              </a:rPr>
              <a:t>with interpretive statements </a:t>
            </a:r>
            <a:r>
              <a:rPr lang="en-US" sz="2800" dirty="0" smtClean="0">
                <a:latin typeface="Times New Roman"/>
                <a:ea typeface="Times New Roman"/>
                <a:cs typeface="Arial"/>
              </a:rPr>
              <a:t>contents</a:t>
            </a:r>
          </a:p>
          <a:p>
            <a:pPr marL="228600" algn="just" rtl="0">
              <a:lnSpc>
                <a:spcPct val="115000"/>
              </a:lnSpc>
              <a:spcAft>
                <a:spcPts val="1000"/>
              </a:spcAft>
            </a:pPr>
            <a:r>
              <a:rPr lang="en-US" sz="2800" dirty="0" smtClean="0">
                <a:latin typeface="Times New Roman"/>
                <a:ea typeface="Times New Roman"/>
                <a:cs typeface="Arial"/>
              </a:rPr>
              <a:t>Provision </a:t>
            </a:r>
            <a:r>
              <a:rPr lang="en-US" sz="2800" dirty="0">
                <a:latin typeface="Times New Roman"/>
                <a:ea typeface="Times New Roman"/>
                <a:cs typeface="Arial"/>
              </a:rPr>
              <a:t>1. The nurse, in all professional relationships, practices with compassion and respect for the inherent dignity, worth, and uniqueness of every individual, unrestricted by considerations of social or economic status, personal attributes, or the nature of health </a:t>
            </a:r>
            <a:r>
              <a:rPr lang="en-US" sz="2800" dirty="0" smtClean="0">
                <a:latin typeface="Times New Roman"/>
                <a:ea typeface="Times New Roman"/>
                <a:cs typeface="Arial"/>
              </a:rPr>
              <a:t>problems.</a:t>
            </a:r>
            <a:endParaRPr lang="en-US" sz="1800" dirty="0">
              <a:latin typeface="Calibri"/>
              <a:ea typeface="Calibri"/>
              <a:cs typeface="Aria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28242287"/>
      </p:ext>
    </p:extLst>
  </p:cSld>
  <p:clrMapOvr>
    <a:masterClrMapping/>
  </p:clrMapOvr>
  <mc:AlternateContent xmlns:mc="http://schemas.openxmlformats.org/markup-compatibility/2006" xmlns:p14="http://schemas.microsoft.com/office/powerpoint/2010/main">
    <mc:Choice Requires="p14">
      <p:transition spd="slow" p14:dur="2000" advTm="65459"/>
    </mc:Choice>
    <mc:Fallback xmlns="">
      <p:transition spd="slow" advTm="6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342900" lvl="0" indent="-342900" algn="just" rtl="0">
              <a:lnSpc>
                <a:spcPct val="115000"/>
              </a:lnSpc>
              <a:spcAft>
                <a:spcPts val="1000"/>
              </a:spcAft>
              <a:buFont typeface="Times New Roman"/>
              <a:buChar char="•"/>
              <a:tabLst>
                <a:tab pos="457200" algn="l"/>
              </a:tabLst>
            </a:pPr>
            <a:r>
              <a:rPr lang="en-US" sz="2800" dirty="0" smtClean="0">
                <a:latin typeface="Times New Roman"/>
                <a:ea typeface="Times New Roman"/>
                <a:cs typeface="Arial"/>
              </a:rPr>
              <a:t>1.1 </a:t>
            </a:r>
            <a:r>
              <a:rPr lang="en-US" sz="2800" dirty="0">
                <a:latin typeface="Times New Roman"/>
                <a:ea typeface="Times New Roman"/>
                <a:cs typeface="Arial"/>
              </a:rPr>
              <a:t>Respect for human dignity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1.2 Relationships to patients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1.3 The nature of health problems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1.4 The right to self-determination</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1.5 Relationships with colleagues and others</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0845484"/>
      </p:ext>
    </p:extLst>
  </p:cSld>
  <p:clrMapOvr>
    <a:masterClrMapping/>
  </p:clrMapOvr>
  <mc:AlternateContent xmlns:mc="http://schemas.openxmlformats.org/markup-compatibility/2006" xmlns:p14="http://schemas.microsoft.com/office/powerpoint/2010/main">
    <mc:Choice Requires="p14">
      <p:transition spd="slow" p14:dur="2000" advTm="21017"/>
    </mc:Choice>
    <mc:Fallback xmlns="">
      <p:transition spd="slow" advTm="2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228600"/>
            <a:ext cx="8503920" cy="5870448"/>
          </a:xfrm>
        </p:spPr>
        <p:txBody>
          <a:bodyPr/>
          <a:lstStyle/>
          <a:p>
            <a:pPr algn="just" rtl="0">
              <a:lnSpc>
                <a:spcPct val="150000"/>
              </a:lnSpc>
              <a:spcAft>
                <a:spcPts val="1000"/>
              </a:spcAft>
            </a:pPr>
            <a:r>
              <a:rPr lang="en-US" sz="2800" b="1" dirty="0">
                <a:latin typeface="Times New Roman"/>
                <a:ea typeface="Times New Roman"/>
                <a:cs typeface="Arial"/>
              </a:rPr>
              <a:t>Provision 2. </a:t>
            </a:r>
            <a:r>
              <a:rPr lang="en-US" sz="2800" dirty="0">
                <a:latin typeface="Times New Roman"/>
                <a:ea typeface="Times New Roman"/>
                <a:cs typeface="Arial"/>
              </a:rPr>
              <a:t>The nurse's primary commitment is to the patient, whether an individual, family, group, or community. 	</a:t>
            </a:r>
            <a:endParaRPr lang="en-US" sz="2800" dirty="0" smtClean="0">
              <a:latin typeface="Times New Roman"/>
              <a:ea typeface="Times New Roman"/>
              <a:cs typeface="Arial"/>
            </a:endParaRPr>
          </a:p>
          <a:p>
            <a:pPr algn="just" rtl="0">
              <a:lnSpc>
                <a:spcPct val="150000"/>
              </a:lnSpc>
              <a:spcAft>
                <a:spcPts val="1000"/>
              </a:spcAft>
            </a:pPr>
            <a:r>
              <a:rPr lang="en-US" sz="2800" dirty="0" smtClean="0">
                <a:latin typeface="Times New Roman"/>
                <a:ea typeface="Times New Roman"/>
                <a:cs typeface="Arial"/>
              </a:rPr>
              <a:t>2.1 </a:t>
            </a:r>
            <a:r>
              <a:rPr lang="en-US" sz="2800" dirty="0">
                <a:latin typeface="Times New Roman"/>
                <a:ea typeface="Times New Roman"/>
                <a:cs typeface="Arial"/>
              </a:rPr>
              <a:t>Primacy of the patient's interests</a:t>
            </a:r>
          </a:p>
          <a:p>
            <a:pPr algn="just" rtl="0">
              <a:lnSpc>
                <a:spcPct val="150000"/>
              </a:lnSpc>
              <a:spcAft>
                <a:spcPts val="1000"/>
              </a:spcAft>
            </a:pPr>
            <a:r>
              <a:rPr lang="en-US" sz="2800" dirty="0" smtClean="0">
                <a:latin typeface="Times New Roman"/>
                <a:ea typeface="Times New Roman"/>
                <a:cs typeface="Arial"/>
              </a:rPr>
              <a:t>2.2 </a:t>
            </a:r>
            <a:r>
              <a:rPr lang="en-US" sz="2800" dirty="0">
                <a:latin typeface="Times New Roman"/>
                <a:ea typeface="Times New Roman"/>
                <a:cs typeface="Arial"/>
              </a:rPr>
              <a:t>Conflict of interest for nurses</a:t>
            </a:r>
          </a:p>
          <a:p>
            <a:pPr algn="just" rtl="0">
              <a:lnSpc>
                <a:spcPct val="150000"/>
              </a:lnSpc>
              <a:spcAft>
                <a:spcPts val="1000"/>
              </a:spcAft>
            </a:pPr>
            <a:r>
              <a:rPr lang="en-US" sz="2800" dirty="0" smtClean="0">
                <a:latin typeface="Times New Roman"/>
                <a:ea typeface="Times New Roman"/>
                <a:cs typeface="Arial"/>
              </a:rPr>
              <a:t>2.3 </a:t>
            </a:r>
            <a:r>
              <a:rPr lang="en-US" sz="2800" dirty="0">
                <a:latin typeface="Times New Roman"/>
                <a:ea typeface="Times New Roman"/>
                <a:cs typeface="Arial"/>
              </a:rPr>
              <a:t>Collaboration</a:t>
            </a:r>
          </a:p>
          <a:p>
            <a:pPr algn="just" rtl="0">
              <a:lnSpc>
                <a:spcPct val="150000"/>
              </a:lnSpc>
              <a:spcAft>
                <a:spcPts val="1000"/>
              </a:spcAft>
            </a:pPr>
            <a:r>
              <a:rPr lang="en-US" sz="2800" dirty="0" smtClean="0">
                <a:latin typeface="Times New Roman"/>
                <a:ea typeface="Times New Roman"/>
                <a:cs typeface="Arial"/>
              </a:rPr>
              <a:t>2.4 </a:t>
            </a:r>
            <a:r>
              <a:rPr lang="en-US" sz="2800" dirty="0">
                <a:latin typeface="Times New Roman"/>
                <a:ea typeface="Times New Roman"/>
                <a:cs typeface="Arial"/>
              </a:rPr>
              <a:t>Professional boundaries</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2452521"/>
      </p:ext>
    </p:extLst>
  </p:cSld>
  <p:clrMapOvr>
    <a:masterClrMapping/>
  </p:clrMapOvr>
  <mc:AlternateContent xmlns:mc="http://schemas.openxmlformats.org/markup-compatibility/2006" xmlns:p14="http://schemas.microsoft.com/office/powerpoint/2010/main">
    <mc:Choice Requires="p14">
      <p:transition spd="slow" p14:dur="2000" advTm="51180"/>
    </mc:Choice>
    <mc:Fallback xmlns="">
      <p:transition spd="slow" advTm="5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228600"/>
            <a:ext cx="8613648" cy="5870448"/>
          </a:xfrm>
        </p:spPr>
        <p:txBody>
          <a:bodyPr>
            <a:normAutofit fontScale="92500"/>
          </a:bodyPr>
          <a:lstStyle/>
          <a:p>
            <a:pPr algn="just" rtl="0">
              <a:lnSpc>
                <a:spcPct val="150000"/>
              </a:lnSpc>
              <a:spcAft>
                <a:spcPts val="1000"/>
              </a:spcAft>
            </a:pPr>
            <a:r>
              <a:rPr lang="en-US" sz="2800" b="1" dirty="0">
                <a:latin typeface="Times New Roman"/>
                <a:ea typeface="Times New Roman"/>
                <a:cs typeface="Arial"/>
              </a:rPr>
              <a:t>Provision 3</a:t>
            </a:r>
            <a:r>
              <a:rPr lang="en-US" sz="2800" dirty="0">
                <a:latin typeface="Times New Roman"/>
                <a:ea typeface="Times New Roman"/>
                <a:cs typeface="Arial"/>
              </a:rPr>
              <a:t>. The nurse promotes, advocates for, and strives to protect the health, safety, and rights of the patient.</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3.1 Privacy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3.2 Confidentiality</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3.3 Protection of participants in research</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3.4 Standards and review mechanisms</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3.5 Acting on questionable practice</a:t>
            </a:r>
            <a:endParaRPr lang="en-US" sz="1800" dirty="0">
              <a:latin typeface="Calibri"/>
              <a:ea typeface="Calibri"/>
              <a:cs typeface="Arial"/>
            </a:endParaRPr>
          </a:p>
          <a:p>
            <a:pPr marL="342900" lvl="0" indent="-342900" algn="just" rtl="0">
              <a:lnSpc>
                <a:spcPct val="115000"/>
              </a:lnSpc>
              <a:spcAft>
                <a:spcPts val="1000"/>
              </a:spcAft>
              <a:buFont typeface="Times New Roman"/>
              <a:buChar char="•"/>
              <a:tabLst>
                <a:tab pos="457200" algn="l"/>
              </a:tabLst>
            </a:pPr>
            <a:r>
              <a:rPr lang="en-US" sz="2800" dirty="0">
                <a:latin typeface="Times New Roman"/>
                <a:ea typeface="Times New Roman"/>
                <a:cs typeface="Arial"/>
              </a:rPr>
              <a:t>3.6 Addressing impaired practice</a:t>
            </a:r>
            <a:endParaRPr lang="en-US" sz="1800" dirty="0">
              <a:latin typeface="Calibri"/>
              <a:ea typeface="Calibri"/>
              <a:cs typeface="Arial"/>
            </a:endParaRP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5345810"/>
      </p:ext>
    </p:extLst>
  </p:cSld>
  <p:clrMapOvr>
    <a:masterClrMapping/>
  </p:clrMapOvr>
  <mc:AlternateContent xmlns:mc="http://schemas.openxmlformats.org/markup-compatibility/2006" xmlns:p14="http://schemas.microsoft.com/office/powerpoint/2010/main">
    <mc:Choice Requires="p14">
      <p:transition spd="slow" p14:dur="2000" advTm="42486"/>
    </mc:Choice>
    <mc:Fallback xmlns="">
      <p:transition spd="slow" advTm="4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15|5.6"/>
</p:tagLst>
</file>

<file path=ppt/tags/tag10.xml><?xml version="1.0" encoding="utf-8"?>
<p:tagLst xmlns:a="http://schemas.openxmlformats.org/drawingml/2006/main" xmlns:r="http://schemas.openxmlformats.org/officeDocument/2006/relationships" xmlns:p="http://schemas.openxmlformats.org/presentationml/2006/main">
  <p:tag name="TIMING" val="|0.5|54.5|9.8|9.8|11.1"/>
</p:tagLst>
</file>

<file path=ppt/tags/tag11.xml><?xml version="1.0" encoding="utf-8"?>
<p:tagLst xmlns:a="http://schemas.openxmlformats.org/drawingml/2006/main" xmlns:r="http://schemas.openxmlformats.org/officeDocument/2006/relationships" xmlns:p="http://schemas.openxmlformats.org/presentationml/2006/main">
  <p:tag name="TIMING" val="|0.7|32.4|0.8|10|2.7"/>
</p:tagLst>
</file>

<file path=ppt/tags/tag12.xml><?xml version="1.0" encoding="utf-8"?>
<p:tagLst xmlns:a="http://schemas.openxmlformats.org/drawingml/2006/main" xmlns:r="http://schemas.openxmlformats.org/officeDocument/2006/relationships" xmlns:p="http://schemas.openxmlformats.org/presentationml/2006/main">
  <p:tag name="TIMING" val="|5|33.5|1.1|20.7"/>
</p:tagLst>
</file>

<file path=ppt/tags/tag13.xml><?xml version="1.0" encoding="utf-8"?>
<p:tagLst xmlns:a="http://schemas.openxmlformats.org/drawingml/2006/main" xmlns:r="http://schemas.openxmlformats.org/officeDocument/2006/relationships" xmlns:p="http://schemas.openxmlformats.org/presentationml/2006/main">
  <p:tag name="TIMING" val="|0.6|1|42.8|29.6"/>
</p:tagLst>
</file>

<file path=ppt/tags/tag14.xml><?xml version="1.0" encoding="utf-8"?>
<p:tagLst xmlns:a="http://schemas.openxmlformats.org/drawingml/2006/main" xmlns:r="http://schemas.openxmlformats.org/officeDocument/2006/relationships" xmlns:p="http://schemas.openxmlformats.org/presentationml/2006/main">
  <p:tag name="TIMING" val="|0.7|24.5|5.4"/>
</p:tagLst>
</file>

<file path=ppt/tags/tag15.xml><?xml version="1.0" encoding="utf-8"?>
<p:tagLst xmlns:a="http://schemas.openxmlformats.org/drawingml/2006/main" xmlns:r="http://schemas.openxmlformats.org/officeDocument/2006/relationships" xmlns:p="http://schemas.openxmlformats.org/presentationml/2006/main">
  <p:tag name="TIMING" val="|3.7|37.2|3.8|15.2|4.9"/>
</p:tagLst>
</file>

<file path=ppt/tags/tag2.xml><?xml version="1.0" encoding="utf-8"?>
<p:tagLst xmlns:a="http://schemas.openxmlformats.org/drawingml/2006/main" xmlns:r="http://schemas.openxmlformats.org/officeDocument/2006/relationships" xmlns:p="http://schemas.openxmlformats.org/presentationml/2006/main">
  <p:tag name="TIMING" val="|0.6|0.8|0.8|0.9|5.5|6.1"/>
</p:tagLst>
</file>

<file path=ppt/tags/tag3.xml><?xml version="1.0" encoding="utf-8"?>
<p:tagLst xmlns:a="http://schemas.openxmlformats.org/drawingml/2006/main" xmlns:r="http://schemas.openxmlformats.org/officeDocument/2006/relationships" xmlns:p="http://schemas.openxmlformats.org/presentationml/2006/main">
  <p:tag name="TIMING" val="|0.4|0.8"/>
</p:tagLst>
</file>

<file path=ppt/tags/tag4.xml><?xml version="1.0" encoding="utf-8"?>
<p:tagLst xmlns:a="http://schemas.openxmlformats.org/drawingml/2006/main" xmlns:r="http://schemas.openxmlformats.org/officeDocument/2006/relationships" xmlns:p="http://schemas.openxmlformats.org/presentationml/2006/main">
  <p:tag name="TIMING" val="|0.5|35.1"/>
</p:tagLst>
</file>

<file path=ppt/tags/tag5.xml><?xml version="1.0" encoding="utf-8"?>
<p:tagLst xmlns:a="http://schemas.openxmlformats.org/drawingml/2006/main" xmlns:r="http://schemas.openxmlformats.org/officeDocument/2006/relationships" xmlns:p="http://schemas.openxmlformats.org/presentationml/2006/main">
  <p:tag name="TIMING" val="|0.3|0.7|0.6|1.4|1|6.7"/>
</p:tagLst>
</file>

<file path=ppt/tags/tag6.xml><?xml version="1.0" encoding="utf-8"?>
<p:tagLst xmlns:a="http://schemas.openxmlformats.org/drawingml/2006/main" xmlns:r="http://schemas.openxmlformats.org/officeDocument/2006/relationships" xmlns:p="http://schemas.openxmlformats.org/presentationml/2006/main">
  <p:tag name="TIMING" val="|0.5|1.6"/>
</p:tagLst>
</file>

<file path=ppt/tags/tag7.xml><?xml version="1.0" encoding="utf-8"?>
<p:tagLst xmlns:a="http://schemas.openxmlformats.org/drawingml/2006/main" xmlns:r="http://schemas.openxmlformats.org/officeDocument/2006/relationships" xmlns:p="http://schemas.openxmlformats.org/presentationml/2006/main">
  <p:tag name="TIMING" val="|0.4|3.2|2.3|3.4|4.2"/>
</p:tagLst>
</file>

<file path=ppt/tags/tag8.xml><?xml version="1.0" encoding="utf-8"?>
<p:tagLst xmlns:a="http://schemas.openxmlformats.org/drawingml/2006/main" xmlns:r="http://schemas.openxmlformats.org/officeDocument/2006/relationships" xmlns:p="http://schemas.openxmlformats.org/presentationml/2006/main">
  <p:tag name="TIMING" val="|0.5|31|5.9|7.5|1.5"/>
</p:tagLst>
</file>

<file path=ppt/tags/tag9.xml><?xml version="1.0" encoding="utf-8"?>
<p:tagLst xmlns:a="http://schemas.openxmlformats.org/drawingml/2006/main" xmlns:r="http://schemas.openxmlformats.org/officeDocument/2006/relationships" xmlns:p="http://schemas.openxmlformats.org/presentationml/2006/main">
  <p:tag name="TIMING" val="|0.5|0.9|0.6|0.8|28.9|5.9|2.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161</TotalTime>
  <Words>719</Words>
  <Application>Microsoft Office PowerPoint</Application>
  <PresentationFormat>On-screen Show (4:3)</PresentationFormat>
  <Paragraphs>63</Paragraphs>
  <Slides>15</Slides>
  <Notes>0</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Civic</vt:lpstr>
      <vt:lpstr>Code of Ethics </vt:lpstr>
      <vt:lpstr>PowerPoint Presentation</vt:lpstr>
      <vt:lpstr>Introduction</vt:lpstr>
      <vt:lpstr>PowerPoint Presentation</vt:lpstr>
      <vt:lpstr>Definition of code of ethics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of Ethics </dc:title>
  <dc:creator>Dr.Eman</dc:creator>
  <cp:lastModifiedBy>Windows User</cp:lastModifiedBy>
  <cp:revision>14</cp:revision>
  <dcterms:created xsi:type="dcterms:W3CDTF">2006-08-16T00:00:00Z</dcterms:created>
  <dcterms:modified xsi:type="dcterms:W3CDTF">2020-03-17T15:41:03Z</dcterms:modified>
</cp:coreProperties>
</file>