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9" d="100"/>
          <a:sy n="69" d="100"/>
        </p:scale>
        <p:origin x="-140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E98FC50-90D3-4FC3-BB55-BDC8552804E4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F643D8-6721-4E1B-98B9-30909EAEBB6D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Chapter II</a:t>
            </a:r>
            <a:br>
              <a:rPr lang="en-US" dirty="0"/>
            </a:br>
            <a:r>
              <a:rPr lang="en-US" dirty="0" smtClean="0"/>
              <a:t>Grouping and presentation of data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8844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b="1" i="1" dirty="0">
                <a:solidFill>
                  <a:srgbClr val="030000"/>
                </a:solidFill>
                <a:latin typeface="Arial"/>
                <a:ea typeface="Arial"/>
              </a:rPr>
              <a:t>1) Arithmetic mean (Mean) </a:t>
            </a:r>
            <a:endParaRPr lang="en-US" sz="2800" b="1" i="1" dirty="0" smtClean="0">
              <a:solidFill>
                <a:srgbClr val="030000"/>
              </a:solidFill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solidFill>
                  <a:srgbClr val="030000"/>
                </a:solidFill>
                <a:latin typeface="Arial"/>
                <a:ea typeface="Arial"/>
              </a:rPr>
              <a:t>It </a:t>
            </a:r>
            <a:r>
              <a:rPr lang="en-US" sz="2800" dirty="0">
                <a:solidFill>
                  <a:srgbClr val="030000"/>
                </a:solidFill>
                <a:latin typeface="Arial"/>
                <a:ea typeface="Arial"/>
              </a:rPr>
              <a:t>is the sum of the observations divided by the number of </a:t>
            </a:r>
            <a:r>
              <a:rPr lang="en-US" sz="2800" dirty="0" smtClean="0">
                <a:solidFill>
                  <a:srgbClr val="030000"/>
                </a:solidFill>
                <a:latin typeface="Arial"/>
                <a:ea typeface="Arial"/>
              </a:rPr>
              <a:t>observations.</a:t>
            </a:r>
            <a:endParaRPr lang="en-US" sz="1600" dirty="0" smtClean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b="1" dirty="0" smtClean="0">
                <a:solidFill>
                  <a:srgbClr val="000400"/>
                </a:solidFill>
                <a:latin typeface="Arial"/>
                <a:ea typeface="Arial"/>
              </a:rPr>
              <a:t>                </a:t>
            </a:r>
            <a:r>
              <a:rPr lang="en-US" sz="2000" dirty="0" smtClean="0">
                <a:solidFill>
                  <a:srgbClr val="000400"/>
                </a:solidFill>
                <a:latin typeface="Arial"/>
                <a:ea typeface="Arial"/>
              </a:rPr>
              <a:t>Sum of the observations 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b="1" i="1" dirty="0" smtClean="0">
                <a:solidFill>
                  <a:srgbClr val="000400"/>
                </a:solidFill>
                <a:latin typeface="Arial"/>
                <a:ea typeface="Arial"/>
              </a:rPr>
              <a:t>Mean</a:t>
            </a:r>
            <a:r>
              <a:rPr lang="en-US" sz="2000" dirty="0" smtClean="0">
                <a:solidFill>
                  <a:srgbClr val="000400"/>
                </a:solidFill>
                <a:latin typeface="Arial"/>
                <a:ea typeface="Arial"/>
              </a:rPr>
              <a:t> =   -------------------------------------</a:t>
            </a:r>
            <a:endParaRPr lang="en-US" sz="12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000" dirty="0" smtClean="0">
                <a:latin typeface="Arial"/>
                <a:ea typeface="Arial"/>
              </a:rPr>
              <a:t>                    Number </a:t>
            </a:r>
            <a:r>
              <a:rPr lang="en-US" sz="2000" dirty="0">
                <a:latin typeface="Arial"/>
                <a:ea typeface="Arial"/>
              </a:rPr>
              <a:t>of observations mean</a:t>
            </a:r>
            <a:endParaRPr lang="en-US" sz="14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18534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b="1" dirty="0">
                <a:latin typeface="Arial"/>
                <a:ea typeface="Arial"/>
              </a:rPr>
              <a:t>Some characteristics (properties) of mean:</a:t>
            </a:r>
            <a:endParaRPr lang="en-US" sz="1400" dirty="0">
              <a:latin typeface="Arial"/>
              <a:ea typeface="Arial"/>
            </a:endParaRPr>
          </a:p>
          <a:p>
            <a:pPr algn="l" rtl="0"/>
            <a:r>
              <a:rPr lang="en-US" sz="2800" dirty="0">
                <a:latin typeface="Arial"/>
                <a:ea typeface="Arial"/>
              </a:rPr>
              <a:t>1- Mean is the usual choice for a single measure to summarize a set of observations</a:t>
            </a:r>
            <a:r>
              <a:rPr lang="en-US" sz="2800" dirty="0" smtClean="0">
                <a:latin typeface="Arial"/>
                <a:ea typeface="Arial"/>
              </a:rPr>
              <a:t>.</a:t>
            </a:r>
          </a:p>
          <a:p>
            <a:pPr algn="l" rtl="0"/>
            <a:r>
              <a:rPr lang="en-US" sz="2800" dirty="0" smtClean="0">
                <a:latin typeface="Arial"/>
                <a:ea typeface="Arial"/>
              </a:rPr>
              <a:t> </a:t>
            </a:r>
            <a:r>
              <a:rPr lang="en-US" sz="2800" dirty="0">
                <a:latin typeface="Arial"/>
                <a:ea typeface="Arial"/>
              </a:rPr>
              <a:t>2- Mean is affected by the extreme values so, it is misleading if the distribution is not symmetric. </a:t>
            </a:r>
            <a:endParaRPr lang="en-US" sz="2800" dirty="0" smtClean="0">
              <a:latin typeface="Arial"/>
              <a:ea typeface="Arial"/>
            </a:endParaRPr>
          </a:p>
          <a:p>
            <a:pPr algn="l" rtl="0"/>
            <a:r>
              <a:rPr lang="en-US" sz="2800" dirty="0" smtClean="0">
                <a:latin typeface="Arial"/>
                <a:ea typeface="Arial"/>
              </a:rPr>
              <a:t>3- </a:t>
            </a:r>
            <a:r>
              <a:rPr lang="en-US" sz="2800" dirty="0">
                <a:latin typeface="Arial"/>
                <a:ea typeface="Arial"/>
              </a:rPr>
              <a:t>The algebraic sum of the deviations of the measurements of a series of data from their mean is equal zero.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6949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b="1" dirty="0">
                <a:latin typeface="Arial"/>
                <a:ea typeface="Arial"/>
              </a:rPr>
              <a:t>2) Median:</a:t>
            </a:r>
            <a:endParaRPr lang="en-US" sz="1600" b="1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latin typeface="Arial"/>
                <a:ea typeface="Arial"/>
              </a:rPr>
              <a:t>It is the central (middle) value of a series of observations after them in order of magnitude (either in ascending or descending manner</a:t>
            </a:r>
            <a:r>
              <a:rPr lang="en-US" sz="2800" dirty="0" smtClean="0">
                <a:latin typeface="Arial"/>
                <a:ea typeface="Arial"/>
              </a:rPr>
              <a:t>).</a:t>
            </a:r>
            <a:endParaRPr lang="en-US" sz="16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09450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200" dirty="0">
                <a:solidFill>
                  <a:srgbClr val="535300"/>
                </a:solidFill>
                <a:latin typeface="Arial"/>
                <a:ea typeface="Arial"/>
              </a:rPr>
              <a:t> </a:t>
            </a:r>
            <a:r>
              <a:rPr lang="en-US" sz="3200" dirty="0">
                <a:latin typeface="Arial"/>
                <a:ea typeface="Arial"/>
              </a:rPr>
              <a:t>A) Odd number</a:t>
            </a:r>
            <a:r>
              <a:rPr lang="en-US" sz="2800" dirty="0" smtClean="0">
                <a:latin typeface="Arial"/>
                <a:ea typeface="Arial"/>
              </a:rPr>
              <a:t>: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latin typeface="Arial"/>
                <a:ea typeface="Arial"/>
              </a:rPr>
              <a:t> </a:t>
            </a:r>
            <a:r>
              <a:rPr lang="en-US" sz="2800" dirty="0" err="1">
                <a:latin typeface="Arial"/>
                <a:ea typeface="Arial"/>
              </a:rPr>
              <a:t>i.e</a:t>
            </a:r>
            <a:r>
              <a:rPr lang="en-US" sz="2800" dirty="0">
                <a:latin typeface="Arial"/>
                <a:ea typeface="Arial"/>
              </a:rPr>
              <a:t> the number of a set of data is odd</a:t>
            </a:r>
            <a:endParaRPr lang="en-US" sz="1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>
                <a:latin typeface="Arial"/>
                <a:ea typeface="Arial"/>
              </a:rPr>
              <a:t>If the grades in evaluating exam in nursing of 7 students were 7, 8,6,9,5,6,10 out of 10</a:t>
            </a:r>
            <a:endParaRPr lang="en-US" sz="14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 We </a:t>
            </a:r>
            <a:r>
              <a:rPr lang="en-US" sz="2400" dirty="0">
                <a:latin typeface="Arial"/>
                <a:ea typeface="Arial"/>
              </a:rPr>
              <a:t>arranging the series in order of magnitude, starting from low to high 5,6,6,7,8,9,10 So middle value is 7 </a:t>
            </a:r>
            <a:endParaRPr lang="en-US" sz="14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 </a:t>
            </a:r>
            <a:r>
              <a:rPr lang="en-US" sz="2400" dirty="0" err="1" smtClean="0">
                <a:latin typeface="Arial"/>
                <a:ea typeface="Arial"/>
              </a:rPr>
              <a:t>i.e</a:t>
            </a:r>
            <a:r>
              <a:rPr lang="en-US" sz="2400" dirty="0" smtClean="0">
                <a:latin typeface="Arial"/>
                <a:ea typeface="Arial"/>
              </a:rPr>
              <a:t> </a:t>
            </a:r>
            <a:r>
              <a:rPr lang="en-US" sz="2400" dirty="0">
                <a:latin typeface="Arial"/>
                <a:ea typeface="Arial"/>
              </a:rPr>
              <a:t>there are three students below 7 (5,6,6) and three (8,9,10</a:t>
            </a:r>
            <a:r>
              <a:rPr lang="en-US" sz="2400" dirty="0" smtClean="0">
                <a:latin typeface="Arial"/>
                <a:ea typeface="Arial"/>
              </a:rPr>
              <a:t>).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>
                <a:latin typeface="Arial"/>
                <a:ea typeface="Arial"/>
              </a:rPr>
              <a:t> </a:t>
            </a:r>
            <a:r>
              <a:rPr lang="en-US" sz="2400" dirty="0" smtClean="0">
                <a:latin typeface="Arial"/>
                <a:ea typeface="Arial"/>
              </a:rPr>
              <a:t>So order of median=( n+1) /2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i.e. n= 7 students (7+1 )/2 =4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endParaRPr lang="en-US" sz="2800" dirty="0" smtClean="0">
              <a:solidFill>
                <a:srgbClr val="515100"/>
              </a:solidFill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endParaRPr lang="en-US" sz="16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26946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600" dirty="0">
                <a:solidFill>
                  <a:srgbClr val="414500"/>
                </a:solidFill>
                <a:latin typeface="Arial"/>
                <a:ea typeface="Arial"/>
              </a:rPr>
              <a:t>B)</a:t>
            </a:r>
            <a:r>
              <a:rPr lang="en-US" sz="3600" dirty="0">
                <a:latin typeface="Arial"/>
                <a:ea typeface="Arial"/>
              </a:rPr>
              <a:t> Even number:</a:t>
            </a:r>
            <a:endParaRPr lang="en-US" sz="23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latin typeface="Arial"/>
                <a:ea typeface="Arial"/>
              </a:rPr>
              <a:t>there are two middle values and the median in this case is the average of the two values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200" dirty="0">
                <a:latin typeface="Arial"/>
                <a:ea typeface="Arial"/>
              </a:rPr>
              <a:t> Example</a:t>
            </a:r>
            <a:endParaRPr lang="en-US" sz="16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 smtClean="0">
                <a:latin typeface="Arial"/>
                <a:ea typeface="Arial"/>
              </a:rPr>
              <a:t> The </a:t>
            </a:r>
            <a:r>
              <a:rPr lang="en-US" sz="2800" dirty="0">
                <a:latin typeface="Arial"/>
                <a:ea typeface="Arial"/>
              </a:rPr>
              <a:t>height of 10 female students in </a:t>
            </a:r>
            <a:r>
              <a:rPr lang="en-US" sz="2800" dirty="0" err="1">
                <a:latin typeface="Arial"/>
                <a:ea typeface="Arial"/>
              </a:rPr>
              <a:t>Benha</a:t>
            </a:r>
            <a:r>
              <a:rPr lang="en-US" sz="2800" dirty="0">
                <a:latin typeface="Arial"/>
                <a:ea typeface="Arial"/>
              </a:rPr>
              <a:t> faculty of nursing are 178.173,175,181,179,171,169,175,173,and 178 cm</a:t>
            </a:r>
            <a:r>
              <a:rPr lang="en-US" sz="2800" dirty="0" smtClean="0">
                <a:latin typeface="Arial"/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latin typeface="Arial"/>
                <a:ea typeface="Arial"/>
              </a:rPr>
              <a:t> </a:t>
            </a:r>
            <a:r>
              <a:rPr lang="en-US" sz="3600" dirty="0">
                <a:latin typeface="Arial"/>
                <a:ea typeface="Arial"/>
              </a:rPr>
              <a:t>Solution</a:t>
            </a:r>
            <a:endParaRPr lang="en-US" sz="21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 smtClean="0">
                <a:latin typeface="Arial"/>
                <a:ea typeface="Arial"/>
              </a:rPr>
              <a:t> 1</a:t>
            </a:r>
            <a:r>
              <a:rPr lang="en-US" sz="2800" dirty="0">
                <a:latin typeface="Arial"/>
                <a:ea typeface="Arial"/>
              </a:rPr>
              <a:t>) We arrange the values in ascending order as follow:</a:t>
            </a:r>
            <a:endParaRPr lang="en-US" sz="16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u="sng" dirty="0" smtClean="0">
                <a:latin typeface="Arial"/>
                <a:ea typeface="Arial"/>
              </a:rPr>
              <a:t> 169, 171, 173, 173, 175, 175,178,178,179 and 181</a:t>
            </a:r>
            <a:r>
              <a:rPr lang="en-US" sz="2800" u="sng" dirty="0" smtClean="0">
                <a:solidFill>
                  <a:srgbClr val="515700"/>
                </a:solidFill>
                <a:latin typeface="Arial"/>
                <a:ea typeface="Arial"/>
              </a:rPr>
              <a:t>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29326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>
                <a:latin typeface="Arial"/>
                <a:ea typeface="Arial"/>
              </a:rPr>
              <a:t>Even number (10) So we have two order of </a:t>
            </a:r>
            <a:r>
              <a:rPr lang="en-US" sz="2400" dirty="0" smtClean="0">
                <a:latin typeface="Arial"/>
                <a:ea typeface="Arial"/>
              </a:rPr>
              <a:t>median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 O.M= n/2 &amp; n/2 +1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>
                <a:latin typeface="Arial"/>
                <a:ea typeface="Arial"/>
              </a:rPr>
              <a:t> </a:t>
            </a:r>
            <a:r>
              <a:rPr lang="en-US" sz="2400" dirty="0" smtClean="0">
                <a:latin typeface="Arial"/>
                <a:ea typeface="Arial"/>
              </a:rPr>
              <a:t>n=10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 O.M= 10/2=5 &amp; (10/2 ) +1 =6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>
                <a:latin typeface="Arial"/>
                <a:ea typeface="Arial"/>
              </a:rPr>
              <a:t> </a:t>
            </a:r>
            <a:r>
              <a:rPr lang="en-US" sz="2400" dirty="0" smtClean="0">
                <a:latin typeface="Arial"/>
                <a:ea typeface="Arial"/>
              </a:rPr>
              <a:t>O.M=5&amp;6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>
                <a:latin typeface="Arial"/>
                <a:ea typeface="Arial"/>
              </a:rPr>
              <a:t> </a:t>
            </a:r>
            <a:r>
              <a:rPr lang="en-US" sz="2400" dirty="0" smtClean="0">
                <a:latin typeface="Arial"/>
                <a:ea typeface="Arial"/>
              </a:rPr>
              <a:t>Central values opposite 5 &amp;6 are 175 &amp; 175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>
                <a:latin typeface="Arial"/>
                <a:ea typeface="Arial"/>
              </a:rPr>
              <a:t> </a:t>
            </a:r>
            <a:r>
              <a:rPr lang="en-US" sz="2400" dirty="0" smtClean="0">
                <a:latin typeface="Arial"/>
                <a:ea typeface="Arial"/>
              </a:rPr>
              <a:t>Median= average of two values =( 175+175) / 2                                 =175 cm .</a:t>
            </a:r>
            <a:endParaRPr lang="en-US" sz="1400" dirty="0">
              <a:latin typeface="Arial"/>
              <a:ea typeface="Arial"/>
            </a:endParaRP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4088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500" b="1" i="1" dirty="0">
                <a:solidFill>
                  <a:srgbClr val="1D2100"/>
                </a:solidFill>
                <a:latin typeface="Arial"/>
                <a:ea typeface="Arial"/>
              </a:rPr>
              <a:t>3) </a:t>
            </a:r>
            <a:r>
              <a:rPr lang="en-US" sz="3500" b="1" i="1" dirty="0">
                <a:latin typeface="Arial"/>
                <a:ea typeface="Arial"/>
              </a:rPr>
              <a:t>Mode</a:t>
            </a:r>
            <a:endParaRPr lang="en-US" sz="1900" b="1" i="1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latin typeface="Arial"/>
                <a:ea typeface="Arial"/>
              </a:rPr>
              <a:t>It is the value which occurs most frequently, In statistics, mode means the most frequent value assumed by a random variable, or occurring in a sampling of a random variable. The term is. applied both to probability distributions and to collections of experimental data.</a:t>
            </a:r>
            <a:endParaRPr lang="en-US" sz="1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latin typeface="Arial"/>
                <a:ea typeface="Arial"/>
              </a:rPr>
              <a:t> Example </a:t>
            </a:r>
            <a:endParaRPr lang="en-US" sz="2800" dirty="0" smtClean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>
                <a:latin typeface="Arial"/>
                <a:ea typeface="Arial"/>
              </a:rPr>
              <a:t> </a:t>
            </a:r>
            <a:r>
              <a:rPr lang="en-US" sz="2800" dirty="0" smtClean="0">
                <a:latin typeface="Arial"/>
                <a:ea typeface="Arial"/>
              </a:rPr>
              <a:t>In </a:t>
            </a:r>
            <a:r>
              <a:rPr lang="en-US" sz="2800" dirty="0">
                <a:latin typeface="Arial"/>
                <a:ea typeface="Arial"/>
              </a:rPr>
              <a:t>a set of data</a:t>
            </a:r>
            <a:endParaRPr lang="en-US" sz="14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 smtClean="0">
                <a:latin typeface="Arial"/>
                <a:ea typeface="Arial"/>
              </a:rPr>
              <a:t>  </a:t>
            </a:r>
            <a:r>
              <a:rPr lang="en-US" sz="2800" dirty="0">
                <a:latin typeface="Arial"/>
                <a:ea typeface="Arial"/>
              </a:rPr>
              <a:t>8,6,10,9, 10, 5, 9, 15, 10 Calculate the mode 10 occurs more than 9</a:t>
            </a:r>
            <a:endParaRPr lang="en-US" sz="1400" dirty="0">
              <a:latin typeface="Arial"/>
              <a:ea typeface="Arial"/>
            </a:endParaRPr>
          </a:p>
          <a:p>
            <a:pPr marL="0" indent="0" algn="l" rtl="0">
              <a:buNone/>
            </a:pPr>
            <a:r>
              <a:rPr lang="en-US" sz="2800" dirty="0" smtClean="0">
                <a:latin typeface="Arial"/>
                <a:ea typeface="Arial"/>
              </a:rPr>
              <a:t> So </a:t>
            </a:r>
            <a:r>
              <a:rPr lang="en-US" sz="2800" dirty="0">
                <a:latin typeface="Arial"/>
                <a:ea typeface="Arial"/>
              </a:rPr>
              <a:t>mode = 10 (most frequent observations) </a:t>
            </a:r>
            <a:endParaRPr lang="ar-EG" sz="2800" dirty="0">
              <a:latin typeface="Arial"/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3152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III</a:t>
            </a:r>
            <a:r>
              <a:rPr lang="en-US" dirty="0"/>
              <a:t>) Graphical presentation: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200" i="1" dirty="0" smtClean="0">
                <a:latin typeface="Arial"/>
                <a:ea typeface="Arial"/>
              </a:rPr>
              <a:t>Character </a:t>
            </a:r>
            <a:r>
              <a:rPr lang="en-US" sz="3200" i="1" dirty="0">
                <a:latin typeface="Arial"/>
                <a:ea typeface="Arial"/>
              </a:rPr>
              <a:t>of any graph</a:t>
            </a:r>
            <a:endParaRPr lang="en-US" sz="1800" i="1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latin typeface="Arial"/>
                <a:ea typeface="Arial"/>
              </a:rPr>
              <a:t>1) Self explanatory </a:t>
            </a:r>
            <a:r>
              <a:rPr lang="en-US" sz="2800" dirty="0" smtClean="0">
                <a:latin typeface="Arial"/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latin typeface="Arial"/>
                <a:ea typeface="Arial"/>
              </a:rPr>
              <a:t>2</a:t>
            </a:r>
            <a:r>
              <a:rPr lang="en-US" sz="2800" dirty="0">
                <a:latin typeface="Arial"/>
                <a:ea typeface="Arial"/>
              </a:rPr>
              <a:t>) Title placed either on the top or below the graph</a:t>
            </a:r>
            <a:r>
              <a:rPr lang="en-US" sz="2800" dirty="0" smtClean="0">
                <a:latin typeface="Arial"/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latin typeface="Arial"/>
                <a:ea typeface="Arial"/>
              </a:rPr>
              <a:t> </a:t>
            </a:r>
            <a:r>
              <a:rPr lang="en-US" sz="2800" dirty="0">
                <a:latin typeface="Arial"/>
                <a:ea typeface="Arial"/>
              </a:rPr>
              <a:t>3) The study variables (independent variables) are presented on </a:t>
            </a:r>
            <a:r>
              <a:rPr lang="en-US" sz="2800" dirty="0" smtClean="0">
                <a:latin typeface="Arial"/>
                <a:ea typeface="Arial"/>
              </a:rPr>
              <a:t>the</a:t>
            </a:r>
            <a:r>
              <a:rPr lang="en-US" sz="1800" dirty="0" smtClean="0">
                <a:latin typeface="Arial"/>
                <a:ea typeface="Arial"/>
              </a:rPr>
              <a:t> </a:t>
            </a:r>
            <a:r>
              <a:rPr lang="en-US" sz="3200" dirty="0" smtClean="0">
                <a:latin typeface="Arial"/>
                <a:ea typeface="Arial"/>
              </a:rPr>
              <a:t>horizontal </a:t>
            </a:r>
            <a:r>
              <a:rPr lang="en-US" sz="3200" dirty="0">
                <a:latin typeface="Arial"/>
                <a:ea typeface="Arial"/>
              </a:rPr>
              <a:t>axis &amp; frequencies (</a:t>
            </a:r>
            <a:r>
              <a:rPr lang="en-US" sz="3200" dirty="0" smtClean="0">
                <a:latin typeface="Arial"/>
                <a:ea typeface="Arial"/>
              </a:rPr>
              <a:t>dependent variables</a:t>
            </a:r>
            <a:r>
              <a:rPr lang="en-US" sz="3200" dirty="0">
                <a:latin typeface="Arial"/>
                <a:ea typeface="Arial"/>
              </a:rPr>
              <a:t>) on vertical axis.</a:t>
            </a:r>
            <a:endParaRPr lang="en-US" sz="18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26723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Autofit/>
          </a:bodyPr>
          <a:lstStyle/>
          <a:p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en-US" sz="2800" dirty="0" smtClean="0"/>
              <a:t>Methods </a:t>
            </a:r>
            <a:r>
              <a:rPr lang="en-US" sz="2800" dirty="0"/>
              <a:t>of graphical presentation</a:t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1)Charts</a:t>
            </a:r>
            <a:r>
              <a:rPr lang="en-US" sz="2800" dirty="0"/>
              <a:t>: </a:t>
            </a:r>
            <a:endParaRPr lang="ar-E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500" dirty="0">
                <a:latin typeface="Arial"/>
                <a:ea typeface="Arial"/>
              </a:rPr>
              <a:t>1</a:t>
            </a:r>
            <a:r>
              <a:rPr lang="en-US" sz="3500" dirty="0">
                <a:latin typeface="Arial"/>
                <a:ea typeface="Arial"/>
              </a:rPr>
              <a:t>) Pictograms: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latin typeface="Arial"/>
                <a:ea typeface="Arial"/>
              </a:rPr>
              <a:t>Showing relative or proportional sizes. Please give an example </a:t>
            </a:r>
            <a:endParaRPr lang="en-US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500" dirty="0">
                <a:latin typeface="Arial"/>
                <a:ea typeface="Arial"/>
              </a:rPr>
              <a:t>2</a:t>
            </a:r>
            <a:r>
              <a:rPr lang="en-US" sz="3500" dirty="0">
                <a:latin typeface="Arial"/>
                <a:ea typeface="Arial"/>
              </a:rPr>
              <a:t>) Cartograms:</a:t>
            </a:r>
          </a:p>
          <a:p>
            <a:pPr marL="0" indent="0" algn="l" rtl="0">
              <a:spcAft>
                <a:spcPts val="500"/>
              </a:spcAft>
              <a:buNone/>
            </a:pPr>
            <a:r>
              <a:rPr lang="en-US" dirty="0">
                <a:latin typeface="Arial"/>
                <a:ea typeface="Arial"/>
              </a:rPr>
              <a:t>Such as geographical map of an area are marked in different ways (dots of proportional size, shading, </a:t>
            </a:r>
            <a:r>
              <a:rPr lang="en-US" dirty="0" err="1">
                <a:latin typeface="Arial"/>
                <a:ea typeface="Arial"/>
              </a:rPr>
              <a:t>colouring</a:t>
            </a:r>
            <a:r>
              <a:rPr lang="en-US" dirty="0">
                <a:latin typeface="Arial"/>
                <a:ea typeface="Arial"/>
              </a:rPr>
              <a:t> etc....) </a:t>
            </a:r>
            <a:endParaRPr lang="en-US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500" dirty="0">
                <a:latin typeface="Arial"/>
                <a:ea typeface="Arial"/>
              </a:rPr>
              <a:t>3</a:t>
            </a:r>
            <a:r>
              <a:rPr lang="en-US" sz="3500" dirty="0">
                <a:latin typeface="Arial"/>
                <a:ea typeface="Arial"/>
              </a:rPr>
              <a:t>) Pie or Circular charts</a:t>
            </a:r>
          </a:p>
          <a:p>
            <a:pPr marL="0" indent="0" algn="l" rtl="0">
              <a:buNone/>
            </a:pPr>
            <a:r>
              <a:rPr lang="en-US" dirty="0">
                <a:latin typeface="Arial"/>
                <a:ea typeface="Arial"/>
              </a:rPr>
              <a:t>It is used to show the distribution by dividing the circle into sectors representing various categories.</a:t>
            </a:r>
            <a:endParaRPr lang="ar-EG" sz="3000" dirty="0"/>
          </a:p>
        </p:txBody>
      </p:sp>
    </p:spTree>
    <p:extLst>
      <p:ext uri="{BB962C8B-B14F-4D97-AF65-F5344CB8AC3E}">
        <p14:creationId xmlns:p14="http://schemas.microsoft.com/office/powerpoint/2010/main" val="1714941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7239000" cy="4846320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200" dirty="0">
                <a:latin typeface="Arial"/>
                <a:ea typeface="Arial"/>
              </a:rPr>
              <a:t>4) Simple bar charts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 This </a:t>
            </a:r>
            <a:r>
              <a:rPr lang="en-US" sz="2400" dirty="0">
                <a:latin typeface="Arial"/>
                <a:ea typeface="Arial"/>
              </a:rPr>
              <a:t>the most common ways of showing simple comparisons of size Please draw SBC.</a:t>
            </a:r>
          </a:p>
          <a:p>
            <a:pPr algn="l" rtl="0">
              <a:lnSpc>
                <a:spcPct val="125000"/>
              </a:lnSpc>
              <a:spcAft>
                <a:spcPts val="500"/>
              </a:spcAft>
            </a:pPr>
            <a:r>
              <a:rPr lang="en-US" sz="3200" dirty="0">
                <a:latin typeface="Arial"/>
                <a:ea typeface="Arial"/>
              </a:rPr>
              <a:t>5) Multiple bar charts</a:t>
            </a:r>
          </a:p>
          <a:p>
            <a:pPr marL="0" indent="0" algn="l" rtl="0">
              <a:lnSpc>
                <a:spcPct val="125000"/>
              </a:lnSpc>
              <a:spcAft>
                <a:spcPts val="500"/>
              </a:spcAft>
              <a:buNone/>
            </a:pPr>
            <a:r>
              <a:rPr lang="en-US" sz="2400" dirty="0" smtClean="0">
                <a:latin typeface="Arial"/>
                <a:ea typeface="Arial"/>
              </a:rPr>
              <a:t> Similar </a:t>
            </a:r>
            <a:r>
              <a:rPr lang="en-US" sz="2400" dirty="0">
                <a:latin typeface="Arial"/>
                <a:ea typeface="Arial"/>
              </a:rPr>
              <a:t>to simple bar charts except it represent more than one set of data v grouping bars together the arrangement requires that each bar in the group is identified by shading, </a:t>
            </a:r>
            <a:r>
              <a:rPr lang="en-US" sz="2400" dirty="0" err="1">
                <a:latin typeface="Arial"/>
                <a:ea typeface="Arial"/>
              </a:rPr>
              <a:t>colouring</a:t>
            </a:r>
            <a:r>
              <a:rPr lang="en-US" sz="2400" dirty="0">
                <a:latin typeface="Arial"/>
                <a:ea typeface="Arial"/>
              </a:rPr>
              <a:t> etc...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3501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Tabular presentation: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b="1" dirty="0" smtClean="0">
                <a:solidFill>
                  <a:srgbClr val="413C00"/>
                </a:solidFill>
                <a:latin typeface="Arial"/>
                <a:ea typeface="Arial"/>
              </a:rPr>
              <a:t>It </a:t>
            </a:r>
            <a:r>
              <a:rPr lang="en-US" sz="2800" b="1" dirty="0">
                <a:solidFill>
                  <a:srgbClr val="413C00"/>
                </a:solidFill>
                <a:latin typeface="Arial"/>
                <a:ea typeface="Arial"/>
              </a:rPr>
              <a:t>is a method of organizing and summarizing statistical </a:t>
            </a:r>
            <a:r>
              <a:rPr lang="en-US" sz="2800" b="1" dirty="0" smtClean="0">
                <a:solidFill>
                  <a:srgbClr val="413C00"/>
                </a:solidFill>
                <a:latin typeface="Arial"/>
                <a:ea typeface="Arial"/>
              </a:rPr>
              <a:t>information.</a:t>
            </a:r>
            <a:endParaRPr lang="en-US" sz="1400" dirty="0">
              <a:effectLst/>
              <a:latin typeface="Arial"/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3167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4100" dirty="0" smtClean="0">
                <a:latin typeface="Arial"/>
                <a:ea typeface="Arial"/>
              </a:rPr>
              <a:t>6) Component </a:t>
            </a:r>
            <a:r>
              <a:rPr lang="en-US" sz="4100" dirty="0">
                <a:latin typeface="Arial"/>
                <a:ea typeface="Arial"/>
              </a:rPr>
              <a:t>bar charts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 smtClean="0">
                <a:latin typeface="Arial"/>
                <a:ea typeface="Arial"/>
              </a:rPr>
              <a:t>This </a:t>
            </a:r>
            <a:r>
              <a:rPr lang="en-US" sz="2800" dirty="0">
                <a:latin typeface="Arial"/>
                <a:ea typeface="Arial"/>
              </a:rPr>
              <a:t>form of chart is similar to the simple bar chart, the main point of difference being that each bar is divided into its component parts which distinguished </a:t>
            </a:r>
            <a:r>
              <a:rPr lang="en-US" sz="2800" dirty="0" err="1">
                <a:latin typeface="Arial"/>
                <a:ea typeface="Arial"/>
              </a:rPr>
              <a:t>distinguished</a:t>
            </a:r>
            <a:r>
              <a:rPr lang="en-US" sz="2800" dirty="0">
                <a:latin typeface="Arial"/>
                <a:ea typeface="Arial"/>
              </a:rPr>
              <a:t> one from the other by shading.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4100" dirty="0">
                <a:latin typeface="Arial"/>
                <a:ea typeface="Arial"/>
              </a:rPr>
              <a:t>7) Pie Chart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3100" dirty="0" smtClean="0">
                <a:latin typeface="Arial"/>
                <a:ea typeface="Arial"/>
              </a:rPr>
              <a:t>  </a:t>
            </a:r>
            <a:r>
              <a:rPr lang="en-US" sz="3100" dirty="0">
                <a:latin typeface="Arial"/>
                <a:ea typeface="Arial"/>
              </a:rPr>
              <a:t>They draw a circle and represent on the circle the values (in percentages) of the data they collected: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100" dirty="0">
                <a:latin typeface="Arial"/>
                <a:ea typeface="Arial"/>
              </a:rPr>
              <a:t>time spent in contact with staff: 17% 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100" dirty="0">
                <a:latin typeface="Arial"/>
                <a:ea typeface="Arial"/>
              </a:rPr>
              <a:t>waiting time: 83%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425497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III) Diagrams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latin typeface="Arial"/>
                <a:ea typeface="Arial"/>
              </a:rPr>
              <a:t>a</a:t>
            </a:r>
            <a:r>
              <a:rPr lang="en-US" sz="2800" dirty="0">
                <a:latin typeface="Arial"/>
                <a:ea typeface="Arial"/>
              </a:rPr>
              <a:t>) Frequency histogram</a:t>
            </a:r>
          </a:p>
          <a:p>
            <a:pPr algn="l" rtl="0"/>
            <a:r>
              <a:rPr lang="en-US" sz="2400" dirty="0">
                <a:latin typeface="Arial"/>
                <a:ea typeface="Arial"/>
              </a:rPr>
              <a:t>It is the best graphical presentation for continuous quantitative variables. e.g. weight, height. bl. cholesterol level etc</a:t>
            </a:r>
            <a:r>
              <a:rPr lang="en-US" sz="2400" dirty="0" smtClean="0">
                <a:latin typeface="Arial"/>
                <a:ea typeface="Arial"/>
              </a:rPr>
              <a:t>....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>
                <a:latin typeface="Arial"/>
                <a:ea typeface="Arial"/>
              </a:rPr>
              <a:t>A histogram is the most commonly used graph to show </a:t>
            </a:r>
            <a:r>
              <a:rPr lang="en-US" sz="2400" dirty="0" smtClean="0">
                <a:latin typeface="Arial"/>
                <a:ea typeface="Arial"/>
              </a:rPr>
              <a:t>frequency distributions.</a:t>
            </a:r>
            <a:endParaRPr lang="en-US" sz="2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>
                <a:latin typeface="Arial"/>
                <a:ea typeface="Arial"/>
              </a:rPr>
              <a:t>It looks very much like a bar chart, but there are important </a:t>
            </a:r>
            <a:r>
              <a:rPr lang="en-US" sz="2400" dirty="0" smtClean="0">
                <a:latin typeface="Arial"/>
                <a:ea typeface="Arial"/>
              </a:rPr>
              <a:t>differences between them.</a:t>
            </a:r>
            <a:endParaRPr lang="ar-EG" sz="2400" dirty="0">
              <a:latin typeface="Arial"/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026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to Use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7239000" cy="484632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When </a:t>
            </a:r>
            <a:r>
              <a:rPr lang="en-US" sz="2400" dirty="0"/>
              <a:t>the data are numerical.</a:t>
            </a:r>
          </a:p>
          <a:p>
            <a:pPr algn="l" rtl="0"/>
            <a:r>
              <a:rPr lang="en-US" sz="2400" dirty="0"/>
              <a:t>When you want to see the shape of the data's distribution, especially when determining whether the output of a process is distributed approximately normally.</a:t>
            </a:r>
          </a:p>
          <a:p>
            <a:pPr algn="l" rtl="0"/>
            <a:r>
              <a:rPr lang="en-US" sz="2400" dirty="0"/>
              <a:t> When analyzing whether a process can meet the customer's requirements.</a:t>
            </a:r>
          </a:p>
          <a:p>
            <a:pPr algn="l" rtl="0"/>
            <a:r>
              <a:rPr lang="en-US" sz="2400" dirty="0"/>
              <a:t> When analyzing what the output from a supplier's process looks like. 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8369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When seeing whether a process change has occurred from one time period to another.</a:t>
            </a:r>
          </a:p>
          <a:p>
            <a:pPr algn="l" rtl="0"/>
            <a:r>
              <a:rPr lang="en-US" sz="2400" dirty="0"/>
              <a:t> When determining whether the outputs of two or more processes are different. </a:t>
            </a:r>
          </a:p>
          <a:p>
            <a:pPr algn="l" rtl="0"/>
            <a:r>
              <a:rPr lang="en-US" sz="2400" dirty="0"/>
              <a:t>When you wish to communicate the distribution of data quickly and easily to others. 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6393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4000" b="1" i="1" u="sng" dirty="0">
                <a:latin typeface="Arial"/>
                <a:ea typeface="Arial"/>
              </a:rPr>
              <a:t>Table</a:t>
            </a:r>
            <a:endParaRPr lang="en-US" sz="2300" b="1" i="1" u="sng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300" dirty="0">
                <a:latin typeface="Arial"/>
                <a:ea typeface="Arial"/>
              </a:rPr>
              <a:t>What is it? </a:t>
            </a:r>
            <a:endParaRPr lang="en-US" sz="16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>
                <a:latin typeface="Arial"/>
                <a:ea typeface="Arial"/>
              </a:rPr>
              <a:t>A table is a compact and easy-to-understand format for graphically organizing data.</a:t>
            </a:r>
            <a:endParaRPr lang="en-US" sz="1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latin typeface="Arial"/>
                <a:ea typeface="Arial"/>
              </a:rPr>
              <a:t> </a:t>
            </a:r>
            <a:r>
              <a:rPr lang="en-US" sz="3300" dirty="0">
                <a:latin typeface="Arial"/>
                <a:ea typeface="Arial"/>
              </a:rPr>
              <a:t>Who uses it?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>
                <a:latin typeface="Arial"/>
                <a:ea typeface="Arial"/>
              </a:rPr>
              <a:t>The team members, the managers. </a:t>
            </a:r>
            <a:endParaRPr lang="en-US" sz="1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300" dirty="0">
                <a:latin typeface="Arial"/>
                <a:ea typeface="Arial"/>
              </a:rPr>
              <a:t>Why use it?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 smtClean="0">
                <a:latin typeface="Arial"/>
                <a:ea typeface="Arial"/>
              </a:rPr>
              <a:t> </a:t>
            </a:r>
            <a:r>
              <a:rPr lang="en-US" sz="2800" dirty="0">
                <a:latin typeface="Arial"/>
                <a:ea typeface="Arial"/>
              </a:rPr>
              <a:t>If you have a lot of data to present, organizing it in a table makes it easier for the viewer to understand</a:t>
            </a:r>
            <a:r>
              <a:rPr lang="en-US" sz="2800" dirty="0">
                <a:solidFill>
                  <a:srgbClr val="393D00"/>
                </a:solidFill>
                <a:latin typeface="Arial"/>
                <a:ea typeface="Arial"/>
              </a:rPr>
              <a:t>. </a:t>
            </a:r>
            <a:endParaRPr lang="en-US" sz="14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8910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92500" lnSpcReduction="10000"/>
          </a:bodyPr>
          <a:lstStyle/>
          <a:p>
            <a:pPr lvl="0" algn="l" rtl="0">
              <a:lnSpc>
                <a:spcPct val="115000"/>
              </a:lnSpc>
              <a:spcAft>
                <a:spcPts val="500"/>
              </a:spcAft>
              <a:buClr>
                <a:srgbClr val="B13F9A"/>
              </a:buClr>
            </a:pPr>
            <a:r>
              <a:rPr lang="en-US" sz="2800" dirty="0">
                <a:latin typeface="Arial"/>
                <a:ea typeface="Arial"/>
              </a:rPr>
              <a:t>When to use it?</a:t>
            </a:r>
            <a:endParaRPr lang="en-US" sz="1100" dirty="0">
              <a:latin typeface="Arial"/>
              <a:ea typeface="Arial"/>
            </a:endParaRPr>
          </a:p>
          <a:p>
            <a:pPr marL="0" lvl="0" indent="0" algn="l" rtl="0">
              <a:lnSpc>
                <a:spcPct val="105000"/>
              </a:lnSpc>
              <a:spcAft>
                <a:spcPts val="500"/>
              </a:spcAft>
              <a:buNone/>
            </a:pPr>
            <a:r>
              <a:rPr lang="en-US" sz="2400" dirty="0">
                <a:latin typeface="Arial"/>
                <a:ea typeface="Arial"/>
              </a:rPr>
              <a:t>When you need to present data in a simplified, organized way, such as for presentation or a report.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  <a:buClr>
                <a:srgbClr val="B13F9A"/>
              </a:buClr>
            </a:pPr>
            <a:r>
              <a:rPr lang="en-US" sz="2800" dirty="0">
                <a:latin typeface="Arial"/>
                <a:ea typeface="Arial"/>
              </a:rPr>
              <a:t>How to use it: </a:t>
            </a:r>
          </a:p>
          <a:p>
            <a:pPr marL="457200" indent="-457200" algn="l" rtl="0">
              <a:lnSpc>
                <a:spcPct val="105000"/>
              </a:lnSpc>
              <a:spcAft>
                <a:spcPts val="500"/>
              </a:spcAft>
              <a:buAutoNum type="arabicPeriod"/>
            </a:pPr>
            <a:r>
              <a:rPr lang="en-US" sz="2400" dirty="0" smtClean="0">
                <a:latin typeface="Arial"/>
                <a:ea typeface="Arial"/>
              </a:rPr>
              <a:t>Count </a:t>
            </a:r>
            <a:r>
              <a:rPr lang="en-US" sz="2400" dirty="0">
                <a:latin typeface="Arial"/>
                <a:ea typeface="Arial"/>
              </a:rPr>
              <a:t>up your data, and then summarize the data according to the categories or variables you are interested in</a:t>
            </a:r>
            <a:r>
              <a:rPr lang="en-US" sz="2400" dirty="0" smtClean="0">
                <a:latin typeface="Arial"/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>
                <a:latin typeface="Arial"/>
                <a:ea typeface="Arial"/>
              </a:rPr>
              <a:t>2. Create a table with columns and rows. Sum up the categories. </a:t>
            </a:r>
            <a:r>
              <a:rPr lang="en-US" sz="2400" dirty="0" smtClean="0">
                <a:latin typeface="Arial"/>
                <a:ea typeface="Arial"/>
              </a:rPr>
              <a:t>Totals</a:t>
            </a:r>
            <a:r>
              <a:rPr lang="en-US" sz="1400" dirty="0" smtClean="0">
                <a:latin typeface="Arial"/>
                <a:ea typeface="Arial"/>
              </a:rPr>
              <a:t> </a:t>
            </a:r>
            <a:r>
              <a:rPr lang="en-US" sz="2400" dirty="0" smtClean="0">
                <a:latin typeface="Arial"/>
                <a:ea typeface="Arial"/>
              </a:rPr>
              <a:t>will </a:t>
            </a:r>
            <a:r>
              <a:rPr lang="en-US" sz="2400" dirty="0">
                <a:latin typeface="Arial"/>
                <a:ea typeface="Arial"/>
              </a:rPr>
              <a:t>be at the right and bottom margins (edges) of the table. </a:t>
            </a:r>
            <a:endParaRPr lang="en-US" sz="2400" dirty="0" smtClean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 smtClean="0">
                <a:latin typeface="Arial"/>
                <a:ea typeface="Arial"/>
              </a:rPr>
              <a:t>3</a:t>
            </a:r>
            <a:r>
              <a:rPr lang="en-US" sz="2400" dirty="0">
                <a:latin typeface="Arial"/>
                <a:ea typeface="Arial"/>
              </a:rPr>
              <a:t>. Each column and row has a label</a:t>
            </a:r>
            <a:r>
              <a:rPr lang="en-US" sz="2400" dirty="0" smtClean="0">
                <a:latin typeface="Arial"/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 smtClean="0">
                <a:latin typeface="Arial"/>
                <a:ea typeface="Arial"/>
              </a:rPr>
              <a:t> </a:t>
            </a:r>
            <a:r>
              <a:rPr lang="en-US" sz="2400" dirty="0">
                <a:latin typeface="Arial"/>
                <a:ea typeface="Arial"/>
              </a:rPr>
              <a:t>4. All the totals in the margins (edges) of the table should add up to </a:t>
            </a:r>
            <a:r>
              <a:rPr lang="en-US" sz="2400" dirty="0" smtClean="0">
                <a:latin typeface="Arial"/>
                <a:ea typeface="Arial"/>
              </a:rPr>
              <a:t>the</a:t>
            </a:r>
            <a:r>
              <a:rPr lang="en-US" sz="1400" dirty="0" smtClean="0">
                <a:latin typeface="Arial"/>
                <a:ea typeface="Arial"/>
              </a:rPr>
              <a:t> </a:t>
            </a:r>
            <a:r>
              <a:rPr lang="en-US" sz="2400" i="1" dirty="0" smtClean="0">
                <a:latin typeface="Arial"/>
                <a:ea typeface="Arial"/>
              </a:rPr>
              <a:t>total </a:t>
            </a:r>
            <a:r>
              <a:rPr lang="en-US" sz="2400" i="1" dirty="0">
                <a:latin typeface="Arial"/>
                <a:ea typeface="Arial"/>
              </a:rPr>
              <a:t>in the lower right box of the table. </a:t>
            </a:r>
            <a:r>
              <a:rPr lang="en-US" sz="2400" dirty="0" smtClean="0">
                <a:latin typeface="Arial"/>
                <a:ea typeface="Arial"/>
              </a:rPr>
              <a:t> </a:t>
            </a:r>
            <a:endParaRPr lang="ar-EG" sz="2400" dirty="0">
              <a:latin typeface="Arial"/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205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A) SIMPLE FREQUENCY DISTRIBUTION TABLE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endParaRPr lang="en-US" sz="1600" dirty="0">
              <a:latin typeface="Arial"/>
              <a:ea typeface="Arial"/>
            </a:endParaRPr>
          </a:p>
          <a:p>
            <a:pPr algn="l" rtl="0"/>
            <a:r>
              <a:rPr lang="en-US" sz="2800" dirty="0">
                <a:latin typeface="Arial"/>
                <a:ea typeface="Arial"/>
              </a:rPr>
              <a:t>The frequency distribution is a simple effective method for organizing and presenting numerical data. It enable the researcher to form classes </a:t>
            </a:r>
            <a:r>
              <a:rPr lang="en-US" sz="2800" dirty="0" smtClean="0">
                <a:latin typeface="Arial"/>
                <a:ea typeface="Arial"/>
              </a:rPr>
              <a:t>from unclassified data. 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192309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b="1" dirty="0">
                <a:solidFill>
                  <a:srgbClr val="232D00"/>
                </a:solidFill>
                <a:latin typeface="Arial"/>
                <a:ea typeface="Arial"/>
              </a:rPr>
              <a:t>To construct such a table</a:t>
            </a:r>
            <a:endParaRPr lang="en-US" sz="16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solidFill>
                  <a:srgbClr val="1C2300"/>
                </a:solidFill>
                <a:latin typeface="Arial"/>
                <a:ea typeface="Arial"/>
              </a:rPr>
              <a:t>We divided our raw data collecting to a properly chosen class interval. </a:t>
            </a:r>
            <a:endParaRPr lang="en-US" sz="16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solidFill>
                  <a:srgbClr val="1C2300"/>
                </a:solidFill>
                <a:latin typeface="Arial"/>
                <a:ea typeface="Arial"/>
              </a:rPr>
              <a:t>Choose the suitable class width.</a:t>
            </a:r>
            <a:endParaRPr lang="en-US" sz="16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3200" dirty="0" smtClean="0">
                <a:solidFill>
                  <a:srgbClr val="3C4400"/>
                </a:solidFill>
                <a:latin typeface="Arial"/>
                <a:ea typeface="Arial"/>
              </a:rPr>
              <a:t> </a:t>
            </a:r>
            <a:r>
              <a:rPr lang="en-US" sz="3200" dirty="0">
                <a:solidFill>
                  <a:srgbClr val="3C4400"/>
                </a:solidFill>
                <a:latin typeface="Arial"/>
                <a:ea typeface="Arial"/>
              </a:rPr>
              <a:t>1 The number of classes </a:t>
            </a:r>
            <a:r>
              <a:rPr lang="en-US" sz="3200" dirty="0" smtClean="0">
                <a:solidFill>
                  <a:srgbClr val="3C4400"/>
                </a:solidFill>
                <a:latin typeface="Arial"/>
                <a:ea typeface="Arial"/>
              </a:rPr>
              <a:t>= range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3200" dirty="0" smtClean="0">
                <a:solidFill>
                  <a:srgbClr val="3C4400"/>
                </a:solidFill>
                <a:latin typeface="Arial"/>
                <a:ea typeface="Arial"/>
              </a:rPr>
              <a:t>                                                ____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3200" dirty="0">
                <a:solidFill>
                  <a:srgbClr val="3C4400"/>
                </a:solidFill>
                <a:latin typeface="Arial"/>
                <a:ea typeface="Arial"/>
              </a:rPr>
              <a:t> </a:t>
            </a:r>
            <a:r>
              <a:rPr lang="en-US" sz="3200" dirty="0" smtClean="0">
                <a:solidFill>
                  <a:srgbClr val="3C4400"/>
                </a:solidFill>
                <a:latin typeface="Arial"/>
                <a:ea typeface="Arial"/>
              </a:rPr>
              <a:t>                                             width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80815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sz="4500" b="1" i="1" dirty="0"/>
              <a:t>Example </a:t>
            </a:r>
          </a:p>
          <a:p>
            <a:pPr algn="l" rtl="0"/>
            <a:r>
              <a:rPr lang="en-US" dirty="0"/>
              <a:t>Suppose we have the following weights in kg. of 10 persons as follows: 30, 40, 30, 20, 40, 20, 80, 70, 50, and 60. Construct a simple frequency table (SFT).</a:t>
            </a:r>
          </a:p>
          <a:p>
            <a:pPr algn="l" rtl="0"/>
            <a:r>
              <a:rPr lang="en-US" sz="4500" dirty="0"/>
              <a:t>Solution</a:t>
            </a:r>
            <a:r>
              <a:rPr lang="en-US" dirty="0"/>
              <a:t> </a:t>
            </a:r>
          </a:p>
          <a:p>
            <a:pPr algn="l" rtl="0"/>
            <a:r>
              <a:rPr lang="en-US" dirty="0"/>
              <a:t>1) We try to choose the minimum weight (20 kg.) and the maximum (80). </a:t>
            </a:r>
          </a:p>
          <a:p>
            <a:pPr algn="l" rtl="0"/>
            <a:r>
              <a:rPr lang="en-US" dirty="0"/>
              <a:t>2) We calculate Range</a:t>
            </a:r>
          </a:p>
          <a:p>
            <a:pPr algn="l" rtl="0"/>
            <a:r>
              <a:rPr lang="en-US" dirty="0"/>
              <a:t>= Difference between 80 - 20 = 60</a:t>
            </a:r>
          </a:p>
          <a:p>
            <a:pPr algn="l" rtl="0"/>
            <a:r>
              <a:rPr lang="en-US" dirty="0"/>
              <a:t>3) We choose class width </a:t>
            </a:r>
            <a:r>
              <a:rPr lang="en-US" dirty="0" err="1"/>
              <a:t>e.g</a:t>
            </a:r>
            <a:r>
              <a:rPr lang="en-US" dirty="0"/>
              <a:t> = 10</a:t>
            </a:r>
          </a:p>
          <a:p>
            <a:pPr algn="l" rtl="0"/>
            <a:r>
              <a:rPr lang="en-US" dirty="0"/>
              <a:t>4) Number of classes =</a:t>
            </a:r>
          </a:p>
          <a:p>
            <a:pPr marL="0" indent="0" algn="l" rtl="0">
              <a:buNone/>
            </a:pPr>
            <a:r>
              <a:rPr lang="en-US" dirty="0" smtClean="0"/>
              <a:t>  range 60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-------------=6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 Width 10</a:t>
            </a:r>
            <a:endParaRPr lang="en-US" dirty="0"/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3037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Characters of Simple frequency distribution: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 smtClean="0">
                <a:solidFill>
                  <a:srgbClr val="3B3E00"/>
                </a:solidFill>
                <a:latin typeface="Arial"/>
                <a:ea typeface="Arial"/>
              </a:rPr>
              <a:t>1</a:t>
            </a:r>
            <a:r>
              <a:rPr lang="en-US" sz="2400" dirty="0">
                <a:solidFill>
                  <a:srgbClr val="3B3E00"/>
                </a:solidFill>
                <a:latin typeface="Arial"/>
                <a:ea typeface="Arial"/>
              </a:rPr>
              <a:t>) Each table must have a clear heading indicating the contents of the table.</a:t>
            </a:r>
            <a:endParaRPr lang="en-US" sz="2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>
                <a:solidFill>
                  <a:srgbClr val="373F00"/>
                </a:solidFill>
                <a:latin typeface="Arial"/>
                <a:ea typeface="Arial"/>
              </a:rPr>
              <a:t>II) Each column must have a clear heading. </a:t>
            </a:r>
            <a:endParaRPr lang="en-US" sz="2400" dirty="0" smtClean="0">
              <a:solidFill>
                <a:srgbClr val="373F00"/>
              </a:solidFill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 smtClean="0">
                <a:solidFill>
                  <a:srgbClr val="373F00"/>
                </a:solidFill>
                <a:latin typeface="Arial"/>
                <a:ea typeface="Arial"/>
              </a:rPr>
              <a:t>III</a:t>
            </a:r>
            <a:r>
              <a:rPr lang="en-US" sz="2400" dirty="0">
                <a:solidFill>
                  <a:srgbClr val="373F00"/>
                </a:solidFill>
                <a:latin typeface="Arial"/>
                <a:ea typeface="Arial"/>
              </a:rPr>
              <a:t>) If the table contain rates the bases on which they are based </a:t>
            </a:r>
            <a:r>
              <a:rPr lang="en-US" sz="2400" dirty="0" smtClean="0">
                <a:solidFill>
                  <a:srgbClr val="373F00"/>
                </a:solidFill>
                <a:latin typeface="Arial"/>
                <a:ea typeface="Arial"/>
              </a:rPr>
              <a:t>must</a:t>
            </a:r>
            <a:r>
              <a:rPr lang="en-US" sz="2400" dirty="0" smtClean="0">
                <a:latin typeface="Arial"/>
                <a:ea typeface="Arial"/>
              </a:rPr>
              <a:t> </a:t>
            </a:r>
            <a:r>
              <a:rPr lang="en-US" sz="2400" dirty="0" smtClean="0">
                <a:solidFill>
                  <a:srgbClr val="2C3300"/>
                </a:solidFill>
                <a:latin typeface="Arial"/>
                <a:ea typeface="Arial"/>
              </a:rPr>
              <a:t>be </a:t>
            </a:r>
            <a:r>
              <a:rPr lang="en-US" sz="2400" dirty="0">
                <a:solidFill>
                  <a:srgbClr val="2C3300"/>
                </a:solidFill>
                <a:latin typeface="Arial"/>
                <a:ea typeface="Arial"/>
              </a:rPr>
              <a:t>stated </a:t>
            </a:r>
            <a:r>
              <a:rPr lang="en-US" sz="2400" dirty="0" err="1">
                <a:solidFill>
                  <a:srgbClr val="2C3300"/>
                </a:solidFill>
                <a:latin typeface="Arial"/>
                <a:ea typeface="Arial"/>
              </a:rPr>
              <a:t>i.e</a:t>
            </a:r>
            <a:r>
              <a:rPr lang="en-US" sz="2400" dirty="0">
                <a:solidFill>
                  <a:srgbClr val="2C3300"/>
                </a:solidFill>
                <a:latin typeface="Arial"/>
                <a:ea typeface="Arial"/>
              </a:rPr>
              <a:t> percent, per thousand</a:t>
            </a:r>
            <a:r>
              <a:rPr lang="en-US" sz="2400" dirty="0" smtClean="0">
                <a:solidFill>
                  <a:srgbClr val="2C3300"/>
                </a:solidFill>
                <a:latin typeface="Arial"/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400" dirty="0" smtClean="0">
                <a:solidFill>
                  <a:srgbClr val="2C3300"/>
                </a:solidFill>
                <a:latin typeface="Arial"/>
                <a:ea typeface="Arial"/>
              </a:rPr>
              <a:t> </a:t>
            </a:r>
            <a:r>
              <a:rPr lang="en-US" sz="2400" dirty="0">
                <a:solidFill>
                  <a:srgbClr val="2C3300"/>
                </a:solidFill>
                <a:latin typeface="Arial"/>
                <a:ea typeface="Arial"/>
              </a:rPr>
              <a:t>IV) The table must be self explanatory and self understood</a:t>
            </a:r>
            <a:endParaRPr lang="en-US" sz="24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4644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Mathematical Presentation: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latin typeface="Arial"/>
                <a:ea typeface="Arial"/>
              </a:rPr>
              <a:t>Measures </a:t>
            </a:r>
            <a:r>
              <a:rPr lang="en-US" dirty="0">
                <a:latin typeface="Arial"/>
                <a:ea typeface="Arial"/>
              </a:rPr>
              <a:t>of central of tendency </a:t>
            </a:r>
            <a:endParaRPr lang="en-US" dirty="0" smtClean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 smtClean="0">
                <a:latin typeface="Arial"/>
                <a:ea typeface="Arial"/>
              </a:rPr>
              <a:t>There </a:t>
            </a:r>
            <a:r>
              <a:rPr lang="en-US" dirty="0">
                <a:latin typeface="Arial"/>
                <a:ea typeface="Arial"/>
              </a:rPr>
              <a:t>are many types of measures of central of tendency such as</a:t>
            </a:r>
            <a:r>
              <a:rPr lang="en-US" sz="2000" dirty="0">
                <a:latin typeface="Arial"/>
                <a:ea typeface="Arial"/>
              </a:rPr>
              <a:t> </a:t>
            </a:r>
            <a:r>
              <a:rPr lang="en-US" sz="2000" dirty="0" smtClean="0">
                <a:latin typeface="Arial"/>
                <a:ea typeface="Arial"/>
              </a:rPr>
              <a:t>:</a:t>
            </a:r>
            <a:endParaRPr lang="en-US" sz="1400" dirty="0">
              <a:latin typeface="Arial"/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u="sng" dirty="0">
                <a:latin typeface="Arial"/>
                <a:ea typeface="Arial"/>
              </a:rPr>
              <a:t>We will discuss here only from ungrouped data</a:t>
            </a:r>
            <a:endParaRPr lang="en-US" sz="1300" dirty="0">
              <a:latin typeface="Arial"/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2800" dirty="0" smtClean="0">
                <a:latin typeface="Arial"/>
                <a:ea typeface="Arial"/>
              </a:rPr>
              <a:t>mean</a:t>
            </a:r>
            <a:r>
              <a:rPr lang="en-US" sz="2800" dirty="0">
                <a:latin typeface="Arial"/>
                <a:ea typeface="Arial"/>
              </a:rPr>
              <a:t>, in statistics, a type of average. The arithmetic mean numbers is found by dividing their sum by the number of group; e.g., the sum of the seven numbers 4, 5, 6, 9, 13, 14, and19 is 70 so their mean is 70  divided by 7, or 10.</a:t>
            </a:r>
            <a:endParaRPr lang="en-US" sz="1400" dirty="0">
              <a:latin typeface="Arial"/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51965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</TotalTime>
  <Words>1405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Chapter II Grouping and presentation of data </vt:lpstr>
      <vt:lpstr>1) Tabular presentation: </vt:lpstr>
      <vt:lpstr>PowerPoint Presentation</vt:lpstr>
      <vt:lpstr>PowerPoint Presentation</vt:lpstr>
      <vt:lpstr>A) SIMPLE FREQUENCY DISTRIBUTION TABLE </vt:lpstr>
      <vt:lpstr>PowerPoint Presentation</vt:lpstr>
      <vt:lpstr>PowerPoint Presentation</vt:lpstr>
      <vt:lpstr>Characters of Simple frequency distribution: </vt:lpstr>
      <vt:lpstr>Mathematical Presentation: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III) Graphical presentation: </vt:lpstr>
      <vt:lpstr> Methods of graphical presentation  1)Charts: </vt:lpstr>
      <vt:lpstr>PowerPoint Presentation</vt:lpstr>
      <vt:lpstr>PowerPoint Presentation</vt:lpstr>
      <vt:lpstr>III) Diagrams </vt:lpstr>
      <vt:lpstr>When to Use </vt:lpstr>
      <vt:lpstr>PowerPoint Presentation</vt:lpstr>
    </vt:vector>
  </TitlesOfParts>
  <Company>Nothing1010.blogspot.com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II Grouping and presentation of data</dc:title>
  <dc:creator>Nothing</dc:creator>
  <cp:lastModifiedBy>Nothing</cp:lastModifiedBy>
  <cp:revision>13</cp:revision>
  <dcterms:created xsi:type="dcterms:W3CDTF">2020-03-23T13:11:57Z</dcterms:created>
  <dcterms:modified xsi:type="dcterms:W3CDTF">2020-03-25T05:54:29Z</dcterms:modified>
</cp:coreProperties>
</file>