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2B9ECF7-1AE8-420C-8659-6B7F6202E917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7AFE977-92D5-47E0-9DAF-4952747ADBB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5062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C4AB-D805-44CA-BA82-715F379D06C7}" type="slidenum">
              <a:rPr lang="ar-EG" smtClean="0">
                <a:solidFill>
                  <a:prstClr val="black"/>
                </a:solidFill>
              </a:rPr>
              <a:pPr/>
              <a:t>14</a:t>
            </a:fld>
            <a:endParaRPr lang="ar-EG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9484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0772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5954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2652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04436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62536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38171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01384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41754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57756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3600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53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928670"/>
            <a:ext cx="6480048" cy="2301240"/>
          </a:xfrm>
        </p:spPr>
        <p:txBody>
          <a:bodyPr/>
          <a:lstStyle/>
          <a:p>
            <a:pPr algn="ctr"/>
            <a:r>
              <a:rPr smtClean="0"/>
              <a:t>Urinary Catheterization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3645024"/>
            <a:ext cx="8031836" cy="2448272"/>
          </a:xfrm>
        </p:spPr>
        <p:txBody>
          <a:bodyPr>
            <a:normAutofit fontScale="92500"/>
          </a:bodyPr>
          <a:lstStyle/>
          <a:p>
            <a:pPr algn="l"/>
            <a:r>
              <a:rPr lang="en-US" sz="4800" i="1" dirty="0" smtClean="0">
                <a:latin typeface="Garamond" pitchFamily="18" charset="0"/>
                <a:ea typeface="AkhbarMT-Bold_608_0_12212333" pitchFamily="2" charset="0"/>
                <a:cs typeface="Calibri" pitchFamily="34" charset="0"/>
              </a:rPr>
              <a:t>Second year- Medical Surgical department</a:t>
            </a:r>
          </a:p>
          <a:p>
            <a:pPr algn="l"/>
            <a:r>
              <a:rPr lang="en-US" sz="4800" i="1" dirty="0" smtClean="0">
                <a:latin typeface="Garamond" pitchFamily="18" charset="0"/>
                <a:ea typeface="AkhbarMT-Bold_608_0_12212333" pitchFamily="2" charset="0"/>
                <a:cs typeface="Calibri" pitchFamily="34" charset="0"/>
              </a:rPr>
              <a:t>Prepared by /</a:t>
            </a:r>
            <a:br>
              <a:rPr lang="en-US" sz="4800" i="1" dirty="0" smtClean="0">
                <a:latin typeface="Garamond" pitchFamily="18" charset="0"/>
                <a:ea typeface="AkhbarMT-Bold_608_0_12212333" pitchFamily="2" charset="0"/>
                <a:cs typeface="Calibri" pitchFamily="34" charset="0"/>
              </a:rPr>
            </a:br>
            <a:r>
              <a:rPr lang="en-US" sz="4800" i="1" dirty="0" err="1" smtClean="0">
                <a:latin typeface="Garamond" pitchFamily="18" charset="0"/>
                <a:ea typeface="AkhbarMT-Bold_608_0_12212333" pitchFamily="2" charset="0"/>
                <a:cs typeface="Calibri" pitchFamily="34" charset="0"/>
              </a:rPr>
              <a:t>Eman</a:t>
            </a:r>
            <a:r>
              <a:rPr lang="en-US" sz="4800" i="1" dirty="0" smtClean="0">
                <a:latin typeface="Garamond" pitchFamily="18" charset="0"/>
                <a:ea typeface="AkhbarMT-Bold_608_0_12212333" pitchFamily="2" charset="0"/>
                <a:cs typeface="Calibri" pitchFamily="34" charset="0"/>
              </a:rPr>
              <a:t> </a:t>
            </a:r>
            <a:r>
              <a:rPr lang="en-US" sz="4800" i="1" dirty="0" err="1" smtClean="0">
                <a:latin typeface="Garamond" pitchFamily="18" charset="0"/>
                <a:ea typeface="AkhbarMT-Bold_608_0_12212333" pitchFamily="2" charset="0"/>
                <a:cs typeface="Calibri" pitchFamily="34" charset="0"/>
              </a:rPr>
              <a:t>Abd</a:t>
            </a:r>
            <a:r>
              <a:rPr lang="en-US" sz="4800" i="1" dirty="0" smtClean="0">
                <a:latin typeface="Garamond" pitchFamily="18" charset="0"/>
                <a:ea typeface="AkhbarMT-Bold_608_0_12212333" pitchFamily="2" charset="0"/>
                <a:cs typeface="Calibri" pitchFamily="34" charset="0"/>
              </a:rPr>
              <a:t> El-</a:t>
            </a:r>
            <a:r>
              <a:rPr lang="en-US" sz="4800" i="1" dirty="0" err="1" smtClean="0">
                <a:latin typeface="Garamond" pitchFamily="18" charset="0"/>
                <a:ea typeface="AkhbarMT-Bold_608_0_12212333" pitchFamily="2" charset="0"/>
                <a:cs typeface="Calibri" pitchFamily="34" charset="0"/>
              </a:rPr>
              <a:t>mobdy</a:t>
            </a:r>
            <a:r>
              <a:rPr lang="en-US" sz="4800" i="1" dirty="0" smtClean="0">
                <a:latin typeface="Garamond" pitchFamily="18" charset="0"/>
                <a:ea typeface="AkhbarMT-Bold_608_0_12212333" pitchFamily="2" charset="0"/>
                <a:cs typeface="Calibri" pitchFamily="34" charset="0"/>
              </a:rPr>
              <a:t> Ali</a:t>
            </a:r>
            <a:endParaRPr lang="ar-EG" sz="4800" i="1" dirty="0">
              <a:latin typeface="Garamond" pitchFamily="18" charset="0"/>
              <a:ea typeface="AkhbarMT-Bold_608_0_12212333" pitchFamily="2" charset="0"/>
            </a:endParaRPr>
          </a:p>
        </p:txBody>
      </p:sp>
      <p:pic>
        <p:nvPicPr>
          <p:cNvPr id="4" name="Picture 12" descr="11ap3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571744"/>
            <a:ext cx="2071703" cy="642942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07522"/>
      </p:ext>
    </p:extLst>
  </p:cSld>
  <p:clrMapOvr>
    <a:masterClrMapping/>
  </p:clrMapOvr>
  <p:transition spd="slow" advTm="2564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Types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Indwelling </a:t>
            </a:r>
            <a:r>
              <a:rPr lang="en-US" dirty="0"/>
              <a:t>urinary catheter :</a:t>
            </a:r>
            <a:endParaRPr lang="en-US" dirty="0" smtClean="0"/>
          </a:p>
          <a:p>
            <a:pPr algn="l" rtl="0">
              <a:buNone/>
            </a:pPr>
            <a:endParaRPr lang="ar-EG" dirty="0"/>
          </a:p>
        </p:txBody>
      </p:sp>
      <p:pic>
        <p:nvPicPr>
          <p:cNvPr id="5" name="Picture 4" descr="Silicone-Coated-Latex-Foley-Catheter-175723-BIG_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420888"/>
            <a:ext cx="6552728" cy="38884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57695"/>
      </p:ext>
    </p:extLst>
  </p:cSld>
  <p:clrMapOvr>
    <a:masterClrMapping/>
  </p:clrMapOvr>
  <p:transition spd="slow" advTm="1684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endParaRPr lang="ar-EG" dirty="0"/>
          </a:p>
        </p:txBody>
      </p:sp>
      <p:pic>
        <p:nvPicPr>
          <p:cNvPr id="6" name="Picture 5" descr="726450801_2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260648"/>
            <a:ext cx="5832648" cy="4382798"/>
          </a:xfrm>
          <a:prstGeom prst="rect">
            <a:avLst/>
          </a:prstGeom>
        </p:spPr>
      </p:pic>
      <p:pic>
        <p:nvPicPr>
          <p:cNvPr id="7" name="Content Placeholder 3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43446"/>
            <a:ext cx="9144000" cy="221455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05115"/>
      </p:ext>
    </p:extLst>
  </p:cSld>
  <p:clrMapOvr>
    <a:masterClrMapping/>
  </p:clrMapOvr>
  <p:transition spd="slow" advTm="2933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200000"/>
              </a:lnSpc>
            </a:pPr>
            <a:r>
              <a:rPr lang="en-US" dirty="0"/>
              <a:t>Indwelling urinary catheter is inserted in the same way as an intermittent catheter, but the catheter is left in place.</a:t>
            </a:r>
          </a:p>
          <a:p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9056"/>
      </p:ext>
    </p:extLst>
  </p:cSld>
  <p:clrMapOvr>
    <a:masterClrMapping/>
  </p:clrMapOvr>
  <p:transition spd="slow" advTm="705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Types</a:t>
            </a:r>
            <a:endParaRPr lang="ar-EG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rtl="0"/>
            <a:r>
              <a:rPr lang="en-US" dirty="0"/>
              <a:t>A </a:t>
            </a:r>
            <a:r>
              <a:rPr lang="en-US" dirty="0" err="1"/>
              <a:t>suprapubic</a:t>
            </a:r>
            <a:r>
              <a:rPr lang="en-US" dirty="0"/>
              <a:t> catheter</a:t>
            </a:r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2276355"/>
            <a:ext cx="7077075" cy="44862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4731"/>
      </p:ext>
    </p:extLst>
  </p:cSld>
  <p:clrMapOvr>
    <a:masterClrMapping/>
  </p:clrMapOvr>
  <p:transition spd="slow" advTm="2653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6" name="Content Placeholder 5" descr="foleycatheter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85800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4894"/>
      </p:ext>
    </p:extLst>
  </p:cSld>
  <p:clrMapOvr>
    <a:masterClrMapping/>
  </p:clrMapOvr>
  <p:transition spd="slow" advTm="9475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9"/>
          <a:stretch/>
        </p:blipFill>
        <p:spPr>
          <a:xfrm>
            <a:off x="0" y="0"/>
            <a:ext cx="9144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2894"/>
      </p:ext>
    </p:extLst>
  </p:cSld>
  <p:clrMapOvr>
    <a:masterClrMapping/>
  </p:clrMapOvr>
  <p:transition spd="slow" advTm="2624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 descr="jjjj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85852" y="642918"/>
            <a:ext cx="6072230" cy="557216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88546"/>
      </p:ext>
    </p:extLst>
  </p:cSld>
  <p:clrMapOvr>
    <a:masterClrMapping/>
  </p:clrMapOvr>
  <p:transition spd="slow" advTm="3646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 descr="h9991309_002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285859"/>
            <a:ext cx="4572000" cy="4790931"/>
          </a:xfrm>
        </p:spPr>
      </p:pic>
      <p:pic>
        <p:nvPicPr>
          <p:cNvPr id="5" name="Picture 4" descr="h9991505_0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285860"/>
            <a:ext cx="4572000" cy="47863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62213"/>
      </p:ext>
    </p:extLst>
  </p:cSld>
  <p:clrMapOvr>
    <a:masterClrMapping/>
  </p:clrMapOvr>
  <p:transition spd="slow" advTm="4282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150000"/>
              </a:lnSpc>
            </a:pPr>
            <a:r>
              <a:rPr lang="en-US" dirty="0"/>
              <a:t>A </a:t>
            </a:r>
            <a:r>
              <a:rPr lang="en-US" dirty="0" err="1"/>
              <a:t>suprapubic</a:t>
            </a:r>
            <a:r>
              <a:rPr lang="en-US" dirty="0"/>
              <a:t> catheter is a type of catheter that is left in place .The catheter is inserted through a hole in the abdomen and then directly into bladder. Used when the urethra is damaged or blocked.</a:t>
            </a:r>
          </a:p>
          <a:p>
            <a:pPr algn="l" rtl="0">
              <a:lnSpc>
                <a:spcPct val="150000"/>
              </a:lnSpc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07227"/>
      </p:ext>
    </p:extLst>
  </p:cSld>
  <p:clrMapOvr>
    <a:masterClrMapping/>
  </p:clrMapOvr>
  <p:transition spd="slow" advTm="3118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/>
                <a:ea typeface="Calibri"/>
                <a:cs typeface="Arial"/>
              </a:rPr>
              <a:t>Performance objectives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Arial"/>
              </a:rPr>
              <a:t>:</a:t>
            </a:r>
            <a:endParaRPr lang="ar-EG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7467600" cy="5040560"/>
          </a:xfrm>
        </p:spPr>
        <p:txBody>
          <a:bodyPr>
            <a:normAutofit fontScale="70000" lnSpcReduction="20000"/>
          </a:bodyPr>
          <a:lstStyle/>
          <a:p>
            <a:pPr algn="just" rtl="0">
              <a:lnSpc>
                <a:spcPct val="150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/>
                <a:ea typeface="Calibri"/>
                <a:cs typeface="Arial"/>
              </a:rPr>
              <a:t>The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student will be able to: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lvl="0" indent="-342900" algn="just" rtl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70510" algn="r"/>
              </a:tabLst>
            </a:pPr>
            <a:r>
              <a:rPr lang="en-US" sz="3200" dirty="0">
                <a:latin typeface="Times New Roman"/>
                <a:ea typeface="Calibri"/>
                <a:cs typeface="Arial"/>
              </a:rPr>
              <a:t>Define urinary catheterization.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lvl="0" indent="-342900" algn="just" rtl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70510" algn="r"/>
              </a:tabLst>
            </a:pPr>
            <a:r>
              <a:rPr lang="en-US" sz="3200" dirty="0">
                <a:latin typeface="Times New Roman"/>
                <a:ea typeface="Calibri"/>
                <a:cs typeface="Arial"/>
              </a:rPr>
              <a:t>List purpose and indications of performing urinary catheterization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lvl="0" indent="-342900" algn="just" rtl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70510" algn="r"/>
              </a:tabLst>
            </a:pPr>
            <a:r>
              <a:rPr lang="en-US" sz="3200" dirty="0">
                <a:latin typeface="Times New Roman"/>
                <a:ea typeface="Calibri"/>
                <a:cs typeface="Arial"/>
              </a:rPr>
              <a:t>Assemble necessary </a:t>
            </a:r>
            <a:r>
              <a:rPr lang="en-US" sz="3200" dirty="0" smtClean="0">
                <a:latin typeface="Times New Roman"/>
                <a:ea typeface="Calibri"/>
                <a:cs typeface="Arial"/>
              </a:rPr>
              <a:t>equipment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for performing urinary catheterization.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lvl="0" indent="-342900" algn="just" rtl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70510" algn="r"/>
              </a:tabLst>
            </a:pPr>
            <a:r>
              <a:rPr lang="en-US" sz="3200" dirty="0">
                <a:latin typeface="Times New Roman"/>
                <a:ea typeface="Calibri"/>
                <a:cs typeface="Arial"/>
              </a:rPr>
              <a:t>Prepare the patient for performing urinary catheterization.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lvl="0" indent="-342900" algn="just" rtl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70510" algn="r"/>
              </a:tabLst>
            </a:pPr>
            <a:r>
              <a:rPr lang="en-US" sz="3200" dirty="0">
                <a:latin typeface="Times New Roman"/>
                <a:ea typeface="Calibri"/>
                <a:cs typeface="Arial"/>
              </a:rPr>
              <a:t>Performing urinary catheterization correctly.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lvl="0" indent="-342900" algn="just" rtl="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270510" algn="r"/>
              </a:tabLst>
            </a:pPr>
            <a:r>
              <a:rPr lang="en-US" sz="3200" dirty="0">
                <a:latin typeface="Times New Roman"/>
                <a:ea typeface="Calibri"/>
                <a:cs typeface="Arial"/>
              </a:rPr>
              <a:t>Identify documentation items.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445221"/>
      </p:ext>
    </p:extLst>
  </p:cSld>
  <p:clrMapOvr>
    <a:masterClrMapping/>
  </p:clrMapOvr>
  <p:transition spd="slow" advTm="2914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467600" cy="922114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Definition</a:t>
            </a:r>
            <a:r>
              <a:rPr lang="en-US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</a:t>
            </a:r>
            <a:br>
              <a:rPr lang="en-US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ar-EG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9999"/>
            <a:ext cx="8003232" cy="4525963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-Roman"/>
                <a:ea typeface="Calibri"/>
                <a:cs typeface="Times-Roman"/>
              </a:rPr>
              <a:t>Urinary </a:t>
            </a:r>
            <a:r>
              <a:rPr lang="en-US" sz="2800" dirty="0">
                <a:latin typeface="Times-Roman"/>
                <a:ea typeface="Calibri"/>
                <a:cs typeface="Times-Roman"/>
              </a:rPr>
              <a:t>catheterization is the introduction of a catheter (tube) through the urethra into the bladder.</a:t>
            </a:r>
            <a:endParaRPr lang="ar-EG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40636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021779"/>
      </p:ext>
    </p:extLst>
  </p:cSld>
  <p:clrMapOvr>
    <a:masterClrMapping/>
  </p:clrMapOvr>
  <p:transition spd="slow" advTm="3763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Purposes</a:t>
            </a:r>
            <a:endParaRPr lang="ar-EG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pPr marL="342900" lvl="0" indent="-342900" algn="l" rtl="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3200" dirty="0">
                <a:latin typeface="Times-Roman"/>
                <a:ea typeface="Calibri"/>
                <a:cs typeface="Times-Roman"/>
              </a:rPr>
              <a:t>Facilitates direct drainage of the urinary bladder.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lvl="0" indent="-342900" algn="l" rtl="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3200" dirty="0">
                <a:latin typeface="Times-Roman"/>
                <a:ea typeface="Calibri"/>
                <a:cs typeface="Times-Roman"/>
              </a:rPr>
              <a:t>To help determine the etiology of various genitourinary conditions</a:t>
            </a:r>
            <a:r>
              <a:rPr lang="en-US" sz="3200" dirty="0">
                <a:solidFill>
                  <a:srgbClr val="2A2A2A"/>
                </a:solidFill>
                <a:ea typeface="Calibri"/>
                <a:cs typeface="Arial"/>
              </a:rPr>
              <a:t>.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endParaRPr lang="ar-EG" sz="3200" dirty="0">
              <a:latin typeface="Times-Roman"/>
              <a:ea typeface="Calibri"/>
              <a:cs typeface="Times-Roman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36461"/>
      </p:ext>
    </p:extLst>
  </p:cSld>
  <p:clrMapOvr>
    <a:masterClrMapping/>
  </p:clrMapOvr>
  <p:transition spd="slow" advTm="3388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Indications</a:t>
            </a:r>
            <a:endParaRPr lang="ar-EG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 algn="l" rtl="0">
              <a:lnSpc>
                <a:spcPct val="170000"/>
              </a:lnSpc>
              <a:spcAft>
                <a:spcPts val="0"/>
              </a:spcAft>
              <a:buSzPts val="1400"/>
              <a:buNone/>
              <a:tabLst>
                <a:tab pos="-180340" algn="r"/>
                <a:tab pos="180340" algn="r"/>
                <a:tab pos="270510" algn="r"/>
              </a:tabLst>
            </a:pPr>
            <a:r>
              <a:rPr lang="en-US" sz="5100" dirty="0">
                <a:latin typeface="Times-Roman"/>
                <a:ea typeface="Calibri"/>
                <a:cs typeface="Times-Roman"/>
              </a:rPr>
              <a:t>1.	Acute or chronic urinary retention including obstruction and neurogenic bladder</a:t>
            </a:r>
          </a:p>
          <a:p>
            <a:pPr marL="0" lvl="0" indent="0" algn="l" rtl="0">
              <a:lnSpc>
                <a:spcPct val="170000"/>
              </a:lnSpc>
              <a:spcAft>
                <a:spcPts val="0"/>
              </a:spcAft>
              <a:buSzPts val="1400"/>
              <a:buNone/>
              <a:tabLst>
                <a:tab pos="-180340" algn="r"/>
                <a:tab pos="180340" algn="r"/>
                <a:tab pos="270510" algn="r"/>
              </a:tabLst>
            </a:pPr>
            <a:r>
              <a:rPr lang="en-US" sz="5100" dirty="0">
                <a:latin typeface="Times-Roman"/>
                <a:ea typeface="Calibri"/>
                <a:cs typeface="Times-Roman"/>
              </a:rPr>
              <a:t>2.	 Benign prostatic hyperplasia,</a:t>
            </a:r>
          </a:p>
          <a:p>
            <a:pPr marL="0" lvl="0" indent="0" algn="l" rtl="0">
              <a:lnSpc>
                <a:spcPct val="170000"/>
              </a:lnSpc>
              <a:spcAft>
                <a:spcPts val="0"/>
              </a:spcAft>
              <a:buSzPts val="1400"/>
              <a:buNone/>
              <a:tabLst>
                <a:tab pos="-180340" algn="r"/>
                <a:tab pos="180340" algn="r"/>
                <a:tab pos="270510" algn="r"/>
              </a:tabLst>
            </a:pPr>
            <a:r>
              <a:rPr lang="en-US" sz="5100" dirty="0">
                <a:latin typeface="Times-Roman"/>
                <a:ea typeface="Calibri"/>
                <a:cs typeface="Times-Roman"/>
              </a:rPr>
              <a:t>3.	Urinary incontinence</a:t>
            </a:r>
          </a:p>
          <a:p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94838"/>
      </p:ext>
    </p:extLst>
  </p:cSld>
  <p:clrMapOvr>
    <a:masterClrMapping/>
  </p:clrMapOvr>
  <p:transition spd="slow" advTm="3803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Types</a:t>
            </a:r>
            <a:endParaRPr lang="ar-EG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>
              <a:buNone/>
            </a:pPr>
            <a:endParaRPr lang="ar-EG" dirty="0"/>
          </a:p>
        </p:txBody>
      </p:sp>
      <p:pic>
        <p:nvPicPr>
          <p:cNvPr id="8" name="Picture 7" descr="726450801_2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3050"/>
            <a:ext cx="4643438" cy="4071966"/>
          </a:xfrm>
          <a:prstGeom prst="rect">
            <a:avLst/>
          </a:prstGeom>
        </p:spPr>
      </p:pic>
      <p:pic>
        <p:nvPicPr>
          <p:cNvPr id="9" name="Picture 8" descr="u1216303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1643050"/>
            <a:ext cx="4500562" cy="40719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00694" y="3143248"/>
            <a:ext cx="2698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7E848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7E848D">
                    <a:tint val="1000"/>
                  </a:srgbClr>
                </a:solidFill>
                <a:effectLst>
                  <a:glow rad="53100">
                    <a:srgbClr val="7E848D">
                      <a:satMod val="180000"/>
                      <a:alpha val="30000"/>
                    </a:srgbClr>
                  </a:glow>
                </a:effectLst>
              </a:rPr>
              <a:t>Silicon </a:t>
            </a:r>
            <a:endParaRPr lang="en-US" sz="5400" b="1" spc="50" dirty="0">
              <a:ln w="12700" cmpd="sng">
                <a:solidFill>
                  <a:srgbClr val="7E848D">
                    <a:satMod val="120000"/>
                    <a:shade val="80000"/>
                  </a:srgbClr>
                </a:solidFill>
                <a:prstDash val="solid"/>
              </a:ln>
              <a:solidFill>
                <a:srgbClr val="7E848D">
                  <a:tint val="1000"/>
                </a:srgbClr>
              </a:solidFill>
              <a:effectLst>
                <a:glow rad="53100">
                  <a:srgbClr val="7E848D">
                    <a:satMod val="180000"/>
                    <a:alpha val="30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7290" y="3286124"/>
            <a:ext cx="1992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Foley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74633"/>
      </p:ext>
    </p:extLst>
  </p:cSld>
  <p:clrMapOvr>
    <a:masterClrMapping/>
  </p:clrMapOvr>
  <p:transition spd="slow" advTm="6214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6"/>
          <a:stretch/>
        </p:blipFill>
        <p:spPr>
          <a:xfrm>
            <a:off x="2411760" y="332656"/>
            <a:ext cx="4102596" cy="561662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0296"/>
      </p:ext>
    </p:extLst>
  </p:cSld>
  <p:clrMapOvr>
    <a:masterClrMapping/>
  </p:clrMapOvr>
  <p:transition spd="slow" advTm="3717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Types</a:t>
            </a:r>
            <a:endParaRPr lang="ar-EG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rtl="0"/>
            <a:r>
              <a:rPr lang="en-US" b="1" dirty="0" smtClean="0"/>
              <a:t>Intermittent </a:t>
            </a:r>
            <a:r>
              <a:rPr lang="en-US" b="1" dirty="0"/>
              <a:t>urethral catheters</a:t>
            </a:r>
            <a:endParaRPr lang="en-US" dirty="0"/>
          </a:p>
          <a:p>
            <a:pPr algn="l" rtl="0">
              <a:buNone/>
            </a:pPr>
            <a:endParaRPr lang="ar-E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 r="5768" b="10917"/>
          <a:stretch/>
        </p:blipFill>
        <p:spPr>
          <a:xfrm>
            <a:off x="539552" y="3094464"/>
            <a:ext cx="7049632" cy="24911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96542"/>
      </p:ext>
    </p:extLst>
  </p:cSld>
  <p:clrMapOvr>
    <a:masterClrMapping/>
  </p:clrMapOvr>
  <p:transition spd="slow" advTm="4113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7787208" cy="5001419"/>
          </a:xfrm>
        </p:spPr>
        <p:txBody>
          <a:bodyPr/>
          <a:lstStyle/>
          <a:p>
            <a:pPr marL="457200" algn="l" rtl="0">
              <a:lnSpc>
                <a:spcPct val="200000"/>
              </a:lnSpc>
              <a:spcAft>
                <a:spcPts val="0"/>
              </a:spcAft>
              <a:tabLst>
                <a:tab pos="-180340" algn="r"/>
              </a:tabLst>
            </a:pPr>
            <a:r>
              <a:rPr lang="en-US" sz="3200" dirty="0">
                <a:latin typeface="Times-Roman"/>
                <a:ea typeface="Calibri"/>
                <a:cs typeface="Times-Roman"/>
              </a:rPr>
              <a:t>Intermittent urethral catheters, or straight catheters, are used to drain the bladder for shorter periods.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45694"/>
      </p:ext>
    </p:extLst>
  </p:cSld>
  <p:clrMapOvr>
    <a:masterClrMapping/>
  </p:clrMapOvr>
  <p:transition spd="slow" advTm="3011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5"/>
</p:tagLst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195</Words>
  <Application>Microsoft Office PowerPoint</Application>
  <PresentationFormat>On-screen Show (4:3)</PresentationFormat>
  <Paragraphs>35</Paragraphs>
  <Slides>18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Technic</vt:lpstr>
      <vt:lpstr>Urinary Catheterization</vt:lpstr>
      <vt:lpstr>Performance objectives:</vt:lpstr>
      <vt:lpstr>Definition: </vt:lpstr>
      <vt:lpstr>Purposes</vt:lpstr>
      <vt:lpstr>Indications</vt:lpstr>
      <vt:lpstr>Types</vt:lpstr>
      <vt:lpstr>PowerPoint Presentation</vt:lpstr>
      <vt:lpstr>Types</vt:lpstr>
      <vt:lpstr>PowerPoint Presentation</vt:lpstr>
      <vt:lpstr>Types</vt:lpstr>
      <vt:lpstr>PowerPoint Presentation</vt:lpstr>
      <vt:lpstr>PowerPoint Presentation</vt:lpstr>
      <vt:lpstr>Types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Urinary Catheterization</dc:title>
  <dc:creator>Eman</dc:creator>
  <cp:lastModifiedBy>Eman</cp:lastModifiedBy>
  <cp:revision>2</cp:revision>
  <dcterms:created xsi:type="dcterms:W3CDTF">2020-03-19T08:48:54Z</dcterms:created>
  <dcterms:modified xsi:type="dcterms:W3CDTF">2020-03-19T08:55:35Z</dcterms:modified>
</cp:coreProperties>
</file>