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64" autoAdjust="0"/>
  </p:normalViewPr>
  <p:slideViewPr>
    <p:cSldViewPr>
      <p:cViewPr varScale="1">
        <p:scale>
          <a:sx n="67" d="100"/>
          <a:sy n="67" d="100"/>
        </p:scale>
        <p:origin x="-147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B87C1E-3B92-4D61-B3FC-951E1D0D09FE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879DB7-7515-4D28-B309-1D4E0E1476E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71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9DB7-7515-4D28-B309-1D4E0E1476EC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813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C8C25A-4BD7-4D81-8A13-3AF27C37F3AD}" type="datetimeFigureOut">
              <a:rPr lang="ar-EG" smtClean="0"/>
              <a:t>01/08/1441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62B5D3-68D8-47CC-B42D-FDA8AC3EC73B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2938" y="-206487"/>
            <a:ext cx="5648623" cy="3411954"/>
          </a:xfrm>
        </p:spPr>
        <p:txBody>
          <a:bodyPr/>
          <a:lstStyle/>
          <a:p>
            <a:pPr algn="ctr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Applying anti-embolism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stocking</a:t>
            </a:r>
            <a:r>
              <a:rPr lang="ar-EG" sz="2400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/>
            </a:r>
            <a:br>
              <a:rPr lang="ar-EG" sz="2400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</a:br>
            <a:r>
              <a:rPr lang="ar-EG" sz="2400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كلية التمريض-قسم التمريض الباطني والجراحي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 smtClean="0"/>
              <a:t>Marwa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hamdy</a:t>
            </a:r>
            <a:endParaRPr lang="ar-EG" sz="16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Equipment: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lnSpc>
                <a:spcPct val="150000"/>
              </a:lnSpc>
              <a:buFont typeface="Times New Roman"/>
              <a:buChar char="-"/>
              <a:tabLst>
                <a:tab pos="18034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Measuring tape.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buFont typeface="Times New Roman"/>
              <a:buChar char="-"/>
              <a:tabLst>
                <a:tab pos="180340" algn="r"/>
                <a:tab pos="27051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Clean </a:t>
            </a:r>
            <a:r>
              <a:rPr lang="en-US" sz="28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antiembolism</a:t>
            </a: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stockings of appropriate size and type ordered (e.g., knee or mid-thigh)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Implementation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Take measurements as needed to obtain the appropriate </a:t>
            </a: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size stockings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Measure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length of both legs from the heel to the gluteal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fold (for thigh-length stockings) or from the heel to the popliteal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space (for knee-length stockings).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buFont typeface="Arial" pitchFamily="34" charset="0"/>
              <a:buChar char="•"/>
            </a:pPr>
            <a:endParaRPr lang="ar-EG" sz="2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Measure the circumference of each calf and each thigh at the widest point.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Compare the measurements to the size chart to obtain stockings of correct size.</a:t>
            </a:r>
            <a:r>
              <a:rPr lang="en-US" sz="2000" b="0" dirty="0">
                <a:solidFill>
                  <a:srgbClr val="FF001A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Large stockings do not place adequate pressure on the legs to facilitate venous return and may bunch, increasing the risk of 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pressure</a:t>
            </a:r>
            <a:r>
              <a:rPr lang="en-US" b="0" dirty="0" smtClean="0">
                <a:latin typeface="Calibri"/>
                <a:ea typeface="Calibri"/>
                <a:cs typeface="Arial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and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skin irritation. Stockings that are too small may impede blood flow to the feet and cause discomfort.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2000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Procedure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810260" algn="r"/>
                <a:tab pos="900430" algn="r"/>
              </a:tabLs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Step1.  Introduce yourself to the patient, and verify the patient’s identity 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270510" algn="r"/>
              </a:tabLs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Rationale:</a:t>
            </a:r>
            <a:r>
              <a:rPr lang="en-US" sz="2000" b="0" dirty="0">
                <a:latin typeface="Times New Roman"/>
                <a:ea typeface="Calibri"/>
                <a:cs typeface="Arial"/>
              </a:rPr>
              <a:t> Attain patient's cooperation and prevent mistakes.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Step 2: Explain to the patient what you are going to do, why it is necessary, and how he or she can participate.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tabLst>
                <a:tab pos="540385" algn="r"/>
              </a:tabLst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Rationale:</a:t>
            </a:r>
            <a:r>
              <a:rPr lang="en-US" sz="2000" b="0" dirty="0">
                <a:latin typeface="Times New Roman"/>
                <a:ea typeface="Calibri"/>
                <a:cs typeface="Arial"/>
              </a:rPr>
              <a:t> Decreases anxiety and encourages compliance and participation.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endParaRPr lang="ar-EG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8141528" cy="4488612"/>
          </a:xfrm>
        </p:spPr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Step 3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Perform hand hygiene, and follow other appropriate </a:t>
            </a: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infection</a:t>
            </a:r>
            <a:r>
              <a:rPr lang="en-US" sz="1800" b="0" dirty="0">
                <a:latin typeface="Calibri"/>
                <a:ea typeface="Calibri"/>
                <a:cs typeface="Arial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prevention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and control procedures.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Rationale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2400" b="0" dirty="0">
                <a:latin typeface="Times New Roman"/>
                <a:ea typeface="Calibri"/>
                <a:cs typeface="Arial"/>
              </a:rPr>
              <a:t> Reduces the transmission of microorganisms.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Step 4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 Provide for patient privacy.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Rationale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2400" b="0" dirty="0">
                <a:latin typeface="Times New Roman"/>
                <a:ea typeface="Calibri"/>
                <a:cs typeface="Arial"/>
              </a:rPr>
              <a:t> Decreases embarrassment</a:t>
            </a:r>
            <a:r>
              <a:rPr lang="en-US" sz="2000" b="0" dirty="0">
                <a:latin typeface="Times New Roman"/>
                <a:ea typeface="Calibri"/>
                <a:cs typeface="Arial"/>
              </a:rPr>
              <a:t>.</a:t>
            </a:r>
            <a:endParaRPr lang="en-US" b="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Step 5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Select an appropriate time to apply the stockings: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Apply stockings in the morning, if possible, before the patient gets up from bed.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Rationale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2400" b="0" dirty="0">
                <a:solidFill>
                  <a:srgbClr val="FF001A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 the sitting and standing positions, the veins can become distended, resulting in edema; the stockings should be applied before this happens.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Assist the patient who has been ambulating to lie down and elevate the legs for 15 to 30 minutes before applying the stockings.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Rationale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2400" b="0" dirty="0">
                <a:solidFill>
                  <a:srgbClr val="FF001A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This facilitates venous return and reduces swelling.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endParaRPr lang="ar-EG" sz="2400" b="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496944" cy="424847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Step 6.  Prepare the patient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Assist the patient to the lying position in bed.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Wash and dry the legs, as needed.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Step 7. Apply the stockings: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Reach inside the stocking from the top, and grasping the heel, turn the upper portion of the stocking inside out over the foot portion.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Rationale</a:t>
            </a:r>
            <a:r>
              <a:rPr lang="en-US" sz="1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Firm elastic stockings are easier to fit over the foot and cal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when inverted in this manner, rather than bunching the stocking up.</a:t>
            </a:r>
            <a:endParaRPr lang="en-US" sz="1400" b="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058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Ask the patient to point the toes, and position the stocking on the patient’s foot, taking care to place the toe and heel portions of the stocking appropriately.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Rationale: Pointing of the toes makes application easier.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Grasp the upper edge of the stocking, and gently pull the stocking over the leg, turning it right side out in the process.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endParaRPr lang="ar-EG" sz="1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Definition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16832"/>
            <a:ext cx="7520940" cy="2763645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Anti-embolism stockings are firm elastic hose that compress the veins of the legs.</a:t>
            </a:r>
            <a:r>
              <a:rPr lang="en-US" sz="2400" b="0" dirty="0">
                <a:latin typeface="Calibri"/>
                <a:ea typeface="Calibri"/>
                <a:cs typeface="Arial"/>
              </a:rPr>
              <a:t/>
            </a:r>
            <a:br>
              <a:rPr lang="en-US" sz="2400" b="0" dirty="0">
                <a:latin typeface="Calibri"/>
                <a:ea typeface="Calibri"/>
                <a:cs typeface="Arial"/>
              </a:rPr>
            </a:br>
            <a:endParaRPr lang="ar-EG" sz="3200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19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Inspect the patient’s leg and stocking, smoothing any folds or creases.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Ensure that the stocking is not rolled down or bunched at the top or ankle.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Rationale:</a:t>
            </a:r>
            <a:r>
              <a:rPr lang="en-US" sz="2400" b="0" dirty="0">
                <a:solidFill>
                  <a:srgbClr val="FF001A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Folds and creases can cause skin irritation under the stocking; bunching of the stocking can further impair venous return.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endParaRPr lang="ar-EG" sz="2400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Remove the stockings for 30 minutes every 8 hours, inspecting the legs and skin while the stockings are off.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- Soiled stockings can be laundered by hand with warm water and mild soap. Hang to dry.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Step 8: Document the procedure. Record the procedure, your assessment data, and when the stockings are removed and reapplied.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endParaRPr lang="ar-EG" sz="2400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031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Types of anti-embolism stocking: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</a:tabLs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One type extends from the foot to the knee.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buFont typeface="+mj-lt"/>
              <a:buAutoNum type="arabicPeriod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</a:rPr>
              <a:t>Another type extends from the foot to mid-thigh</a:t>
            </a:r>
            <a:endParaRPr lang="ar-EG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572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572000" cy="40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Purposes: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  <a:tab pos="27051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facilitate venous return from the lower extremities.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  <a:tab pos="27051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prevent venous stasis and venous thrombosis.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algn="l" rtl="0">
              <a:buFont typeface="+mj-lt"/>
              <a:buAutoNum type="arabicPeriod"/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</a:rPr>
              <a:t>To reduce peripheral edema</a:t>
            </a:r>
            <a:endParaRPr lang="ar-EG" sz="2800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792088"/>
          </a:xfrm>
        </p:spPr>
        <p:txBody>
          <a:bodyPr/>
          <a:lstStyle/>
          <a:p>
            <a:pPr rtl="0">
              <a:lnSpc>
                <a:spcPct val="150000"/>
              </a:lnSpc>
              <a:tabLst>
                <a:tab pos="180340" algn="r"/>
                <a:tab pos="270510" algn="r"/>
              </a:tabLs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Indications: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After surgery.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Patients who are immobile.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 startAt="3"/>
              <a:tabLst>
                <a:tab pos="180340" algn="r"/>
                <a:tab pos="270510" algn="r"/>
              </a:tabLs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Patients who have vascular disorders such as thrombophlebitis, varicose veins, and other conditions of impaired circulation of the lower extremities.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1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Contraindications: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Suspected or proven peripheral arterial disease.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Peripheral arterial bypass grafting.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r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Local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conditions for example skin dermatitis, gangrene or recent skin graft. 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Severe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leg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or pulmonary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from congestive heart failure.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ea typeface="Calibri"/>
              </a:rPr>
              <a:t>Assessment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</a:tabLs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Rates, volumes, and rhythms of posterior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tibial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and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dorsalis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pedis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pulses (note if unequal bilaterally).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</a:tabLs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Skin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colour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(note pallor, cyanosis, or other pigmentation).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80340" algn="r"/>
              </a:tabLs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Sensation (note any numbness, tingling, pain).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buFont typeface="+mj-lt"/>
              <a:buAutoNum type="arabicPeriod" startAt="4"/>
              <a:tabLst>
                <a:tab pos="18034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Skin temperature (e.g., warm, cool).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 startAt="4"/>
              <a:tabLst>
                <a:tab pos="180340" algn="r"/>
              </a:tabLst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Presence of edema (pitting or non-pitting).</a:t>
            </a:r>
            <a:endParaRPr lang="en-US" sz="2000" b="0" dirty="0">
              <a:latin typeface="Calibri"/>
              <a:ea typeface="Calibri"/>
              <a:cs typeface="Arial"/>
            </a:endParaRPr>
          </a:p>
          <a:p>
            <a:pPr algn="l" rtl="0">
              <a:buFont typeface="+mj-lt"/>
              <a:buAutoNum type="arabicPeriod" startAt="4"/>
            </a:pP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</a:rPr>
              <a:t>Skin condition (e.g., thickened, shiny, </a:t>
            </a:r>
            <a:r>
              <a:rPr lang="en-US" sz="2800" b="0" dirty="0" smtClean="0">
                <a:solidFill>
                  <a:srgbClr val="000000"/>
                </a:solidFill>
                <a:latin typeface="Times New Roman"/>
                <a:ea typeface="Calibri"/>
              </a:rPr>
              <a:t>and </a:t>
            </a:r>
            <a:r>
              <a:rPr lang="en-US" sz="2800" b="0" dirty="0">
                <a:solidFill>
                  <a:srgbClr val="000000"/>
                </a:solidFill>
                <a:latin typeface="Times New Roman"/>
                <a:ea typeface="Calibri"/>
              </a:rPr>
              <a:t>hairless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r>
              <a:rPr lang="en-US" sz="1800" dirty="0">
                <a:latin typeface="Times New Roman"/>
                <a:ea typeface="Calibri"/>
              </a:rPr>
              <a:t>.</a:t>
            </a:r>
            <a:endParaRPr lang="ar-EG" sz="1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Planning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Before applying </a:t>
            </a:r>
            <a:r>
              <a:rPr lang="en-US" sz="2400" b="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antiembolism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stockings, determine any </a:t>
            </a: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potential</a:t>
            </a:r>
            <a:r>
              <a:rPr lang="en-US" sz="1800" b="0" dirty="0">
                <a:latin typeface="Calibri"/>
                <a:ea typeface="Calibri"/>
                <a:cs typeface="Arial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or 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present circulatory problems and the surgeon’s orders involving the lower extremities.</a:t>
            </a:r>
            <a:endParaRPr lang="en-US" sz="1800" b="0" dirty="0">
              <a:latin typeface="Calibri"/>
              <a:ea typeface="Calibri"/>
              <a:cs typeface="Arial"/>
            </a:endParaRPr>
          </a:p>
          <a:p>
            <a:pPr algn="l" rtl="0"/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</TotalTime>
  <Words>801</Words>
  <Application>Microsoft Office PowerPoint</Application>
  <PresentationFormat>On-screen Show (4:3)</PresentationFormat>
  <Paragraphs>71</Paragraphs>
  <Slides>22</Slides>
  <Notes>1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Applying anti-embolism stocking كلية التمريض-قسم التمريض الباطني والجراحي </vt:lpstr>
      <vt:lpstr>Definition:</vt:lpstr>
      <vt:lpstr>Types of anti-embolism stocking: </vt:lpstr>
      <vt:lpstr>Purposes: </vt:lpstr>
      <vt:lpstr>Indications: </vt:lpstr>
      <vt:lpstr>Contraindications: </vt:lpstr>
      <vt:lpstr>Assessment</vt:lpstr>
      <vt:lpstr>PowerPoint Presentation</vt:lpstr>
      <vt:lpstr>Planning</vt:lpstr>
      <vt:lpstr>Equipment: </vt:lpstr>
      <vt:lpstr>Implementation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anti-embolism stocking</dc:title>
  <dc:creator>Dr.Marwa</dc:creator>
  <cp:lastModifiedBy>Dr.Marwa</cp:lastModifiedBy>
  <cp:revision>9</cp:revision>
  <dcterms:created xsi:type="dcterms:W3CDTF">2020-03-24T22:00:53Z</dcterms:created>
  <dcterms:modified xsi:type="dcterms:W3CDTF">2020-03-25T09:00:34Z</dcterms:modified>
</cp:coreProperties>
</file>