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59" r:id="rId4"/>
    <p:sldId id="264" r:id="rId5"/>
    <p:sldId id="262" r:id="rId6"/>
    <p:sldId id="266" r:id="rId7"/>
    <p:sldId id="263" r:id="rId8"/>
    <p:sldId id="267" r:id="rId9"/>
    <p:sldId id="268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8" autoAdjust="0"/>
    <p:restoredTop sz="94660"/>
  </p:normalViewPr>
  <p:slideViewPr>
    <p:cSldViewPr>
      <p:cViewPr varScale="1">
        <p:scale>
          <a:sx n="66" d="100"/>
          <a:sy n="66" d="100"/>
        </p:scale>
        <p:origin x="-15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064C35-E2B0-4FF1-A6D5-F3ECF53F2DB1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3D1312E-5F70-4779-9065-A105A5903BD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3321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12E-5F70-4779-9065-A105A5903BDA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493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12E-5F70-4779-9065-A105A5903BDA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9946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12E-5F70-4779-9065-A105A5903BDA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95528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12E-5F70-4779-9065-A105A5903BDA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72232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12E-5F70-4779-9065-A105A5903BDA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1353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Stroke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Stroke define as: </a:t>
            </a:r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prolonged interruption in the blood flow to part of the brain occurs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/>
              <a:t>A stroke </a:t>
            </a:r>
            <a:r>
              <a:rPr lang="en-US" dirty="0"/>
              <a:t>called brain attack or cerebrovascular </a:t>
            </a:r>
            <a:r>
              <a:rPr lang="en-US" dirty="0" smtClean="0"/>
              <a:t>accident</a:t>
            </a:r>
            <a:r>
              <a:rPr lang="en-US" b="1" dirty="0" smtClean="0">
                <a:solidFill>
                  <a:srgbClr val="FF0000"/>
                </a:solidFill>
              </a:rPr>
              <a:t>(CVA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54"/>
    </mc:Choice>
    <mc:Fallback>
      <p:transition spd="slow" advTm="10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Encourage patient to independence as possible.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Feel hemiplegic's patients by placing the food on the good side of the mouth.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Provide good skin care.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Assist the patient with their assistive and supportive devices.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Follow the ordered bowel and bladder retraining program.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Help the person with their activities of daily living </a:t>
            </a:r>
            <a:r>
              <a:rPr lang="en-US" dirty="0" smtClean="0"/>
              <a:t>Assist </a:t>
            </a:r>
            <a:r>
              <a:rPr lang="en-US" dirty="0"/>
              <a:t>the patient with mobility and ambulation.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Encourage and support the patient.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9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86"/>
    </mc:Choice>
    <mc:Fallback>
      <p:transition spd="slow" advTm="11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endParaRPr lang="ar-E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Transient ischemic attach (TIA</a:t>
            </a:r>
            <a:r>
              <a:rPr lang="en-US" b="1" dirty="0" smtClean="0"/>
              <a:t>):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is a sudden, brief attack of neurologic impairment caused by a temporary interruption in cerebral blood flow.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3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3"/>
    </mc:Choice>
    <mc:Fallback>
      <p:transition spd="slow" advTm="7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ar-EG" dirty="0" smtClean="0"/>
          </a:p>
          <a:p>
            <a:pPr marL="0" indent="0" algn="ctr">
              <a:buNone/>
            </a:pPr>
            <a:endParaRPr lang="ar-EG" dirty="0"/>
          </a:p>
          <a:p>
            <a:pPr marL="0" indent="0" algn="ctr" rtl="1">
              <a:buNone/>
            </a:pPr>
            <a:r>
              <a:rPr lang="ar-EG" sz="4400" b="1" dirty="0"/>
              <a:t>شكرا واتمني لكم التوفيق </a:t>
            </a:r>
          </a:p>
          <a:p>
            <a:pPr marL="0" indent="0" algn="ctr" rtl="1">
              <a:buNone/>
            </a:pPr>
            <a:r>
              <a:rPr lang="ar-EG" sz="4400" b="1" dirty="0"/>
              <a:t>والنجاح الباهر</a:t>
            </a:r>
          </a:p>
          <a:p>
            <a:pPr marL="0" indent="0" algn="ctr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0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2"/>
    </mc:Choice>
    <mc:Fallback>
      <p:transition spd="slow" advTm="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stroke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600200"/>
            <a:ext cx="54102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There are two main types of stroke as:</a:t>
            </a:r>
          </a:p>
          <a:p>
            <a:pPr marL="0" lv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1- Ischemic strokes:</a:t>
            </a:r>
          </a:p>
          <a:p>
            <a:pPr marL="0" lvl="0" indent="0">
              <a:buNone/>
            </a:pPr>
            <a:r>
              <a:rPr lang="en-US" dirty="0"/>
              <a:t>Occur when a thrombus or embolus obstructs an artery carrying blood to the brain</a:t>
            </a:r>
            <a:endParaRPr lang="en-US" b="1" dirty="0"/>
          </a:p>
          <a:p>
            <a:pPr marL="0" lv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2- Hemorrhagic strokes</a:t>
            </a:r>
          </a:p>
          <a:p>
            <a:pPr marL="0" lvl="0" indent="0">
              <a:buNone/>
            </a:pPr>
            <a:r>
              <a:rPr lang="en-US" dirty="0"/>
              <a:t>Occur when a cerebral blood vessel ruptures and blood is released in brain tissue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Content Placeholder 4" descr="Ischemic and Hemorrhagic Strokes"/>
          <p:cNvPicPr>
            <a:picLocks noGrp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76400"/>
            <a:ext cx="27432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32"/>
    </mc:Choice>
    <mc:Fallback>
      <p:transition spd="slow" advTm="20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 factors for </a:t>
            </a:r>
            <a:r>
              <a:rPr lang="en-US" b="1" dirty="0" smtClean="0"/>
              <a:t>(CVA)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Uncontrollable as:</a:t>
            </a:r>
          </a:p>
          <a:p>
            <a:pPr marL="0" indent="0">
              <a:buNone/>
            </a:pPr>
            <a:r>
              <a:rPr lang="en-US" dirty="0" smtClean="0"/>
              <a:t>                       Age- Sex- Race- Genetics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Controllable as:</a:t>
            </a:r>
          </a:p>
          <a:p>
            <a:pPr marL="0" indent="0">
              <a:buNone/>
            </a:pPr>
            <a:r>
              <a:rPr lang="en-US" sz="2800" dirty="0" smtClean="0"/>
              <a:t>Hypertension- </a:t>
            </a:r>
            <a:r>
              <a:rPr lang="en-US" sz="2800" dirty="0"/>
              <a:t>Atrial </a:t>
            </a:r>
            <a:r>
              <a:rPr lang="en-US" sz="2800" dirty="0" smtClean="0"/>
              <a:t>fibrillation- Diabetes- Hyperlipidemia- </a:t>
            </a:r>
            <a:r>
              <a:rPr lang="en-US" sz="2800" dirty="0"/>
              <a:t>History of TIA or </a:t>
            </a:r>
            <a:r>
              <a:rPr lang="en-US" sz="2800" dirty="0" smtClean="0"/>
              <a:t>CVA- Smoking</a:t>
            </a:r>
          </a:p>
          <a:p>
            <a:pPr marL="0" indent="0">
              <a:buNone/>
            </a:pPr>
            <a:r>
              <a:rPr lang="en-US" sz="2800" dirty="0" smtClean="0"/>
              <a:t>Obesity- </a:t>
            </a:r>
            <a:r>
              <a:rPr lang="en-US" sz="2800" dirty="0"/>
              <a:t>Thrombogenic </a:t>
            </a:r>
            <a:r>
              <a:rPr lang="en-US" sz="2800" dirty="0" smtClean="0"/>
              <a:t>substances- </a:t>
            </a:r>
            <a:r>
              <a:rPr lang="en-US" sz="2800" dirty="0"/>
              <a:t>Valvular disease or replacement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94"/>
    </mc:Choice>
    <mc:Fallback>
      <p:transition spd="slow" advTm="18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manifestation for stroke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600200"/>
            <a:ext cx="5562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A stroke happens fast. Most people have two or more signs so the most common signs are</a:t>
            </a:r>
            <a:r>
              <a:rPr lang="en-US" b="1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 Sudden numbness or weakness of face, arm or leg (mainly on one side of the body)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Sudden trouble seeing in one or both eyes.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Sudden trouble walking, dizziness or loss of balance.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Sudden confusion or trouble talking or understanding speech.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Sudden severe headache with no known cause.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Content Placeholder 4" descr="C:\Documents and Settings\Eslam\Desktop\stroke.jpg"/>
          <p:cNvPicPr>
            <a:picLocks noGr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" y="1447800"/>
            <a:ext cx="2514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1"/>
    </mc:Choice>
    <mc:Fallback>
      <p:transition spd="slow" advTm="5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Women may have unique </a:t>
            </a:r>
            <a:r>
              <a:rPr lang="en-US" b="1" dirty="0" smtClean="0"/>
              <a:t>symptoms:</a:t>
            </a:r>
          </a:p>
          <a:p>
            <a:pPr lvl="0"/>
            <a:r>
              <a:rPr lang="en-US" dirty="0"/>
              <a:t>Sudden face and arm or leg pain.</a:t>
            </a:r>
          </a:p>
          <a:p>
            <a:pPr lvl="0"/>
            <a:r>
              <a:rPr lang="en-US" dirty="0"/>
              <a:t>Sudden hiccups.</a:t>
            </a:r>
          </a:p>
          <a:p>
            <a:pPr lvl="0"/>
            <a:r>
              <a:rPr lang="en-US" dirty="0"/>
              <a:t>Sudden nausea.</a:t>
            </a:r>
          </a:p>
          <a:p>
            <a:pPr lvl="0"/>
            <a:r>
              <a:rPr lang="en-US" dirty="0"/>
              <a:t>Sudden tiredness.</a:t>
            </a:r>
          </a:p>
          <a:p>
            <a:pPr lvl="0"/>
            <a:r>
              <a:rPr lang="en-US" dirty="0"/>
              <a:t>Sudden chest pain.</a:t>
            </a:r>
          </a:p>
          <a:p>
            <a:pPr lvl="0"/>
            <a:r>
              <a:rPr lang="en-US" dirty="0"/>
              <a:t>Sudden shortness of </a:t>
            </a:r>
            <a:r>
              <a:rPr lang="en-US" dirty="0" smtClean="0"/>
              <a:t>breath</a:t>
            </a:r>
            <a:endParaRPr lang="en-US" dirty="0"/>
          </a:p>
          <a:p>
            <a:pPr lvl="0"/>
            <a:r>
              <a:rPr lang="en-US" dirty="0"/>
              <a:t>Sudden pounding or racing heartbeat.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12"/>
    </mc:Choice>
    <mc:Fallback>
      <p:transition spd="slow" advTm="4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Effects of stroke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If stroke in the right half of the </a:t>
            </a:r>
            <a:r>
              <a:rPr lang="en-US" sz="2400" b="1" dirty="0" smtClean="0">
                <a:solidFill>
                  <a:srgbClr val="FF0000"/>
                </a:solidFill>
              </a:rPr>
              <a:t>brain: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Problems judging </a:t>
            </a:r>
            <a:r>
              <a:rPr lang="en-US" sz="2400" dirty="0" smtClean="0"/>
              <a:t>distances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Short-term </a:t>
            </a:r>
            <a:r>
              <a:rPr lang="en-US" sz="2400" dirty="0"/>
              <a:t>memory </a:t>
            </a:r>
            <a:r>
              <a:rPr lang="en-US" sz="2400" dirty="0" smtClean="0"/>
              <a:t>loss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If stroke in the left half of the </a:t>
            </a:r>
            <a:r>
              <a:rPr lang="en-US" sz="2400" b="1" dirty="0" smtClean="0">
                <a:solidFill>
                  <a:srgbClr val="FF0000"/>
                </a:solidFill>
              </a:rPr>
              <a:t>brain:</a:t>
            </a:r>
            <a:endParaRPr lang="en-US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Speech and language problems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Slow and cautious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Memory problems</a:t>
            </a:r>
            <a:endParaRPr lang="ar-EG" sz="2400" dirty="0"/>
          </a:p>
          <a:p>
            <a:pPr marL="0" indent="0">
              <a:buNone/>
            </a:pPr>
            <a:endParaRPr lang="ar-EG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If stroke in </a:t>
            </a:r>
            <a:r>
              <a:rPr lang="en-US" sz="2400" b="1" dirty="0" err="1">
                <a:solidFill>
                  <a:srgbClr val="FF0000"/>
                </a:solidFill>
              </a:rPr>
              <a:t>thecerebellum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dirty="0">
              <a:solidFill>
                <a:srgbClr val="FF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Abnormal reflexes of the head and upper body.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Balance problems.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Dizziness, nausea and vomiting.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If strokes in the brain </a:t>
            </a:r>
            <a:r>
              <a:rPr lang="en-US" sz="2400" b="1" dirty="0" smtClean="0">
                <a:solidFill>
                  <a:srgbClr val="FF0000"/>
                </a:solidFill>
              </a:rPr>
              <a:t>stem</a:t>
            </a:r>
          </a:p>
          <a:p>
            <a:pPr marL="0" lvl="0" indent="0">
              <a:buNone/>
            </a:pPr>
            <a:r>
              <a:rPr lang="en-US" sz="2400" dirty="0"/>
              <a:t>develop paralysis or not be able to move or feel on one or both sides of the body.</a:t>
            </a:r>
          </a:p>
          <a:p>
            <a:pPr marL="0" indent="0">
              <a:buNone/>
            </a:pPr>
            <a:endParaRPr lang="ar-EG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75"/>
    </mc:Choice>
    <mc:Fallback>
      <p:transition spd="slow" advTm="11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management for stroke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Medical </a:t>
            </a:r>
            <a:r>
              <a:rPr lang="en-US" b="1" dirty="0" smtClean="0"/>
              <a:t>management:</a:t>
            </a:r>
          </a:p>
          <a:p>
            <a:pPr marL="0" indent="0">
              <a:buNone/>
            </a:pPr>
            <a:r>
              <a:rPr lang="en-US" b="1" dirty="0" smtClean="0"/>
              <a:t>1- </a:t>
            </a:r>
            <a:r>
              <a:rPr lang="en-US" b="1" dirty="0" smtClean="0">
                <a:solidFill>
                  <a:srgbClr val="FF0000"/>
                </a:solidFill>
              </a:rPr>
              <a:t>Pharmacological approach</a:t>
            </a:r>
            <a:r>
              <a:rPr lang="en-US" b="1" dirty="0" smtClean="0"/>
              <a:t>: </a:t>
            </a:r>
            <a:r>
              <a:rPr lang="en-US" sz="2800" dirty="0"/>
              <a:t>treatment varies and is directed toward relieving the cause if known and aimed at rehabilitation and prevention of future CVAs. </a:t>
            </a:r>
          </a:p>
          <a:p>
            <a:pPr marL="0" lvl="0" indent="0">
              <a:buNone/>
            </a:pPr>
            <a:r>
              <a:rPr lang="en-US" b="1" dirty="0" smtClean="0"/>
              <a:t>2-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Surgical approach: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If atherosclerosis of the carotid artery is the cause a carotid endarterectomy is considered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8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44"/>
    </mc:Choice>
    <mc:Fallback>
      <p:transition spd="slow" advTm="5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Nursing management for </a:t>
            </a:r>
            <a:r>
              <a:rPr lang="en-US" sz="2800" b="1" dirty="0" err="1"/>
              <a:t>stroke:During</a:t>
            </a:r>
            <a:r>
              <a:rPr lang="en-US" sz="2800" b="1" dirty="0"/>
              <a:t> acute phase (1</a:t>
            </a:r>
            <a:r>
              <a:rPr lang="en-US" sz="2800" b="1" baseline="30000" dirty="0"/>
              <a:t>st</a:t>
            </a:r>
            <a:r>
              <a:rPr lang="en-US" sz="2800" b="1" dirty="0"/>
              <a:t> 24-48hrs</a:t>
            </a:r>
            <a:r>
              <a:rPr lang="en-US" sz="2800" b="1" dirty="0" smtClean="0"/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Maintain patient </a:t>
            </a:r>
            <a:r>
              <a:rPr lang="en-US" sz="2800" dirty="0" smtClean="0"/>
              <a:t>airway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Position the patient on his side to prevent aspiration.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Remove secretion from airway.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Precaution should be taken to avoid prolonged suctioning which would </a:t>
            </a:r>
            <a:r>
              <a:rPr lang="en-US" sz="2800" dirty="0" smtClean="0"/>
              <a:t>increase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Monitor respiratory function by auscultation of </a:t>
            </a:r>
            <a:r>
              <a:rPr lang="en-US" sz="2800" dirty="0" smtClean="0"/>
              <a:t>chest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Monitor vital signs frequently.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Monitor neurological assessment frequently.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Monitor urinary function (a Foley catheter is usually inserted).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Maintain intake and output record.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Evaluate fluid and electrolyte balance.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Establish seizure precautions as necessary.</a:t>
            </a:r>
          </a:p>
          <a:p>
            <a:endParaRPr lang="en-US" sz="2800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8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73"/>
    </mc:Choice>
    <mc:Fallback>
      <p:transition spd="slow" advTm="14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Post-acute phase and </a:t>
            </a:r>
            <a:r>
              <a:rPr lang="en-US" b="1" dirty="0" smtClean="0"/>
              <a:t>rehabilitation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Provide routine hygienic care.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Monitor vital signs and neurological assessment.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Perform passive (ROM) exercises 4 times daily to all joints.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Apply change position every 2 hours.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Elevate the head of the bed 30 degree to control the increased ICP.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Apply elastic stocking.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Apply catheter care (if present).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Make sure that the patient is safe and prevent falls.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84"/>
    </mc:Choice>
    <mc:Fallback>
      <p:transition spd="slow" advTm="7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625</Words>
  <Application>Microsoft Office PowerPoint</Application>
  <PresentationFormat>On-screen Show (4:3)</PresentationFormat>
  <Paragraphs>90</Paragraphs>
  <Slides>12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Stroke</vt:lpstr>
      <vt:lpstr>Types of stroke</vt:lpstr>
      <vt:lpstr>Risk factors for (CVA)</vt:lpstr>
      <vt:lpstr>Clinical manifestation for stroke</vt:lpstr>
      <vt:lpstr>PowerPoint Presentation</vt:lpstr>
      <vt:lpstr>Effects of stroke</vt:lpstr>
      <vt:lpstr>management for stroke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management </dc:title>
  <dc:creator>Dr Islam</dc:creator>
  <cp:lastModifiedBy>Dr Islam</cp:lastModifiedBy>
  <cp:revision>14</cp:revision>
  <dcterms:created xsi:type="dcterms:W3CDTF">2006-08-16T00:00:00Z</dcterms:created>
  <dcterms:modified xsi:type="dcterms:W3CDTF">2020-03-18T08:26:29Z</dcterms:modified>
</cp:coreProperties>
</file>