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90" r:id="rId1"/>
  </p:sldMasterIdLst>
  <p:notesMasterIdLst>
    <p:notesMasterId r:id="rId8"/>
  </p:notesMasterIdLst>
  <p:sldIdLst>
    <p:sldId id="268" r:id="rId2"/>
    <p:sldId id="269" r:id="rId3"/>
    <p:sldId id="272" r:id="rId4"/>
    <p:sldId id="275" r:id="rId5"/>
    <p:sldId id="271" r:id="rId6"/>
    <p:sldId id="274" r:id="rId7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37" d="100"/>
          <a:sy n="37" d="100"/>
        </p:scale>
        <p:origin x="-140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9667958-AD85-4278-89FF-9BF3323ACC83}" type="datetimeFigureOut">
              <a:rPr lang="ar-EG" smtClean="0"/>
              <a:t>25/07/1441</a:t>
            </a:fld>
            <a:endParaRPr lang="ar-E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F024B9BB-9C20-4D02-999A-F2918F2E98B3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512710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smtClean="0">
              <a:latin typeface="Arial" pitchFamily="34" charset="0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134D5C9-C00D-4561-B5CB-BBA4A5297E15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smtClean="0">
              <a:latin typeface="Arial" pitchFamily="34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E8B9D927-2096-43DB-8988-38049CB58B08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00A4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7513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14-</a:t>
            </a:r>
            <a:fld id="{60FCDB69-B408-465C-861B-04F90282BE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445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52"/>
            <a:ext cx="21336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52"/>
            <a:ext cx="62484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14-</a:t>
            </a:r>
            <a:fld id="{29D212B5-B12C-4BC8-9C54-5F4A04AD49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883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534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1600206"/>
            <a:ext cx="38862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00600" y="1600206"/>
            <a:ext cx="38862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14-</a:t>
            </a:r>
            <a:fld id="{7E2C1959-A21D-48C3-B399-F25F11A4B1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30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534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1600206"/>
            <a:ext cx="38862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00206"/>
            <a:ext cx="38862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14-</a:t>
            </a:r>
            <a:fld id="{FDD01CBC-C10B-40EC-82E4-2C25032B31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615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228600" y="381000"/>
            <a:ext cx="8686800" cy="5638800"/>
          </a:xfrm>
          <a:prstGeom prst="roundRect">
            <a:avLst>
              <a:gd name="adj" fmla="val 7912"/>
            </a:avLst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ar-SA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white">
          <a:xfrm>
            <a:off x="327025" y="488950"/>
            <a:ext cx="8435975" cy="4768850"/>
          </a:xfrm>
          <a:prstGeom prst="roundRect">
            <a:avLst>
              <a:gd name="adj" fmla="val 731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ar-SA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blackWhite">
          <a:xfrm>
            <a:off x="1371600" y="3338513"/>
            <a:ext cx="6400800" cy="2286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08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ar-SA" smtClean="0">
              <a:solidFill>
                <a:srgbClr val="000000"/>
              </a:solidFill>
            </a:endParaRPr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857250"/>
            <a:ext cx="7772400" cy="2266950"/>
          </a:xfrm>
        </p:spPr>
        <p:txBody>
          <a:bodyPr anchorCtr="1"/>
          <a:lstStyle>
            <a:lvl1pPr algn="ctr">
              <a:defRPr sz="4100" i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567113"/>
            <a:ext cx="5410200" cy="19050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 sz="33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391275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391275"/>
            <a:ext cx="1600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C3847-4ECD-461F-9FCB-36C24C0D3246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220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14-</a:t>
            </a:r>
            <a:fld id="{5F8AD38B-B4BC-43E0-BD01-5A0FA0E1E4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561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14-</a:t>
            </a:r>
            <a:fld id="{E297B137-8C3D-4D64-AB89-3862B4C0A7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300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600206"/>
            <a:ext cx="3886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00206"/>
            <a:ext cx="3886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14-</a:t>
            </a:r>
            <a:fld id="{44E82911-FD85-4B9D-AE6A-344511CE70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713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14-</a:t>
            </a:r>
            <a:fld id="{CD9C4FBC-5D02-44ED-A926-E2769909D5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675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14-</a:t>
            </a:r>
            <a:fld id="{D45EB388-9C02-48A9-8EE1-6B8B500847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098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14-</a:t>
            </a:r>
            <a:fld id="{5A83F687-15C0-4E60-AF00-3AC4364EDA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202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14-</a:t>
            </a:r>
            <a:fld id="{8BD9B713-6261-4445-82CA-0FCCA84CFC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161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14-</a:t>
            </a:r>
            <a:fld id="{C3525443-9718-4CEB-B0E8-34F2F4DB47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41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3"/>
          <p:cNvSpPr>
            <a:spLocks noChangeArrowheads="1"/>
          </p:cNvSpPr>
          <p:nvPr userDrawn="1"/>
        </p:nvSpPr>
        <p:spPr bwMode="auto">
          <a:xfrm>
            <a:off x="609600" y="1371600"/>
            <a:ext cx="85344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ar-SA" sz="38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027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rgbClr val="6C0000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ar-SA" sz="3800" b="1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4579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14-</a:t>
            </a:r>
            <a:fld id="{53CE0FCA-ADC8-4F66-99FE-450C521FA572}" type="slidenum">
              <a:rPr lang="en-US">
                <a:solidFill>
                  <a:srgbClr val="000000"/>
                </a:solidFill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8"/>
          <p:cNvSpPr>
            <a:spLocks noChangeArrowheads="1"/>
          </p:cNvSpPr>
          <p:nvPr userDrawn="1"/>
        </p:nvSpPr>
        <p:spPr bwMode="auto">
          <a:xfrm>
            <a:off x="0" y="1371600"/>
            <a:ext cx="609600" cy="2057400"/>
          </a:xfrm>
          <a:prstGeom prst="rect">
            <a:avLst/>
          </a:prstGeom>
          <a:solidFill>
            <a:srgbClr val="D6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ar-SA" smtClean="0">
              <a:solidFill>
                <a:srgbClr val="000000"/>
              </a:solidFill>
            </a:endParaRPr>
          </a:p>
        </p:txBody>
      </p:sp>
      <p:sp>
        <p:nvSpPr>
          <p:cNvPr id="1032" name="Rectangle 9"/>
          <p:cNvSpPr>
            <a:spLocks noChangeArrowheads="1"/>
          </p:cNvSpPr>
          <p:nvPr userDrawn="1"/>
        </p:nvSpPr>
        <p:spPr bwMode="auto">
          <a:xfrm>
            <a:off x="0" y="3429000"/>
            <a:ext cx="609600" cy="3429000"/>
          </a:xfrm>
          <a:prstGeom prst="rect">
            <a:avLst/>
          </a:prstGeom>
          <a:solidFill>
            <a:srgbClr val="00A4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ar-SA" smtClean="0">
              <a:solidFill>
                <a:srgbClr val="000000"/>
              </a:solidFill>
            </a:endParaRPr>
          </a:p>
        </p:txBody>
      </p:sp>
      <p:sp>
        <p:nvSpPr>
          <p:cNvPr id="1033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0"/>
            <a:ext cx="8534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4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600200"/>
            <a:ext cx="7924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2860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4884C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4884C"/>
        </a:buClr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4884C"/>
        </a:buClr>
        <a:buChar char="•"/>
        <a:defRPr sz="28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4884C"/>
        </a:buClr>
        <a:buFont typeface="Arial" pitchFamily="34" charset="0"/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4884C"/>
        </a:buClr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4884C"/>
        </a:buClr>
        <a:buFont typeface="Arial" charset="0"/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4884C"/>
        </a:buClr>
        <a:buFont typeface="Arial" charset="0"/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4884C"/>
        </a:buClr>
        <a:buFont typeface="Arial" charset="0"/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4884C"/>
        </a:buClr>
        <a:buFont typeface="Arial" charset="0"/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2"/>
          <p:cNvSpPr txBox="1">
            <a:spLocks noChangeArrowheads="1"/>
          </p:cNvSpPr>
          <p:nvPr/>
        </p:nvSpPr>
        <p:spPr bwMode="auto">
          <a:xfrm>
            <a:off x="914400" y="1981200"/>
            <a:ext cx="7010400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Presented By</a:t>
            </a:r>
          </a:p>
          <a:p>
            <a:pPr algn="ctr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Hayah Abou El azayiem Bayumi</a:t>
            </a:r>
          </a:p>
          <a:p>
            <a:pPr algn="ctr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i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Assistant  Prof  of  Medical Surgical Nursing</a:t>
            </a:r>
          </a:p>
          <a:p>
            <a:pPr algn="ctr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i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Faculty of Nursing</a:t>
            </a:r>
          </a:p>
          <a:p>
            <a:pPr algn="ctr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i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South Valley University</a:t>
            </a:r>
          </a:p>
          <a:p>
            <a:pPr algn="ctr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i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2020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ar-SA" sz="2400" b="1" i="1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" name="Rectangle 1"/>
          <p:cNvSpPr>
            <a:spLocks noChangeArrowheads="1"/>
          </p:cNvSpPr>
          <p:nvPr/>
        </p:nvSpPr>
        <p:spPr bwMode="auto">
          <a:xfrm>
            <a:off x="381000" y="609600"/>
            <a:ext cx="7696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Arial" pitchFamily="34" charset="0"/>
              </a:rPr>
              <a:t>Inflammation and Wound management</a:t>
            </a:r>
            <a:endParaRPr lang="ar-EG" smtClean="0">
              <a:solidFill>
                <a:srgbClr val="000000"/>
              </a:solidFill>
              <a:ea typeface="Calibri" pitchFamily="34" charset="0"/>
              <a:cs typeface="Arial" pitchFamily="34" charset="0"/>
            </a:endParaRPr>
          </a:p>
        </p:txBody>
      </p:sp>
      <p:pic>
        <p:nvPicPr>
          <p:cNvPr id="2" name="067A1092.wav">
            <a:hlinkClick r:id="" action="ppaction://media"/>
          </p:cNvPr>
          <p:cNvPicPr>
            <a:picLocks noChangeAspect="1"/>
          </p:cNvPicPr>
          <p:nvPr>
            <a:wavAudioFile r:embed="rId1" name="067AE2F8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733920"/>
      </p:ext>
    </p:extLst>
  </p:cSld>
  <p:clrMapOvr>
    <a:masterClrMapping/>
  </p:clrMapOvr>
  <p:transition advTm="4533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914400" y="1600200"/>
            <a:ext cx="7696200" cy="43656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Arial"/>
              </a:rPr>
              <a:t>      </a:t>
            </a:r>
          </a:p>
          <a:p>
            <a:pPr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tabLst>
                <a:tab pos="180340" algn="r"/>
                <a:tab pos="270510" algn="r"/>
              </a:tabLst>
              <a:defRPr/>
            </a:pPr>
            <a:r>
              <a:rPr lang="en-US" sz="3200" b="1" u="sng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Definition:</a:t>
            </a:r>
            <a:endParaRPr lang="en-US" sz="3200" u="sng" dirty="0">
              <a:solidFill>
                <a:srgbClr val="000000"/>
              </a:solidFill>
              <a:latin typeface="Calibri"/>
              <a:ea typeface="Calibri"/>
              <a:cs typeface="Arial"/>
            </a:endParaRPr>
          </a:p>
          <a:p>
            <a:pPr algn="just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tabLst>
                <a:tab pos="180340" algn="r"/>
                <a:tab pos="270510" algn="r"/>
              </a:tabLst>
              <a:defRPr/>
            </a:pPr>
            <a:r>
              <a:rPr lang="en-US" sz="2800" b="1" dirty="0" smtClean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Inflammation:-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Arial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  <a:latin typeface="Times New Roman"/>
                <a:ea typeface="Calibri"/>
              </a:rPr>
              <a:t>Is 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a sequential reaction to cell injury. It neutralizes and dilutes the inflammatory agent, remove necrotic materials and established an environment suitable for healing and repair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000000"/>
              </a:solidFill>
              <a:latin typeface="Arial"/>
            </a:endParaRPr>
          </a:p>
          <a:p>
            <a:pPr algn="just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Arial"/>
              </a:rPr>
              <a:t>     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4800" y="381000"/>
            <a:ext cx="85344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tabLst>
                <a:tab pos="179388" algn="r"/>
                <a:tab pos="269875" algn="r"/>
              </a:tabLst>
            </a:pPr>
            <a:r>
              <a:rPr lang="en-US" sz="3200" b="1" u="sng" smtClean="0">
                <a:solidFill>
                  <a:srgbClr val="00B0F0"/>
                </a:solidFill>
                <a:latin typeface="Times New Roman" pitchFamily="18" charset="0"/>
                <a:ea typeface="Calibri" pitchFamily="34" charset="0"/>
                <a:cs typeface="Arial" pitchFamily="34" charset="0"/>
              </a:rPr>
              <a:t>Inflammation and Wound Management</a:t>
            </a:r>
            <a:endParaRPr lang="en-US" sz="3200" u="sng" smtClean="0">
              <a:solidFill>
                <a:srgbClr val="00B0F0"/>
              </a:solidFill>
              <a:latin typeface="Calibri" pitchFamily="34" charset="0"/>
              <a:ea typeface="Calibri" pitchFamily="34" charset="0"/>
              <a:cs typeface="Arial" pitchFamily="34" charset="0"/>
            </a:endParaRPr>
          </a:p>
        </p:txBody>
      </p:sp>
      <p:pic>
        <p:nvPicPr>
          <p:cNvPr id="3" name="3A091108.wav">
            <a:hlinkClick r:id="" action="ppaction://media"/>
          </p:cNvPr>
          <p:cNvPicPr>
            <a:picLocks noChangeAspect="1"/>
          </p:cNvPicPr>
          <p:nvPr>
            <a:wavAudioFile r:embed="rId1" name="3A098678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72200"/>
            <a:ext cx="68421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724114"/>
      </p:ext>
    </p:extLst>
  </p:cSld>
  <p:clrMapOvr>
    <a:masterClrMapping/>
  </p:clrMapOvr>
  <p:transition advTm="58446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spcBef>
                <a:spcPct val="0"/>
              </a:spcBef>
              <a:buClrTx/>
              <a:buFontTx/>
              <a:buNone/>
            </a:pPr>
            <a:r>
              <a:rPr lang="en-US" sz="2400" b="1" smtClean="0">
                <a:solidFill>
                  <a:srgbClr val="000000"/>
                </a:solidFill>
              </a:rPr>
              <a:t> </a:t>
            </a:r>
            <a:endParaRPr lang="en-US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Tx/>
              <a:buAutoNum type="arabicPeriod"/>
            </a:pPr>
            <a:r>
              <a:rPr lang="en-US" sz="2800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Protective host response, vascular, cellular, and chemical.</a:t>
            </a:r>
            <a:endParaRPr lang="en-US" sz="2800" smtClean="0"/>
          </a:p>
          <a:p>
            <a:pPr marL="0" indent="0">
              <a:buFontTx/>
              <a:buAutoNum type="arabicPeriod"/>
            </a:pPr>
            <a:r>
              <a:rPr lang="en-US" sz="2800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To stop injury with edema this dilutes toxins.</a:t>
            </a:r>
            <a:endParaRPr lang="en-US" sz="2800" smtClean="0"/>
          </a:p>
          <a:p>
            <a:pPr marL="0" indent="0">
              <a:buFontTx/>
              <a:buAutoNum type="arabicPeriod"/>
            </a:pPr>
            <a:r>
              <a:rPr lang="en-US" sz="2800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To remove bacteria and cell debris by phagocytosis</a:t>
            </a:r>
            <a:r>
              <a:rPr lang="en-US" sz="2400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.</a:t>
            </a:r>
            <a:endParaRPr lang="en-US" sz="2400" smtClean="0"/>
          </a:p>
          <a:p>
            <a:pPr marL="0" indent="0">
              <a:buFontTx/>
              <a:buNone/>
            </a:pPr>
            <a:endParaRPr lang="ar-SA" smtClean="0"/>
          </a:p>
        </p:txBody>
      </p:sp>
      <p:sp>
        <p:nvSpPr>
          <p:cNvPr id="2" name="Rectangle 1"/>
          <p:cNvSpPr/>
          <p:nvPr/>
        </p:nvSpPr>
        <p:spPr>
          <a:xfrm>
            <a:off x="304800" y="304800"/>
            <a:ext cx="8534400" cy="7556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 eaLnBrk="0" fontAlgn="base" hangingPunct="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C4884C"/>
              </a:buClr>
              <a:buFontTx/>
              <a:buChar char="•"/>
              <a:defRPr/>
            </a:pPr>
            <a:r>
              <a:rPr lang="en-US" sz="4000" b="1" u="sng" kern="0" dirty="0">
                <a:solidFill>
                  <a:srgbClr val="00B0F0"/>
                </a:solidFill>
                <a:latin typeface="Times New Roman" pitchFamily="18" charset="0"/>
                <a:ea typeface="Calibri" pitchFamily="34" charset="0"/>
                <a:cs typeface="Arial" pitchFamily="34" charset="0"/>
              </a:rPr>
              <a:t>Purpose of inflammation:-</a:t>
            </a:r>
            <a:endParaRPr lang="en-US" sz="4000" u="sng" kern="0" dirty="0">
              <a:solidFill>
                <a:srgbClr val="00B0F0"/>
              </a:solidFill>
              <a:latin typeface="Calibri" pitchFamily="34" charset="0"/>
              <a:ea typeface="Calibri" pitchFamily="34" charset="0"/>
              <a:cs typeface="Arial" pitchFamily="34" charset="0"/>
            </a:endParaRPr>
          </a:p>
        </p:txBody>
      </p:sp>
      <p:pic>
        <p:nvPicPr>
          <p:cNvPr id="3" name="494D1170.wav">
            <a:hlinkClick r:id="" action="ppaction://media"/>
          </p:cNvPr>
          <p:cNvPicPr>
            <a:picLocks noChangeAspect="1"/>
          </p:cNvPicPr>
          <p:nvPr>
            <a:wavAudioFile r:embed="rId1" name="494D62C7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0717698"/>
      </p:ext>
    </p:extLst>
  </p:cSld>
  <p:clrMapOvr>
    <a:masterClrMapping/>
  </p:clrMapOvr>
  <p:transition spd="slow" advTm="523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4"/>
          <p:cNvSpPr txBox="1">
            <a:spLocks noChangeArrowheads="1"/>
          </p:cNvSpPr>
          <p:nvPr/>
        </p:nvSpPr>
        <p:spPr bwMode="auto">
          <a:xfrm>
            <a:off x="876300" y="1981200"/>
            <a:ext cx="7831138" cy="304641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Arial"/>
              </a:rPr>
              <a:t>     </a:t>
            </a:r>
          </a:p>
          <a:p>
            <a: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180340" algn="r"/>
                <a:tab pos="270510" algn="r"/>
              </a:tabLst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Times New Roman"/>
                <a:ea typeface="Calibri"/>
              </a:rPr>
              <a:t>1-Acute 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Calibri"/>
              </a:rPr>
              <a:t>inflammation: </a:t>
            </a:r>
            <a:endParaRPr lang="en-US" sz="2400" dirty="0">
              <a:solidFill>
                <a:srgbClr val="000000"/>
              </a:solidFill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80340" algn="r"/>
                <a:tab pos="270510" algn="r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Involves changes that occur within minutes of injury and persist for several hours or days. </a:t>
            </a:r>
            <a:endParaRPr lang="en-US" sz="2400" dirty="0">
              <a:solidFill>
                <a:srgbClr val="000000"/>
              </a:solidFill>
            </a:endParaRPr>
          </a:p>
          <a:p>
            <a: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180340" algn="r"/>
                <a:tab pos="270510" algn="r"/>
              </a:tabLst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Times New Roman"/>
                <a:ea typeface="Calibri"/>
              </a:rPr>
              <a:t>2-Chronic 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Calibri"/>
              </a:rPr>
              <a:t>inflammation: </a:t>
            </a:r>
            <a:endParaRPr lang="en-US" sz="2400" dirty="0">
              <a:solidFill>
                <a:srgbClr val="000000"/>
              </a:solidFill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Includes several forms of tissue, develops if the injurious agent persists and acute response is perpetuated. Symptoms are present for many months or years</a:t>
            </a:r>
            <a:endParaRPr lang="en-US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247650" y="277813"/>
            <a:ext cx="84026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r"/>
                <a:tab pos="269875" algn="r"/>
              </a:tabLst>
            </a:pPr>
            <a:r>
              <a:rPr lang="en-US" sz="3600" b="1" u="sng" smtClean="0">
                <a:solidFill>
                  <a:srgbClr val="00B0F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Types of inflammation:</a:t>
            </a:r>
            <a:endParaRPr lang="en-US" sz="3600" u="sng" smtClean="0">
              <a:solidFill>
                <a:srgbClr val="00B0F0"/>
              </a:solidFill>
            </a:endParaRPr>
          </a:p>
        </p:txBody>
      </p:sp>
      <p:pic>
        <p:nvPicPr>
          <p:cNvPr id="2" name="21FE1201.wav">
            <a:hlinkClick r:id="" action="ppaction://media"/>
          </p:cNvPr>
          <p:cNvPicPr>
            <a:picLocks noChangeAspect="1"/>
          </p:cNvPicPr>
          <p:nvPr>
            <a:wavAudioFile r:embed="rId1" name="21FEEEE4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0295693"/>
      </p:ext>
    </p:extLst>
  </p:cSld>
  <p:clrMapOvr>
    <a:masterClrMapping/>
  </p:clrMapOvr>
  <p:transition spd="slow" advTm="641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09600"/>
            <a:ext cx="9677400" cy="1219200"/>
          </a:xfrm>
        </p:spPr>
        <p:txBody>
          <a:bodyPr/>
          <a:lstStyle/>
          <a:p>
            <a:pPr algn="l">
              <a:tabLst>
                <a:tab pos="180340" algn="r"/>
                <a:tab pos="270510" algn="r"/>
              </a:tabLst>
              <a:defRPr/>
            </a:pPr>
            <a:r>
              <a:rPr lang="en-US" u="sng" kern="1200" dirty="0">
                <a:solidFill>
                  <a:srgbClr val="00B0F0"/>
                </a:solidFill>
                <a:latin typeface="Times New Roman"/>
                <a:ea typeface="Calibri"/>
                <a:cs typeface="+mn-cs"/>
              </a:rPr>
              <a:t>Types of inflammatory exudates:</a:t>
            </a:r>
            <a:r>
              <a:rPr lang="en-US" b="0" u="sng" kern="1200" dirty="0">
                <a:solidFill>
                  <a:srgbClr val="00B0F0"/>
                </a:solidFill>
                <a:ea typeface="+mn-ea"/>
                <a:cs typeface="+mn-cs"/>
              </a:rPr>
              <a:t/>
            </a:r>
            <a:br>
              <a:rPr lang="en-US" b="0" u="sng" kern="1200" dirty="0">
                <a:solidFill>
                  <a:srgbClr val="00B0F0"/>
                </a:solidFill>
                <a:ea typeface="+mn-ea"/>
                <a:cs typeface="+mn-cs"/>
              </a:rPr>
            </a:br>
            <a:r>
              <a:rPr lang="ar-SA" sz="3200" i="1" kern="1200" dirty="0">
                <a:solidFill>
                  <a:srgbClr val="00FFFF"/>
                </a:solidFill>
                <a:latin typeface="Andalus" pitchFamily="18" charset="-78"/>
                <a:ea typeface="+mn-ea"/>
                <a:cs typeface="Andalus" pitchFamily="18" charset="-78"/>
              </a:rPr>
              <a:t/>
            </a:r>
            <a:br>
              <a:rPr lang="ar-SA" sz="3200" i="1" kern="1200" dirty="0">
                <a:solidFill>
                  <a:srgbClr val="00FFFF"/>
                </a:solidFill>
                <a:latin typeface="Andalus" pitchFamily="18" charset="-78"/>
                <a:ea typeface="+mn-ea"/>
                <a:cs typeface="Andalus" pitchFamily="18" charset="-78"/>
              </a:rPr>
            </a:br>
            <a:endParaRPr lang="ar-SA" dirty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spcBef>
                <a:spcPct val="0"/>
              </a:spcBef>
              <a:buClrTx/>
              <a:buFontTx/>
              <a:buNone/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ClrTx/>
              <a:buFontTx/>
              <a:buAutoNum type="arabicPeriod"/>
            </a:pPr>
            <a:r>
              <a:rPr lang="en-US" sz="2800" b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3-Suppurative inflammation: </a:t>
            </a:r>
            <a:endParaRPr lang="en-US" sz="2800" smtClean="0">
              <a:solidFill>
                <a:srgbClr val="000000"/>
              </a:solidFill>
            </a:endParaRPr>
          </a:p>
          <a:p>
            <a:pPr marL="0" indent="0">
              <a:spcBef>
                <a:spcPct val="0"/>
              </a:spcBef>
              <a:buClrTx/>
              <a:buFontTx/>
              <a:buNone/>
            </a:pPr>
            <a:r>
              <a:rPr lang="en-US" sz="240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Characterized by formation of a large amounts of purulent exudates (pus).</a:t>
            </a:r>
            <a:endParaRPr lang="en-US" sz="2400" smtClean="0">
              <a:solidFill>
                <a:srgbClr val="000000"/>
              </a:solidFill>
            </a:endParaRPr>
          </a:p>
          <a:p>
            <a:pPr marL="0" indent="0">
              <a:spcBef>
                <a:spcPct val="0"/>
              </a:spcBef>
              <a:buClrTx/>
              <a:buFont typeface="Times New Roman" pitchFamily="18" charset="0"/>
              <a:buChar char="-"/>
            </a:pPr>
            <a:r>
              <a:rPr lang="en-US" sz="240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Usually caused by pyogenic bacteria (pus forming).</a:t>
            </a:r>
            <a:endParaRPr lang="en-US" sz="2400" smtClean="0">
              <a:solidFill>
                <a:srgbClr val="000000"/>
              </a:solidFill>
              <a:ea typeface="Calibri" pitchFamily="34" charset="0"/>
              <a:cs typeface="Calibri" pitchFamily="34" charset="0"/>
            </a:endParaRPr>
          </a:p>
          <a:p>
            <a:pPr marL="0" indent="0">
              <a:spcBef>
                <a:spcPct val="0"/>
              </a:spcBef>
              <a:buClrTx/>
              <a:buFont typeface="Times New Roman" pitchFamily="18" charset="0"/>
              <a:buChar char="-"/>
            </a:pPr>
            <a:r>
              <a:rPr lang="en-US" sz="240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Appearance: yellow white to gray white and varies from watery to viscous.</a:t>
            </a:r>
            <a:endParaRPr lang="en-US" sz="2400" smtClean="0">
              <a:solidFill>
                <a:srgbClr val="000000"/>
              </a:solidFill>
              <a:ea typeface="Calibri" pitchFamily="34" charset="0"/>
              <a:cs typeface="Calibri" pitchFamily="34" charset="0"/>
            </a:endParaRPr>
          </a:p>
          <a:p>
            <a:pPr marL="0" indent="0">
              <a:spcBef>
                <a:spcPct val="0"/>
              </a:spcBef>
              <a:buClrTx/>
              <a:buFontTx/>
              <a:buAutoNum type="arabicPeriod"/>
            </a:pPr>
            <a:r>
              <a:rPr lang="en-US" sz="2800" b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4-Hemorrhagic exudates:</a:t>
            </a:r>
            <a:endParaRPr lang="en-US" sz="2800" smtClean="0">
              <a:solidFill>
                <a:srgbClr val="000000"/>
              </a:solidFill>
            </a:endParaRPr>
          </a:p>
          <a:p>
            <a:pPr marL="0" indent="0">
              <a:spcBef>
                <a:spcPct val="0"/>
              </a:spcBef>
              <a:buClrTx/>
              <a:buFontTx/>
              <a:buNone/>
            </a:pPr>
            <a:r>
              <a:rPr lang="en-US" sz="240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Result from rupture or necrosis of blood vessel wall, it consist of RBCs that escape into tissue as hematoma</a:t>
            </a:r>
            <a:endParaRPr lang="en-US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/>
            <a:endParaRPr lang="ar-SA" smtClean="0"/>
          </a:p>
        </p:txBody>
      </p:sp>
      <p:pic>
        <p:nvPicPr>
          <p:cNvPr id="3" name="65F41139.wav">
            <a:hlinkClick r:id="" action="ppaction://media"/>
          </p:cNvPr>
          <p:cNvPicPr>
            <a:picLocks noChangeAspect="1"/>
          </p:cNvPicPr>
          <p:nvPr>
            <a:wavAudioFile r:embed="rId1" name="65F4D39A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999752"/>
      </p:ext>
    </p:extLst>
  </p:cSld>
  <p:clrMapOvr>
    <a:masterClrMapping/>
  </p:clrMapOvr>
  <p:transition spd="slow" advTm="801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2"/>
          <p:cNvSpPr txBox="1">
            <a:spLocks noChangeArrowheads="1"/>
          </p:cNvSpPr>
          <p:nvPr/>
        </p:nvSpPr>
        <p:spPr bwMode="auto">
          <a:xfrm>
            <a:off x="900113" y="1600200"/>
            <a:ext cx="80010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tabLst>
                <a:tab pos="179388" algn="r"/>
                <a:tab pos="269875" algn="r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79388" algn="r"/>
                <a:tab pos="269875" algn="r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79388" algn="r"/>
                <a:tab pos="269875" algn="r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79388" algn="r"/>
                <a:tab pos="269875" algn="r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79388" algn="r"/>
                <a:tab pos="269875" algn="r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r"/>
                <a:tab pos="269875" algn="r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r"/>
                <a:tab pos="269875" algn="r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r"/>
                <a:tab pos="269875" algn="r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r"/>
                <a:tab pos="269875" algn="r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Font typeface="Times New Roman" pitchFamily="18" charset="0"/>
              <a:buChar char="-"/>
            </a:pPr>
            <a:r>
              <a:rPr lang="en-US" sz="280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Prostaglandins and histamine lead to vasodilatation.</a:t>
            </a:r>
            <a:endParaRPr lang="en-US" sz="2800" smtClean="0">
              <a:solidFill>
                <a:srgbClr val="000000"/>
              </a:solidFill>
              <a:ea typeface="Calibri" pitchFamily="34" charset="0"/>
              <a:cs typeface="Calibri" pitchFamily="34" charset="0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Font typeface="Times New Roman" pitchFamily="18" charset="0"/>
              <a:buChar char="-"/>
            </a:pPr>
            <a:endParaRPr lang="en-US" sz="280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Calibri" pitchFamily="34" charset="0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Font typeface="Times New Roman" pitchFamily="18" charset="0"/>
              <a:buChar char="-"/>
            </a:pPr>
            <a:r>
              <a:rPr lang="en-US" sz="280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Seretonin and bradykinin lead to increase vascular permeability.</a:t>
            </a:r>
            <a:endParaRPr lang="en-US" sz="2800" smtClean="0">
              <a:solidFill>
                <a:srgbClr val="000000"/>
              </a:solidFill>
              <a:ea typeface="Calibri" pitchFamily="34" charset="0"/>
              <a:cs typeface="Calibri" pitchFamily="34" charset="0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Font typeface="Times New Roman" pitchFamily="18" charset="0"/>
              <a:buChar char="-"/>
            </a:pPr>
            <a:endParaRPr lang="en-US" sz="280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Calibri" pitchFamily="34" charset="0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Font typeface="Times New Roman" pitchFamily="18" charset="0"/>
              <a:buChar char="-"/>
            </a:pPr>
            <a:r>
              <a:rPr lang="en-US" sz="280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Cytokines and prostaglandins lead to fever.</a:t>
            </a:r>
            <a:endParaRPr lang="en-US" sz="2800" smtClean="0">
              <a:solidFill>
                <a:srgbClr val="000000"/>
              </a:solidFill>
              <a:ea typeface="Calibri" pitchFamily="34" charset="0"/>
              <a:cs typeface="Calibri" pitchFamily="34" charset="0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Font typeface="Times New Roman" pitchFamily="18" charset="0"/>
              <a:buChar char="-"/>
            </a:pPr>
            <a:endParaRPr lang="en-US" sz="280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Calibri" pitchFamily="34" charset="0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Font typeface="Times New Roman" pitchFamily="18" charset="0"/>
              <a:buChar char="-"/>
            </a:pPr>
            <a:r>
              <a:rPr lang="en-US" sz="280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Prostaglandins and bradykinin lead to pain.</a:t>
            </a:r>
            <a:endParaRPr lang="en-US" sz="2800" smtClean="0">
              <a:solidFill>
                <a:srgbClr val="000000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0243" name="Rectangle 1"/>
          <p:cNvSpPr>
            <a:spLocks noChangeArrowheads="1"/>
          </p:cNvSpPr>
          <p:nvPr/>
        </p:nvSpPr>
        <p:spPr bwMode="auto">
          <a:xfrm>
            <a:off x="152400" y="228600"/>
            <a:ext cx="84582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r"/>
                <a:tab pos="269875" algn="r"/>
              </a:tabLst>
            </a:pPr>
            <a:endParaRPr lang="en-US" sz="2400" b="1" smtClean="0">
              <a:solidFill>
                <a:srgbClr val="FF0000"/>
              </a:solidFill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r"/>
                <a:tab pos="269875" algn="r"/>
              </a:tabLst>
            </a:pPr>
            <a:r>
              <a:rPr lang="en-US" sz="2800" b="1" u="sng" smtClean="0">
                <a:solidFill>
                  <a:srgbClr val="00B0F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Role of the inflammatory mediators in inflammation:</a:t>
            </a:r>
            <a:endParaRPr lang="en-US" sz="2800" u="sng" smtClean="0">
              <a:solidFill>
                <a:srgbClr val="00B0F0"/>
              </a:solidFill>
            </a:endParaRPr>
          </a:p>
        </p:txBody>
      </p:sp>
      <p:pic>
        <p:nvPicPr>
          <p:cNvPr id="2" name="94E61217.wav">
            <a:hlinkClick r:id="" action="ppaction://media"/>
          </p:cNvPr>
          <p:cNvPicPr>
            <a:picLocks noChangeAspect="1"/>
          </p:cNvPicPr>
          <p:nvPr>
            <a:wavAudioFile r:embed="rId1" name="94E6F110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3883066"/>
      </p:ext>
    </p:extLst>
  </p:cSld>
  <p:clrMapOvr>
    <a:masterClrMapping/>
  </p:clrMapOvr>
  <p:transition advTm="5166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257</Words>
  <Application>Microsoft Office PowerPoint</Application>
  <PresentationFormat>On-screen Show (4:3)</PresentationFormat>
  <Paragraphs>45</Paragraphs>
  <Slides>6</Slides>
  <Notes>2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2_Default Design</vt:lpstr>
      <vt:lpstr>PowerPoint Presentation</vt:lpstr>
      <vt:lpstr>PowerPoint Presentation</vt:lpstr>
      <vt:lpstr>PowerPoint Presentation</vt:lpstr>
      <vt:lpstr>PowerPoint Presentation</vt:lpstr>
      <vt:lpstr>Types of inflammatory exudates: 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7</dc:creator>
  <cp:lastModifiedBy>Windows 7</cp:lastModifiedBy>
  <cp:revision>5</cp:revision>
  <dcterms:created xsi:type="dcterms:W3CDTF">2020-03-19T08:43:23Z</dcterms:created>
  <dcterms:modified xsi:type="dcterms:W3CDTF">2020-03-19T09:00:50Z</dcterms:modified>
</cp:coreProperties>
</file>