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2" r:id="rId4"/>
    <p:sldId id="286" r:id="rId5"/>
    <p:sldId id="303" r:id="rId6"/>
    <p:sldId id="289" r:id="rId7"/>
    <p:sldId id="290" r:id="rId8"/>
    <p:sldId id="291" r:id="rId9"/>
    <p:sldId id="292" r:id="rId10"/>
    <p:sldId id="294" r:id="rId11"/>
    <p:sldId id="308" r:id="rId12"/>
    <p:sldId id="295" r:id="rId13"/>
    <p:sldId id="309" r:id="rId14"/>
    <p:sldId id="315" r:id="rId15"/>
    <p:sldId id="312" r:id="rId16"/>
    <p:sldId id="313" r:id="rId17"/>
    <p:sldId id="314" r:id="rId18"/>
    <p:sldId id="316" r:id="rId19"/>
    <p:sldId id="317" r:id="rId20"/>
    <p:sldId id="318" r:id="rId21"/>
    <p:sldId id="319" r:id="rId22"/>
    <p:sldId id="320" r:id="rId23"/>
    <p:sldId id="296" r:id="rId24"/>
    <p:sldId id="321" r:id="rId25"/>
    <p:sldId id="322" r:id="rId26"/>
    <p:sldId id="323" r:id="rId27"/>
    <p:sldId id="31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806" autoAdjust="0"/>
    <p:restoredTop sz="94660"/>
  </p:normalViewPr>
  <p:slideViewPr>
    <p:cSldViewPr>
      <p:cViewPr varScale="1">
        <p:scale>
          <a:sx n="64" d="100"/>
          <a:sy n="64" d="100"/>
        </p:scale>
        <p:origin x="-166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18-Mar-20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18-Mar-20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18-Mar-20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18-Mar-20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18-Mar-20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18-Mar-20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18-Mar-20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18-Mar-20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18-Mar-20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Psychiatric disorders</a:t>
            </a:r>
            <a:endParaRPr lang="ar-EG" dirty="0"/>
          </a:p>
        </p:txBody>
      </p:sp>
      <p:sp>
        <p:nvSpPr>
          <p:cNvPr id="3" name="Title 1"/>
          <p:cNvSpPr txBox="1">
            <a:spLocks/>
          </p:cNvSpPr>
          <p:nvPr/>
        </p:nvSpPr>
        <p:spPr>
          <a:xfrm>
            <a:off x="533400" y="5486400"/>
            <a:ext cx="8077200" cy="1673352"/>
          </a:xfrm>
          <a:prstGeom prst="rect">
            <a:avLst/>
          </a:prstGeom>
        </p:spPr>
        <p:txBody>
          <a:bodyPr vert="horz" lIns="91440" tIns="0" rIns="45720" bIns="0" rtlCol="0" anchor="t">
            <a:normAutofit/>
            <a:scene3d>
              <a:camera prst="orthographicFront"/>
              <a:lightRig rig="threePt" dir="t">
                <a:rot lat="0" lon="0" rev="4800000"/>
              </a:lightRig>
            </a:scene3d>
            <a:sp3d prstMaterial="matte">
              <a:bevelT w="50800" h="10160"/>
            </a:sp3d>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en-US" sz="4700" b="1" i="0" u="none" strike="noStrike" kern="1200" cap="none" spc="0" normalizeH="0" baseline="0" noProof="0" dirty="0" smtClean="0">
                <a:ln>
                  <a:noFill/>
                </a:ln>
                <a:solidFill>
                  <a:schemeClr val="accent1">
                    <a:satMod val="150000"/>
                  </a:schemeClr>
                </a:solidFill>
                <a:effectLst/>
                <a:uLnTx/>
                <a:uFillTx/>
                <a:latin typeface="+mj-lt"/>
                <a:ea typeface="+mj-ea"/>
                <a:cs typeface="+mj-cs"/>
              </a:rPr>
              <a:t>Dr Mohamed Moslem Al-</a:t>
            </a:r>
            <a:r>
              <a:rPr kumimoji="0" lang="en-US" sz="4700" b="1" i="0" u="none" strike="noStrike" kern="1200" cap="none" spc="0" normalizeH="0" baseline="0" noProof="0" dirty="0" err="1" smtClean="0">
                <a:ln>
                  <a:noFill/>
                </a:ln>
                <a:solidFill>
                  <a:schemeClr val="accent1">
                    <a:satMod val="150000"/>
                  </a:schemeClr>
                </a:solidFill>
                <a:effectLst/>
                <a:uLnTx/>
                <a:uFillTx/>
                <a:latin typeface="+mj-lt"/>
                <a:ea typeface="+mj-ea"/>
                <a:cs typeface="+mj-cs"/>
              </a:rPr>
              <a:t>Hefny</a:t>
            </a:r>
            <a:endParaRPr kumimoji="0" lang="ar-EG" sz="4700" b="1" i="0" u="none" strike="noStrike" kern="1200" cap="none" spc="0" normalizeH="0" baseline="0" noProof="0" dirty="0">
              <a:ln>
                <a:noFill/>
              </a:ln>
              <a:solidFill>
                <a:schemeClr val="accent1">
                  <a:satMod val="150000"/>
                </a:schemeClr>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Specific Phobia</a:t>
            </a:r>
            <a:endParaRPr lang="ar-EG" dirty="0"/>
          </a:p>
        </p:txBody>
      </p:sp>
      <p:sp>
        <p:nvSpPr>
          <p:cNvPr id="3" name="Content Placeholder 2"/>
          <p:cNvSpPr>
            <a:spLocks noGrp="1"/>
          </p:cNvSpPr>
          <p:nvPr>
            <p:ph idx="1"/>
          </p:nvPr>
        </p:nvSpPr>
        <p:spPr/>
        <p:txBody>
          <a:bodyPr>
            <a:normAutofit fontScale="70000" lnSpcReduction="20000"/>
          </a:bodyPr>
          <a:lstStyle/>
          <a:p>
            <a:pPr algn="l" rtl="0">
              <a:buNone/>
            </a:pPr>
            <a:r>
              <a:rPr lang="en-US" b="1" u="sng" dirty="0" smtClean="0"/>
              <a:t>Diagnostic Criteria for Specific Phobia</a:t>
            </a:r>
            <a:endParaRPr lang="en-US" u="sng" dirty="0" smtClean="0"/>
          </a:p>
          <a:p>
            <a:pPr lvl="0" algn="l" rtl="0"/>
            <a:r>
              <a:rPr lang="en-US" dirty="0" smtClean="0"/>
              <a:t>Marked and persistent fear that is excessive or unreasonable, cued by the presence or anticipation of a specific object or situation (e.g., flying, heights, animals, receiving an injection, seeing blood). </a:t>
            </a:r>
          </a:p>
          <a:p>
            <a:pPr lvl="0" algn="l" rtl="0"/>
            <a:r>
              <a:rPr lang="en-US" dirty="0" smtClean="0"/>
              <a:t>Exposure to the phobic stimulus almost invariably provokes an immediate anxiety response, which may take the form of a </a:t>
            </a:r>
            <a:r>
              <a:rPr lang="en-US" dirty="0" err="1" smtClean="0"/>
              <a:t>situationally</a:t>
            </a:r>
            <a:r>
              <a:rPr lang="en-US" dirty="0" smtClean="0"/>
              <a:t> bound or </a:t>
            </a:r>
            <a:r>
              <a:rPr lang="en-US" dirty="0" err="1" smtClean="0"/>
              <a:t>situationally</a:t>
            </a:r>
            <a:r>
              <a:rPr lang="en-US" dirty="0" smtClean="0"/>
              <a:t> predisposed panic attack.</a:t>
            </a:r>
            <a:br>
              <a:rPr lang="en-US" dirty="0" smtClean="0"/>
            </a:br>
            <a:r>
              <a:rPr lang="en-US" b="1" dirty="0" smtClean="0"/>
              <a:t>Note</a:t>
            </a:r>
            <a:r>
              <a:rPr lang="en-US" dirty="0" smtClean="0"/>
              <a:t>: In children, the anxiety may be expressed by crying, tantrums, freezing, or clinging. </a:t>
            </a:r>
          </a:p>
          <a:p>
            <a:pPr lvl="0" algn="l" rtl="0"/>
            <a:r>
              <a:rPr lang="en-US" dirty="0" smtClean="0"/>
              <a:t>The person recognizes that the fear is excessive or unreasonable.</a:t>
            </a:r>
            <a:br>
              <a:rPr lang="en-US" dirty="0" smtClean="0"/>
            </a:br>
            <a:r>
              <a:rPr lang="en-US" b="1" dirty="0" smtClean="0"/>
              <a:t>Note</a:t>
            </a:r>
            <a:r>
              <a:rPr lang="en-US" dirty="0" smtClean="0"/>
              <a:t>: In children, this feature may be absent. </a:t>
            </a:r>
          </a:p>
          <a:p>
            <a:pPr lvl="0" algn="l" rtl="0"/>
            <a:r>
              <a:rPr lang="en-US" dirty="0" smtClean="0"/>
              <a:t>The phobic situation(s) is avoided or else is endured with intense anxiety or distress. </a:t>
            </a:r>
          </a:p>
          <a:p>
            <a:pPr lvl="0" algn="l" rtl="0"/>
            <a:r>
              <a:rPr lang="en-US" i="1" dirty="0" smtClean="0"/>
              <a:t>Social/occupational dysfunction</a:t>
            </a:r>
            <a:endParaRPr lang="ar-EG" dirty="0" smtClean="0"/>
          </a:p>
          <a:p>
            <a:pPr lvl="0" algn="l" rtl="0"/>
            <a:r>
              <a:rPr lang="en-US" dirty="0" smtClean="0"/>
              <a:t>In individuals under age 18 years, the duration is at least 6 months.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92500" lnSpcReduction="20000"/>
          </a:bodyPr>
          <a:lstStyle/>
          <a:p>
            <a:pPr algn="l" rtl="0"/>
            <a:r>
              <a:rPr lang="en-US" i="1" dirty="0" smtClean="0"/>
              <a:t>Exclusion of other psychiatric disorders. </a:t>
            </a:r>
          </a:p>
          <a:p>
            <a:pPr algn="l" rtl="0"/>
            <a:r>
              <a:rPr lang="en-US" i="1" dirty="0" smtClean="0"/>
              <a:t>Specify</a:t>
            </a:r>
            <a:r>
              <a:rPr lang="en-US" dirty="0" smtClean="0"/>
              <a:t> type:</a:t>
            </a:r>
            <a:br>
              <a:rPr lang="en-US" dirty="0" smtClean="0"/>
            </a:br>
            <a:r>
              <a:rPr lang="en-US" b="1" dirty="0" smtClean="0"/>
              <a:t>   Animal type</a:t>
            </a:r>
            <a:r>
              <a:rPr lang="en-US" dirty="0" smtClean="0"/>
              <a:t/>
            </a:r>
            <a:br>
              <a:rPr lang="en-US" dirty="0" smtClean="0"/>
            </a:br>
            <a:r>
              <a:rPr lang="en-US" dirty="0" smtClean="0"/>
              <a:t>   </a:t>
            </a:r>
            <a:r>
              <a:rPr lang="en-US" b="1" dirty="0" smtClean="0"/>
              <a:t>Natural environment type</a:t>
            </a:r>
            <a:r>
              <a:rPr lang="en-US" dirty="0" smtClean="0"/>
              <a:t> (e.g., heights, storms, water)</a:t>
            </a:r>
            <a:br>
              <a:rPr lang="en-US" dirty="0" smtClean="0"/>
            </a:br>
            <a:r>
              <a:rPr lang="en-US" dirty="0" smtClean="0"/>
              <a:t>   </a:t>
            </a:r>
            <a:r>
              <a:rPr lang="en-US" b="1" dirty="0" smtClean="0"/>
              <a:t>Blood-injection-injury type</a:t>
            </a:r>
            <a:r>
              <a:rPr lang="en-US" dirty="0" smtClean="0"/>
              <a:t/>
            </a:r>
            <a:br>
              <a:rPr lang="en-US" dirty="0" smtClean="0"/>
            </a:br>
            <a:r>
              <a:rPr lang="en-US" dirty="0" smtClean="0"/>
              <a:t>   </a:t>
            </a:r>
            <a:r>
              <a:rPr lang="en-US" b="1" dirty="0" smtClean="0"/>
              <a:t>Situational type</a:t>
            </a:r>
            <a:r>
              <a:rPr lang="en-US" dirty="0" smtClean="0"/>
              <a:t> (e.g., airplanes, elevators, enclosed places)</a:t>
            </a:r>
            <a:br>
              <a:rPr lang="en-US" dirty="0" smtClean="0"/>
            </a:br>
            <a:r>
              <a:rPr lang="en-US" dirty="0" smtClean="0"/>
              <a:t>   </a:t>
            </a:r>
            <a:r>
              <a:rPr lang="en-US" b="1" dirty="0" smtClean="0"/>
              <a:t>Other type</a:t>
            </a:r>
            <a:r>
              <a:rPr lang="en-US" dirty="0" smtClean="0"/>
              <a:t> (e.g., fear of choking, vomiting, or contracting an illness; in children, fear of loud sounds or costumed characters)</a:t>
            </a:r>
          </a:p>
          <a:p>
            <a:endParaRPr lang="ar-E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u="sng" dirty="0" smtClean="0"/>
              <a:t>Social Phobia</a:t>
            </a:r>
            <a:endParaRPr lang="ar-EG" dirty="0"/>
          </a:p>
        </p:txBody>
      </p:sp>
      <p:sp>
        <p:nvSpPr>
          <p:cNvPr id="3" name="Content Placeholder 2"/>
          <p:cNvSpPr>
            <a:spLocks noGrp="1"/>
          </p:cNvSpPr>
          <p:nvPr>
            <p:ph idx="1"/>
          </p:nvPr>
        </p:nvSpPr>
        <p:spPr/>
        <p:txBody>
          <a:bodyPr>
            <a:normAutofit fontScale="62500" lnSpcReduction="20000"/>
          </a:bodyPr>
          <a:lstStyle/>
          <a:p>
            <a:pPr algn="l" rtl="0"/>
            <a:r>
              <a:rPr lang="en-US" b="1" u="sng" dirty="0" smtClean="0"/>
              <a:t>Diagnostic Criteria for Social Phobia</a:t>
            </a:r>
            <a:endParaRPr lang="en-US" u="sng" dirty="0" smtClean="0"/>
          </a:p>
          <a:p>
            <a:pPr lvl="0" algn="l" rtl="0"/>
            <a:r>
              <a:rPr lang="en-US" dirty="0" smtClean="0"/>
              <a:t>A marked and persistent fear of one or more social or performance situations in which the person is exposed to unfamiliar people or to possible scrutiny by others. The individual fears that he or she will act in a way (or show anxiety symptoms) that will be humiliating or embarrassing.</a:t>
            </a:r>
            <a:br>
              <a:rPr lang="en-US" dirty="0" smtClean="0"/>
            </a:br>
            <a:r>
              <a:rPr lang="en-US" b="1" dirty="0" smtClean="0"/>
              <a:t>Note</a:t>
            </a:r>
            <a:r>
              <a:rPr lang="en-US" dirty="0" smtClean="0"/>
              <a:t>: In children, there must be evidence of the capacity for age-appropriate social relationships with familiar people and the anxiety must occur in peer settings, not just in interactions with adults. </a:t>
            </a:r>
          </a:p>
          <a:p>
            <a:pPr lvl="0" algn="l" rtl="0"/>
            <a:r>
              <a:rPr lang="en-US" dirty="0" smtClean="0"/>
              <a:t>Exposure to the feared social situation almost invariably provokes anxiety, which may take the form of a </a:t>
            </a:r>
            <a:r>
              <a:rPr lang="en-US" dirty="0" err="1" smtClean="0"/>
              <a:t>situationally</a:t>
            </a:r>
            <a:r>
              <a:rPr lang="en-US" dirty="0" smtClean="0"/>
              <a:t> bound or </a:t>
            </a:r>
            <a:r>
              <a:rPr lang="en-US" dirty="0" err="1" smtClean="0"/>
              <a:t>situationally</a:t>
            </a:r>
            <a:r>
              <a:rPr lang="en-US" dirty="0" smtClean="0"/>
              <a:t> predisposed panic attack.</a:t>
            </a:r>
          </a:p>
          <a:p>
            <a:pPr lvl="0" algn="l" rtl="0"/>
            <a:r>
              <a:rPr lang="en-US" dirty="0" smtClean="0"/>
              <a:t>The person recognizes that the fear is excessive or unreasonable.</a:t>
            </a:r>
          </a:p>
          <a:p>
            <a:pPr lvl="0" algn="l" rtl="0"/>
            <a:r>
              <a:rPr lang="en-US" dirty="0" smtClean="0"/>
              <a:t>The feared social or performance situations are avoided or else are endured with intense anxiety or distress. </a:t>
            </a:r>
          </a:p>
          <a:p>
            <a:pPr algn="l" rtl="0"/>
            <a:r>
              <a:rPr lang="en-US" i="1" dirty="0" smtClean="0"/>
              <a:t>Specify</a:t>
            </a:r>
            <a:r>
              <a:rPr lang="en-US" dirty="0" smtClean="0"/>
              <a:t> if:</a:t>
            </a:r>
            <a:br>
              <a:rPr lang="en-US" dirty="0" smtClean="0"/>
            </a:br>
            <a:r>
              <a:rPr lang="en-US" dirty="0" smtClean="0"/>
              <a:t>   </a:t>
            </a:r>
            <a:r>
              <a:rPr lang="en-US" b="1" dirty="0" smtClean="0"/>
              <a:t>Generalized:</a:t>
            </a:r>
            <a:r>
              <a:rPr lang="en-US" dirty="0" smtClean="0"/>
              <a:t> if the fears include most social situations (also consider the additional diagnosis of avoidant personality disorder)</a:t>
            </a:r>
          </a:p>
          <a:p>
            <a:pPr algn="l" rtl="0"/>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lvl="0" algn="l" rtl="0"/>
            <a:r>
              <a:rPr lang="en-US" i="1" dirty="0" smtClean="0"/>
              <a:t>Social/occupational dysfunction</a:t>
            </a:r>
            <a:endParaRPr lang="ar-EG" dirty="0" smtClean="0"/>
          </a:p>
          <a:p>
            <a:pPr lvl="0" algn="l" rtl="0"/>
            <a:r>
              <a:rPr lang="en-US" dirty="0" smtClean="0"/>
              <a:t>In individuals under age 18 years, the duration is at least 6 months. </a:t>
            </a:r>
          </a:p>
          <a:p>
            <a:pPr algn="l" rtl="0"/>
            <a:r>
              <a:rPr lang="en-US" i="1" dirty="0" smtClean="0"/>
              <a:t>Exclusion of other psychiatric disorders. </a:t>
            </a:r>
          </a:p>
          <a:p>
            <a:pPr lvl="0" algn="l" rtl="0"/>
            <a:r>
              <a:rPr lang="en-US" i="1" dirty="0" smtClean="0"/>
              <a:t>Exclusion of substance/general medical condition. </a:t>
            </a:r>
          </a:p>
          <a:p>
            <a:endParaRPr lang="ar-E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0"/>
            <a:r>
              <a:rPr lang="en-US" dirty="0" smtClean="0"/>
              <a:t>IV- Obsessive compulsive and related disorders</a:t>
            </a:r>
            <a:endParaRPr lang="ar-E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Obsessive-Compulsive Disorder</a:t>
            </a:r>
            <a:endParaRPr lang="ar-EG" dirty="0"/>
          </a:p>
        </p:txBody>
      </p:sp>
      <p:sp>
        <p:nvSpPr>
          <p:cNvPr id="3" name="Content Placeholder 2"/>
          <p:cNvSpPr>
            <a:spLocks noGrp="1"/>
          </p:cNvSpPr>
          <p:nvPr>
            <p:ph idx="1"/>
          </p:nvPr>
        </p:nvSpPr>
        <p:spPr/>
        <p:txBody>
          <a:bodyPr>
            <a:normAutofit fontScale="55000" lnSpcReduction="20000"/>
          </a:bodyPr>
          <a:lstStyle/>
          <a:p>
            <a:pPr algn="l" rtl="0">
              <a:buNone/>
            </a:pPr>
            <a:r>
              <a:rPr lang="en-US" b="1" dirty="0" smtClean="0"/>
              <a:t>Diagnostic Criteria for Obsessive-Compulsive Disorder</a:t>
            </a:r>
            <a:endParaRPr lang="en-US" dirty="0" smtClean="0"/>
          </a:p>
          <a:p>
            <a:pPr lvl="0" algn="l" rtl="0"/>
            <a:r>
              <a:rPr lang="en-US" dirty="0" smtClean="0"/>
              <a:t>Either obsessions or compulsions:</a:t>
            </a:r>
            <a:br>
              <a:rPr lang="en-US" dirty="0" smtClean="0"/>
            </a:br>
            <a:r>
              <a:rPr lang="en-US" dirty="0" smtClean="0"/>
              <a:t>Obsessions as defined by (1), (2), (3), and (4): </a:t>
            </a:r>
          </a:p>
          <a:p>
            <a:pPr lvl="1" algn="l" rtl="0"/>
            <a:r>
              <a:rPr lang="en-US" dirty="0" smtClean="0"/>
              <a:t>recurrent and persistent thoughts, impulses, or images that are experienced, at some time during the disturbance, as intrusive and inappropriate and that cause marked anxiety or distress </a:t>
            </a:r>
          </a:p>
          <a:p>
            <a:pPr lvl="1" algn="l" rtl="0"/>
            <a:r>
              <a:rPr lang="en-US" dirty="0" smtClean="0"/>
              <a:t>the thoughts, impulses, or images are not simply excessive worries about real-life problems </a:t>
            </a:r>
          </a:p>
          <a:p>
            <a:pPr lvl="1" algn="l" rtl="0"/>
            <a:r>
              <a:rPr lang="en-US" dirty="0" smtClean="0"/>
              <a:t>the person attempts to ignore or suppress such thoughts, impulses, or images, or to neutralize them with some other thought or action </a:t>
            </a:r>
          </a:p>
          <a:p>
            <a:pPr lvl="1" algn="l" rtl="0"/>
            <a:r>
              <a:rPr lang="en-US" dirty="0" smtClean="0"/>
              <a:t>the person recognizes that the </a:t>
            </a:r>
            <a:r>
              <a:rPr lang="en-US" dirty="0" err="1" smtClean="0"/>
              <a:t>obsessional</a:t>
            </a:r>
            <a:r>
              <a:rPr lang="en-US" dirty="0" smtClean="0"/>
              <a:t> thoughts, impulses, or images are a product of his or her own mind (not imposed from without as in thought insertion) </a:t>
            </a:r>
          </a:p>
          <a:p>
            <a:pPr algn="l" rtl="0"/>
            <a:r>
              <a:rPr lang="en-US" dirty="0" smtClean="0"/>
              <a:t>Compulsions as defined by (1) and (2): </a:t>
            </a:r>
          </a:p>
          <a:p>
            <a:pPr lvl="1" algn="l" rtl="0"/>
            <a:r>
              <a:rPr lang="en-US" dirty="0" smtClean="0"/>
              <a:t>repetitive behaviors (e.g., hand washing, ordering, checking) or mental acts (e.g., praying, counting, repeating words silently) that the person feels driven to perform in response to an obsession, or according to rules that must be applied rigidly </a:t>
            </a:r>
          </a:p>
          <a:p>
            <a:pPr lvl="1" algn="l" rtl="0"/>
            <a:r>
              <a:rPr lang="en-US" dirty="0" smtClean="0"/>
              <a:t>the behaviors or mental acts are aimed at preventing or reducing distress or preventing some dreaded event or situation; however, these behaviors or mental acts either are not connected in a realistic way with what they are designed to neutralize or prevent or are clearly excessive </a:t>
            </a:r>
          </a:p>
          <a:p>
            <a:pPr algn="l" rtl="0"/>
            <a:endParaRPr lang="ar-E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algn="l" rtl="0">
              <a:buNone/>
            </a:pPr>
            <a:r>
              <a:rPr lang="en-US" b="1" dirty="0" smtClean="0"/>
              <a:t>Diagnostic Criteria for Obsessive-Compulsive Disorder</a:t>
            </a:r>
            <a:endParaRPr lang="en-US" dirty="0" smtClean="0"/>
          </a:p>
          <a:p>
            <a:pPr lvl="0" algn="l" rtl="0"/>
            <a:r>
              <a:rPr lang="en-US" dirty="0" smtClean="0"/>
              <a:t>At some point during the course of the disorder, the person has recognized that the obsessions or compulsions are excessive or unreasonable.</a:t>
            </a:r>
          </a:p>
          <a:p>
            <a:pPr lvl="0" algn="l" rtl="0"/>
            <a:r>
              <a:rPr lang="en-US" i="1" dirty="0" smtClean="0"/>
              <a:t>Social/occupational dysfunction</a:t>
            </a:r>
          </a:p>
          <a:p>
            <a:pPr lvl="0" algn="l" rtl="0"/>
            <a:r>
              <a:rPr lang="en-US" i="1" dirty="0" smtClean="0"/>
              <a:t>Exclusion of substance/general medical condition. </a:t>
            </a:r>
          </a:p>
          <a:p>
            <a:endParaRPr lang="ar-E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graphicFrame>
        <p:nvGraphicFramePr>
          <p:cNvPr id="5" name="Content Placeholder 4"/>
          <p:cNvGraphicFramePr>
            <a:graphicFrameLocks noGrp="1"/>
          </p:cNvGraphicFramePr>
          <p:nvPr>
            <p:ph idx="1"/>
          </p:nvPr>
        </p:nvGraphicFramePr>
        <p:xfrm>
          <a:off x="457200" y="2028825"/>
          <a:ext cx="8229600" cy="4133850"/>
        </p:xfrm>
        <a:graphic>
          <a:graphicData uri="http://schemas.openxmlformats.org/drawingml/2006/table">
            <a:tbl>
              <a:tblPr rtl="1" firstRow="1" bandRow="1">
                <a:tableStyleId>{5C22544A-7EE6-4342-B048-85BDC9FD1C3A}</a:tableStyleId>
              </a:tblPr>
              <a:tblGrid>
                <a:gridCol w="2743200"/>
                <a:gridCol w="2743200"/>
                <a:gridCol w="2743200"/>
              </a:tblGrid>
              <a:tr h="0">
                <a:tc>
                  <a:txBody>
                    <a:bodyPr/>
                    <a:lstStyle/>
                    <a:p>
                      <a:pPr algn="l" rtl="0">
                        <a:lnSpc>
                          <a:spcPct val="115000"/>
                        </a:lnSpc>
                        <a:spcAft>
                          <a:spcPts val="0"/>
                        </a:spcAft>
                      </a:pPr>
                      <a:r>
                        <a:rPr lang="en-US" sz="1100" b="1" dirty="0" err="1">
                          <a:latin typeface="Calibri"/>
                          <a:ea typeface="Times New Roman"/>
                          <a:cs typeface="Times New Roman"/>
                        </a:rPr>
                        <a:t>Behaviour</a:t>
                      </a:r>
                      <a:endParaRPr lang="en-US" sz="1100" dirty="0">
                        <a:latin typeface="Calibri"/>
                        <a:ea typeface="Times New Roman"/>
                        <a:cs typeface="Arial"/>
                      </a:endParaRPr>
                    </a:p>
                  </a:txBody>
                  <a:tcPr marL="68580" marR="68580" marT="0" marB="0"/>
                </a:tc>
                <a:tc>
                  <a:txBody>
                    <a:bodyPr/>
                    <a:lstStyle/>
                    <a:p>
                      <a:pPr algn="l" rtl="0">
                        <a:lnSpc>
                          <a:spcPct val="115000"/>
                        </a:lnSpc>
                        <a:spcAft>
                          <a:spcPts val="0"/>
                        </a:spcAft>
                      </a:pPr>
                      <a:r>
                        <a:rPr lang="en-US" sz="1100" b="1" dirty="0">
                          <a:latin typeface="Calibri"/>
                          <a:ea typeface="Times New Roman"/>
                          <a:cs typeface="Times New Roman"/>
                        </a:rPr>
                        <a:t>Thinking </a:t>
                      </a:r>
                      <a:endParaRPr lang="en-US" sz="1100" dirty="0">
                        <a:latin typeface="Calibri"/>
                        <a:ea typeface="Times New Roman"/>
                        <a:cs typeface="Arial"/>
                      </a:endParaRPr>
                    </a:p>
                  </a:txBody>
                  <a:tcPr marL="68580" marR="68580" marT="0" marB="0"/>
                </a:tc>
                <a:tc>
                  <a:txBody>
                    <a:bodyPr/>
                    <a:lstStyle/>
                    <a:p>
                      <a:pPr algn="l" rtl="0"/>
                      <a:endParaRPr lang="ar-EG"/>
                    </a:p>
                  </a:txBody>
                  <a:tcPr/>
                </a:tc>
              </a:tr>
              <a:tr h="370840">
                <a:tc>
                  <a:txBody>
                    <a:bodyPr/>
                    <a:lstStyle/>
                    <a:p>
                      <a:pPr algn="l" rtl="0">
                        <a:lnSpc>
                          <a:spcPct val="115000"/>
                        </a:lnSpc>
                        <a:spcAft>
                          <a:spcPts val="0"/>
                        </a:spcAft>
                      </a:pPr>
                      <a:r>
                        <a:rPr lang="en-US" sz="1100" dirty="0">
                          <a:latin typeface="Calibri"/>
                          <a:ea typeface="Times New Roman"/>
                          <a:cs typeface="Times New Roman"/>
                        </a:rPr>
                        <a:t>Obsession is followed by:</a:t>
                      </a:r>
                      <a:endParaRPr lang="en-US" sz="1100" dirty="0">
                        <a:latin typeface="Calibri"/>
                        <a:ea typeface="Times New Roman"/>
                        <a:cs typeface="Arial"/>
                      </a:endParaRPr>
                    </a:p>
                    <a:p>
                      <a:pPr marL="342900" lvl="0" indent="-342900" algn="l" rtl="0">
                        <a:lnSpc>
                          <a:spcPct val="115000"/>
                        </a:lnSpc>
                        <a:spcAft>
                          <a:spcPts val="0"/>
                        </a:spcAft>
                        <a:buFont typeface="Symbol"/>
                        <a:buChar char=""/>
                      </a:pPr>
                      <a:r>
                        <a:rPr lang="en-US" sz="1100" u="sng" dirty="0">
                          <a:latin typeface="Calibri"/>
                          <a:ea typeface="Times New Roman"/>
                          <a:cs typeface="Times New Roman"/>
                        </a:rPr>
                        <a:t>Washing</a:t>
                      </a:r>
                      <a:r>
                        <a:rPr lang="en-US" sz="1000" dirty="0">
                          <a:latin typeface="Calibri"/>
                          <a:ea typeface="Times New Roman"/>
                          <a:cs typeface="Times New Roman"/>
                        </a:rPr>
                        <a:t> (patients may literally rub the skin off their hands by excessive hand washing)</a:t>
                      </a:r>
                      <a:endParaRPr lang="en-US" sz="1100" dirty="0">
                        <a:latin typeface="Calibri"/>
                        <a:ea typeface="Times New Roman"/>
                        <a:cs typeface="Arial"/>
                      </a:endParaRPr>
                    </a:p>
                    <a:p>
                      <a:pPr marL="342900" lvl="0" indent="-342900" algn="l" rtl="0">
                        <a:lnSpc>
                          <a:spcPct val="115000"/>
                        </a:lnSpc>
                        <a:spcAft>
                          <a:spcPts val="0"/>
                        </a:spcAft>
                        <a:buFont typeface="Symbol"/>
                        <a:buChar char=""/>
                      </a:pPr>
                      <a:r>
                        <a:rPr lang="en-US" sz="1100" u="sng" dirty="0">
                          <a:latin typeface="Calibri"/>
                          <a:ea typeface="Times New Roman"/>
                          <a:cs typeface="Times New Roman"/>
                        </a:rPr>
                        <a:t>Compulsive avoidance</a:t>
                      </a:r>
                      <a:r>
                        <a:rPr lang="en-US" sz="1100" dirty="0">
                          <a:latin typeface="Calibri"/>
                          <a:ea typeface="Times New Roman"/>
                          <a:cs typeface="Times New Roman"/>
                        </a:rPr>
                        <a:t> of contaminated object. </a:t>
                      </a:r>
                      <a:r>
                        <a:rPr lang="en-US" sz="1000" dirty="0">
                          <a:latin typeface="Calibri"/>
                          <a:ea typeface="Times New Roman"/>
                          <a:cs typeface="Times New Roman"/>
                        </a:rPr>
                        <a:t>The feared object is often hard to avoid (e.g., feces, urine, dust, or germs). Patient may be unable to leave their homes because of fear of germs.</a:t>
                      </a:r>
                      <a:endParaRPr lang="en-US" sz="1100" dirty="0">
                        <a:latin typeface="Calibri"/>
                        <a:ea typeface="Times New Roman"/>
                        <a:cs typeface="Arial"/>
                      </a:endParaRPr>
                    </a:p>
                  </a:txBody>
                  <a:tcPr marL="68580" marR="68580" marT="0" marB="0" anchor="ctr"/>
                </a:tc>
                <a:tc>
                  <a:txBody>
                    <a:bodyPr/>
                    <a:lstStyle/>
                    <a:p>
                      <a:pPr algn="l" rtl="0">
                        <a:lnSpc>
                          <a:spcPct val="115000"/>
                        </a:lnSpc>
                        <a:spcAft>
                          <a:spcPts val="0"/>
                        </a:spcAft>
                      </a:pPr>
                      <a:r>
                        <a:rPr lang="en-US" sz="1100" u="sng" dirty="0">
                          <a:latin typeface="Calibri"/>
                          <a:ea typeface="Times New Roman"/>
                          <a:cs typeface="Times New Roman"/>
                        </a:rPr>
                        <a:t>Obsession of contamination</a:t>
                      </a:r>
                      <a:r>
                        <a:rPr lang="en-US" sz="1100" dirty="0" smtClean="0">
                          <a:latin typeface="Calibri"/>
                          <a:ea typeface="Times New Roman"/>
                          <a:cs typeface="Times New Roman"/>
                        </a:rPr>
                        <a:t>.</a:t>
                      </a:r>
                      <a:endParaRPr lang="en-US" sz="1100" dirty="0">
                        <a:latin typeface="Calibri"/>
                        <a:ea typeface="Times New Roman"/>
                        <a:cs typeface="Arial"/>
                      </a:endParaRPr>
                    </a:p>
                  </a:txBody>
                  <a:tcPr marL="68580" marR="68580" marT="0" marB="0" anchor="ctr"/>
                </a:tc>
                <a:tc>
                  <a:txBody>
                    <a:bodyPr/>
                    <a:lstStyle/>
                    <a:p>
                      <a:pPr algn="l" rtl="0">
                        <a:lnSpc>
                          <a:spcPct val="115000"/>
                        </a:lnSpc>
                        <a:spcAft>
                          <a:spcPts val="0"/>
                        </a:spcAft>
                      </a:pPr>
                      <a:r>
                        <a:rPr lang="en-US" sz="1800" b="1" dirty="0" smtClean="0">
                          <a:latin typeface="Calibri"/>
                          <a:ea typeface="Times New Roman"/>
                          <a:cs typeface="Times New Roman"/>
                        </a:rPr>
                        <a:t>Contamination</a:t>
                      </a:r>
                      <a:endParaRPr lang="en-US" sz="1800" dirty="0" smtClean="0">
                        <a:latin typeface="Calibri"/>
                        <a:ea typeface="Times New Roman"/>
                        <a:cs typeface="Arial"/>
                      </a:endParaRPr>
                    </a:p>
                    <a:p>
                      <a:pPr algn="l" rtl="0">
                        <a:lnSpc>
                          <a:spcPct val="115000"/>
                        </a:lnSpc>
                        <a:spcAft>
                          <a:spcPts val="0"/>
                        </a:spcAft>
                      </a:pPr>
                      <a:r>
                        <a:rPr lang="en-US" sz="1800" dirty="0" smtClean="0">
                          <a:latin typeface="Calibri"/>
                          <a:ea typeface="Times New Roman"/>
                          <a:cs typeface="Times New Roman"/>
                        </a:rPr>
                        <a:t>(the most common)</a:t>
                      </a:r>
                      <a:endParaRPr lang="en-US" sz="1800" dirty="0" smtClean="0">
                        <a:latin typeface="Calibri"/>
                        <a:ea typeface="Times New Roman"/>
                        <a:cs typeface="Arial"/>
                      </a:endParaRPr>
                    </a:p>
                  </a:txBody>
                  <a:tcPr/>
                </a:tc>
              </a:tr>
              <a:tr h="370840">
                <a:tc>
                  <a:txBody>
                    <a:bodyPr/>
                    <a:lstStyle/>
                    <a:p>
                      <a:pPr algn="l" rtl="0">
                        <a:lnSpc>
                          <a:spcPct val="115000"/>
                        </a:lnSpc>
                        <a:spcAft>
                          <a:spcPts val="0"/>
                        </a:spcAft>
                      </a:pPr>
                      <a:r>
                        <a:rPr lang="en-US" sz="1100" dirty="0">
                          <a:latin typeface="Calibri"/>
                          <a:ea typeface="Times New Roman"/>
                          <a:cs typeface="Times New Roman"/>
                        </a:rPr>
                        <a:t>Obsession is followed by a </a:t>
                      </a:r>
                      <a:r>
                        <a:rPr lang="en-US" sz="1100" u="sng" dirty="0">
                          <a:latin typeface="Calibri"/>
                          <a:ea typeface="Times New Roman"/>
                          <a:cs typeface="Times New Roman"/>
                        </a:rPr>
                        <a:t>compulsion of checking</a:t>
                      </a:r>
                      <a:r>
                        <a:rPr lang="en-US" sz="1100" dirty="0">
                          <a:latin typeface="Calibri"/>
                          <a:ea typeface="Times New Roman"/>
                          <a:cs typeface="Times New Roman"/>
                        </a:rPr>
                        <a:t>. The checking may involve multiple trips back into the house to check the stove, for example.</a:t>
                      </a:r>
                      <a:r>
                        <a:rPr lang="en-US" sz="1100" dirty="0">
                          <a:solidFill>
                            <a:srgbClr val="D9D9D9"/>
                          </a:solidFill>
                          <a:latin typeface="Calibri"/>
                          <a:ea typeface="Times New Roman"/>
                          <a:cs typeface="Times New Roman"/>
                        </a:rPr>
                        <a:t> </a:t>
                      </a:r>
                      <a:endParaRPr lang="en-US" sz="1100" dirty="0">
                        <a:latin typeface="Calibri"/>
                        <a:ea typeface="Times New Roman"/>
                        <a:cs typeface="Arial"/>
                      </a:endParaRPr>
                    </a:p>
                  </a:txBody>
                  <a:tcPr marL="68580" marR="68580" marT="0" marB="0" anchor="ctr"/>
                </a:tc>
                <a:tc>
                  <a:txBody>
                    <a:bodyPr/>
                    <a:lstStyle/>
                    <a:p>
                      <a:pPr algn="l" rtl="0">
                        <a:lnSpc>
                          <a:spcPct val="115000"/>
                        </a:lnSpc>
                        <a:spcAft>
                          <a:spcPts val="0"/>
                        </a:spcAft>
                      </a:pPr>
                      <a:r>
                        <a:rPr lang="en-US" sz="1100" u="sng" dirty="0">
                          <a:latin typeface="Calibri"/>
                          <a:ea typeface="Times New Roman"/>
                          <a:cs typeface="Times New Roman"/>
                        </a:rPr>
                        <a:t>Obsession of doubt</a:t>
                      </a:r>
                      <a:r>
                        <a:rPr lang="en-US" sz="1100" dirty="0">
                          <a:latin typeface="Calibri"/>
                          <a:ea typeface="Times New Roman"/>
                          <a:cs typeface="Times New Roman"/>
                        </a:rPr>
                        <a:t>. It often implies some danger of violence (e.g., forgetting to turn off the stove or not locking a door). </a:t>
                      </a:r>
                      <a:endParaRPr lang="en-US" sz="1100" dirty="0">
                        <a:latin typeface="Calibri"/>
                        <a:ea typeface="Times New Roman"/>
                        <a:cs typeface="Arial"/>
                      </a:endParaRPr>
                    </a:p>
                  </a:txBody>
                  <a:tcPr marL="68580" marR="68580" marT="0" marB="0" anchor="ctr"/>
                </a:tc>
                <a:tc>
                  <a:txBody>
                    <a:bodyPr/>
                    <a:lstStyle/>
                    <a:p>
                      <a:pPr algn="l" rtl="0">
                        <a:lnSpc>
                          <a:spcPct val="115000"/>
                        </a:lnSpc>
                        <a:spcAft>
                          <a:spcPts val="0"/>
                        </a:spcAft>
                      </a:pPr>
                      <a:r>
                        <a:rPr lang="en-US" sz="1100" b="1" dirty="0">
                          <a:latin typeface="Calibri"/>
                          <a:ea typeface="Times New Roman"/>
                          <a:cs typeface="Times New Roman"/>
                        </a:rPr>
                        <a:t>Pathological Doubt</a:t>
                      </a:r>
                      <a:r>
                        <a:rPr lang="en-US" sz="1100" dirty="0">
                          <a:latin typeface="Calibri"/>
                          <a:ea typeface="Times New Roman"/>
                          <a:cs typeface="Times New Roman"/>
                        </a:rPr>
                        <a:t> (the second most common)</a:t>
                      </a:r>
                      <a:endParaRPr lang="en-US" sz="1100" dirty="0">
                        <a:latin typeface="Calibri"/>
                        <a:ea typeface="Times New Roman"/>
                        <a:cs typeface="Arial"/>
                      </a:endParaRPr>
                    </a:p>
                  </a:txBody>
                  <a:tcPr marL="68580" marR="68580" marT="0" marB="0"/>
                </a:tc>
              </a:tr>
              <a:tr h="370840">
                <a:tc>
                  <a:txBody>
                    <a:bodyPr/>
                    <a:lstStyle/>
                    <a:p>
                      <a:pPr algn="l" rtl="0">
                        <a:lnSpc>
                          <a:spcPct val="115000"/>
                        </a:lnSpc>
                        <a:spcAft>
                          <a:spcPts val="0"/>
                        </a:spcAft>
                      </a:pPr>
                      <a:r>
                        <a:rPr lang="en-US" sz="1100" dirty="0">
                          <a:latin typeface="Calibri"/>
                          <a:ea typeface="Times New Roman"/>
                          <a:cs typeface="Times New Roman"/>
                        </a:rPr>
                        <a:t>Patients obsessed with thoughts of aggressive or sexual acts may report themselves to police or confess to a priest.</a:t>
                      </a:r>
                      <a:endParaRPr lang="en-US" sz="1100" dirty="0">
                        <a:latin typeface="Calibri"/>
                        <a:ea typeface="Times New Roman"/>
                        <a:cs typeface="Arial"/>
                      </a:endParaRPr>
                    </a:p>
                  </a:txBody>
                  <a:tcPr marL="68580" marR="68580" marT="0" marB="0" anchor="ctr"/>
                </a:tc>
                <a:tc>
                  <a:txBody>
                    <a:bodyPr/>
                    <a:lstStyle/>
                    <a:p>
                      <a:pPr algn="l" rtl="0">
                        <a:lnSpc>
                          <a:spcPct val="115000"/>
                        </a:lnSpc>
                        <a:spcAft>
                          <a:spcPts val="0"/>
                        </a:spcAft>
                      </a:pPr>
                      <a:r>
                        <a:rPr lang="en-US" sz="1100" u="sng" dirty="0">
                          <a:latin typeface="Calibri"/>
                          <a:ea typeface="Times New Roman"/>
                          <a:cs typeface="Times New Roman"/>
                        </a:rPr>
                        <a:t>Intrusive </a:t>
                      </a:r>
                      <a:r>
                        <a:rPr lang="en-US" sz="1100" u="sng" dirty="0" err="1">
                          <a:latin typeface="Calibri"/>
                          <a:ea typeface="Times New Roman"/>
                          <a:cs typeface="Times New Roman"/>
                        </a:rPr>
                        <a:t>obsessional</a:t>
                      </a:r>
                      <a:r>
                        <a:rPr lang="en-US" sz="1100" u="sng" dirty="0">
                          <a:latin typeface="Calibri"/>
                          <a:ea typeface="Times New Roman"/>
                          <a:cs typeface="Times New Roman"/>
                        </a:rPr>
                        <a:t> thoughts</a:t>
                      </a:r>
                      <a:r>
                        <a:rPr lang="en-US" sz="1100" dirty="0">
                          <a:latin typeface="Calibri"/>
                          <a:ea typeface="Times New Roman"/>
                          <a:cs typeface="Times New Roman"/>
                        </a:rPr>
                        <a:t> </a:t>
                      </a:r>
                      <a:r>
                        <a:rPr lang="en-US" sz="1100" u="sng" dirty="0">
                          <a:latin typeface="Calibri"/>
                          <a:ea typeface="Times New Roman"/>
                          <a:cs typeface="Times New Roman"/>
                        </a:rPr>
                        <a:t>without a compulsion</a:t>
                      </a:r>
                      <a:r>
                        <a:rPr lang="en-US" sz="1100" dirty="0">
                          <a:latin typeface="Calibri"/>
                          <a:ea typeface="Times New Roman"/>
                          <a:cs typeface="Times New Roman"/>
                        </a:rPr>
                        <a:t>. Such obsessions are usually repetitious </a:t>
                      </a:r>
                      <a:r>
                        <a:rPr lang="en-US" sz="1100" u="sng" dirty="0">
                          <a:latin typeface="Calibri"/>
                          <a:ea typeface="Times New Roman"/>
                          <a:cs typeface="Times New Roman"/>
                        </a:rPr>
                        <a:t>thoughts of a sexual or aggressive act</a:t>
                      </a:r>
                      <a:r>
                        <a:rPr lang="en-US" sz="1100" dirty="0">
                          <a:latin typeface="Calibri"/>
                          <a:ea typeface="Times New Roman"/>
                          <a:cs typeface="Times New Roman"/>
                        </a:rPr>
                        <a:t> that is reprehensible to the patient. </a:t>
                      </a:r>
                      <a:endParaRPr lang="en-US" sz="1100" dirty="0">
                        <a:latin typeface="Calibri"/>
                        <a:ea typeface="Times New Roman"/>
                        <a:cs typeface="Arial"/>
                      </a:endParaRPr>
                    </a:p>
                  </a:txBody>
                  <a:tcPr marL="68580" marR="68580" marT="0" marB="0" anchor="ctr"/>
                </a:tc>
                <a:tc>
                  <a:txBody>
                    <a:bodyPr/>
                    <a:lstStyle/>
                    <a:p>
                      <a:pPr algn="l" rtl="0">
                        <a:lnSpc>
                          <a:spcPct val="115000"/>
                        </a:lnSpc>
                        <a:spcAft>
                          <a:spcPts val="0"/>
                        </a:spcAft>
                      </a:pPr>
                      <a:r>
                        <a:rPr lang="en-US" sz="1100" b="1" dirty="0">
                          <a:latin typeface="Calibri"/>
                          <a:ea typeface="Times New Roman"/>
                          <a:cs typeface="Times New Roman"/>
                        </a:rPr>
                        <a:t>Intrusive Thoughts</a:t>
                      </a:r>
                      <a:r>
                        <a:rPr lang="en-US" sz="1100" dirty="0">
                          <a:latin typeface="Calibri"/>
                          <a:ea typeface="Times New Roman"/>
                          <a:cs typeface="Times New Roman"/>
                        </a:rPr>
                        <a:t> (the third most common)</a:t>
                      </a:r>
                      <a:endParaRPr lang="en-US" sz="1100" dirty="0">
                        <a:latin typeface="Calibri"/>
                        <a:ea typeface="Times New Roman"/>
                        <a:cs typeface="Arial"/>
                      </a:endParaRPr>
                    </a:p>
                  </a:txBody>
                  <a:tcPr marL="68580" marR="68580" marT="0" marB="0"/>
                </a:tc>
              </a:tr>
              <a:tr h="370840">
                <a:tc>
                  <a:txBody>
                    <a:bodyPr/>
                    <a:lstStyle/>
                    <a:p>
                      <a:pPr algn="l" rtl="0">
                        <a:lnSpc>
                          <a:spcPct val="115000"/>
                        </a:lnSpc>
                        <a:spcAft>
                          <a:spcPts val="0"/>
                        </a:spcAft>
                      </a:pPr>
                      <a:r>
                        <a:rPr lang="en-US" sz="1100" dirty="0">
                          <a:latin typeface="Calibri"/>
                          <a:ea typeface="Times New Roman"/>
                          <a:cs typeface="Times New Roman"/>
                        </a:rPr>
                        <a:t>Obsession leads to a </a:t>
                      </a:r>
                      <a:r>
                        <a:rPr lang="en-US" sz="1100" u="sng" dirty="0">
                          <a:latin typeface="Calibri"/>
                          <a:ea typeface="Times New Roman"/>
                          <a:cs typeface="Times New Roman"/>
                        </a:rPr>
                        <a:t>compulsion of slowness</a:t>
                      </a:r>
                      <a:r>
                        <a:rPr lang="en-US" sz="1100" dirty="0">
                          <a:latin typeface="Calibri"/>
                          <a:ea typeface="Times New Roman"/>
                          <a:cs typeface="Times New Roman"/>
                        </a:rPr>
                        <a:t>. Patients can literally take hours to eat a meal or shave their faces.</a:t>
                      </a:r>
                      <a:endParaRPr lang="en-US" sz="1100" dirty="0">
                        <a:latin typeface="Calibri"/>
                        <a:ea typeface="Times New Roman"/>
                        <a:cs typeface="Arial"/>
                      </a:endParaRPr>
                    </a:p>
                  </a:txBody>
                  <a:tcPr marL="68580" marR="68580" marT="0" marB="0" anchor="ctr"/>
                </a:tc>
                <a:tc>
                  <a:txBody>
                    <a:bodyPr/>
                    <a:lstStyle/>
                    <a:p>
                      <a:pPr algn="l" rtl="0">
                        <a:lnSpc>
                          <a:spcPct val="115000"/>
                        </a:lnSpc>
                        <a:spcAft>
                          <a:spcPts val="0"/>
                        </a:spcAft>
                      </a:pPr>
                      <a:r>
                        <a:rPr lang="en-US" sz="1100" dirty="0">
                          <a:latin typeface="Calibri"/>
                          <a:ea typeface="Times New Roman"/>
                          <a:cs typeface="Times New Roman"/>
                        </a:rPr>
                        <a:t>It is the </a:t>
                      </a:r>
                      <a:r>
                        <a:rPr lang="en-US" sz="1100" u="sng" dirty="0">
                          <a:latin typeface="Calibri"/>
                          <a:ea typeface="Times New Roman"/>
                          <a:cs typeface="Times New Roman"/>
                        </a:rPr>
                        <a:t>need for symmetry or precision</a:t>
                      </a:r>
                      <a:r>
                        <a:rPr lang="en-US" sz="1100" dirty="0">
                          <a:latin typeface="Calibri"/>
                          <a:ea typeface="Times New Roman"/>
                          <a:cs typeface="Times New Roman"/>
                        </a:rPr>
                        <a:t>. </a:t>
                      </a:r>
                      <a:endParaRPr lang="en-US" sz="1100" dirty="0">
                        <a:latin typeface="Calibri"/>
                        <a:ea typeface="Times New Roman"/>
                        <a:cs typeface="Arial"/>
                      </a:endParaRPr>
                    </a:p>
                  </a:txBody>
                  <a:tcPr marL="68580" marR="68580" marT="0" marB="0" anchor="ctr"/>
                </a:tc>
                <a:tc>
                  <a:txBody>
                    <a:bodyPr/>
                    <a:lstStyle/>
                    <a:p>
                      <a:pPr algn="l" rtl="0">
                        <a:lnSpc>
                          <a:spcPct val="115000"/>
                        </a:lnSpc>
                        <a:spcAft>
                          <a:spcPts val="0"/>
                        </a:spcAft>
                      </a:pPr>
                      <a:r>
                        <a:rPr lang="en-US" sz="1100" b="1" dirty="0">
                          <a:latin typeface="Calibri"/>
                          <a:ea typeface="Times New Roman"/>
                          <a:cs typeface="Times New Roman"/>
                        </a:rPr>
                        <a:t>Symmetry</a:t>
                      </a:r>
                      <a:r>
                        <a:rPr lang="en-US" sz="1100" dirty="0">
                          <a:latin typeface="Calibri"/>
                          <a:ea typeface="Times New Roman"/>
                          <a:cs typeface="Times New Roman"/>
                        </a:rPr>
                        <a:t> </a:t>
                      </a:r>
                      <a:endParaRPr lang="en-US" sz="1100" dirty="0">
                        <a:latin typeface="Calibri"/>
                        <a:ea typeface="Times New Roman"/>
                        <a:cs typeface="Arial"/>
                      </a:endParaRPr>
                    </a:p>
                    <a:p>
                      <a:pPr algn="l" rtl="0">
                        <a:lnSpc>
                          <a:spcPct val="115000"/>
                        </a:lnSpc>
                        <a:spcAft>
                          <a:spcPts val="0"/>
                        </a:spcAft>
                      </a:pPr>
                      <a:r>
                        <a:rPr lang="en-US" sz="1100" dirty="0">
                          <a:latin typeface="Calibri"/>
                          <a:ea typeface="Times New Roman"/>
                          <a:cs typeface="Times New Roman"/>
                        </a:rPr>
                        <a:t>(the fourth most common)</a:t>
                      </a:r>
                      <a:endParaRPr lang="en-US" sz="1100" dirty="0">
                        <a:latin typeface="Calibri"/>
                        <a:ea typeface="Times New Roman"/>
                        <a:cs typeface="Arial"/>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OCD Related Disorders</a:t>
            </a:r>
            <a:endParaRPr lang="ar-EG" dirty="0"/>
          </a:p>
        </p:txBody>
      </p:sp>
      <p:sp>
        <p:nvSpPr>
          <p:cNvPr id="3" name="Content Placeholder 2"/>
          <p:cNvSpPr>
            <a:spLocks noGrp="1"/>
          </p:cNvSpPr>
          <p:nvPr>
            <p:ph idx="1"/>
          </p:nvPr>
        </p:nvSpPr>
        <p:spPr/>
        <p:txBody>
          <a:bodyPr/>
          <a:lstStyle/>
          <a:p>
            <a:pPr algn="l" rtl="0"/>
            <a:r>
              <a:rPr lang="en-US" b="1" dirty="0" smtClean="0"/>
              <a:t>Body dysmorphic disorder</a:t>
            </a:r>
          </a:p>
          <a:p>
            <a:pPr algn="l" rtl="0"/>
            <a:r>
              <a:rPr lang="en-US" b="1" dirty="0" err="1" smtClean="0"/>
              <a:t>Trichotillomania</a:t>
            </a:r>
            <a:endParaRPr lang="en-US" b="1" dirty="0" smtClean="0"/>
          </a:p>
          <a:p>
            <a:pPr algn="l" rtl="0"/>
            <a:r>
              <a:rPr lang="en-US" b="1" dirty="0" smtClean="0"/>
              <a:t>Hoarding disorder</a:t>
            </a:r>
            <a:endParaRPr lang="ar-EG"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0"/>
            <a:r>
              <a:rPr lang="en-US" dirty="0" smtClean="0"/>
              <a:t>V- Trauma and stress related disorders</a:t>
            </a:r>
            <a:endParaRPr lang="ar-E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0"/>
            <a:r>
              <a:rPr lang="en-US" dirty="0" smtClean="0"/>
              <a:t>III - Anxiety Disorders</a:t>
            </a:r>
            <a:endParaRPr lang="ar-E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Posttraumatic Stress Disorder </a:t>
            </a:r>
            <a:endParaRPr lang="ar-EG" dirty="0"/>
          </a:p>
        </p:txBody>
      </p:sp>
      <p:sp>
        <p:nvSpPr>
          <p:cNvPr id="3" name="Content Placeholder 2"/>
          <p:cNvSpPr>
            <a:spLocks noGrp="1"/>
          </p:cNvSpPr>
          <p:nvPr>
            <p:ph idx="1"/>
          </p:nvPr>
        </p:nvSpPr>
        <p:spPr/>
        <p:txBody>
          <a:bodyPr>
            <a:noAutofit/>
          </a:bodyPr>
          <a:lstStyle/>
          <a:p>
            <a:pPr algn="l" rtl="0">
              <a:buNone/>
            </a:pPr>
            <a:r>
              <a:rPr lang="en-US" sz="1400" b="1" u="sng" dirty="0" smtClean="0"/>
              <a:t>Diagnostic Criteria for Posttraumatic Stress Disorder</a:t>
            </a:r>
            <a:endParaRPr lang="en-US" sz="1400" u="sng" dirty="0" smtClean="0"/>
          </a:p>
          <a:p>
            <a:pPr lvl="0" algn="l" rtl="0"/>
            <a:r>
              <a:rPr lang="en-US" sz="1400" dirty="0" smtClean="0"/>
              <a:t>The person has been exposed to a traumatic event in which both of the following were present: </a:t>
            </a:r>
          </a:p>
          <a:p>
            <a:pPr lvl="1" algn="l" rtl="0"/>
            <a:r>
              <a:rPr lang="en-US" sz="1400" dirty="0" smtClean="0"/>
              <a:t>the person experienced, witnessed, or was confronted with an event or events that involved actual or threatened death or serious injury, or a threat to the physical integrity of self or others </a:t>
            </a:r>
          </a:p>
          <a:p>
            <a:pPr lvl="1" algn="l" rtl="0"/>
            <a:r>
              <a:rPr lang="en-US" sz="1400" dirty="0" smtClean="0"/>
              <a:t>the person's response involved intense fear, helplessness, or horror.</a:t>
            </a:r>
            <a:br>
              <a:rPr lang="en-US" sz="1400" dirty="0" smtClean="0"/>
            </a:br>
            <a:r>
              <a:rPr lang="en-US" sz="1400" b="1" dirty="0" smtClean="0"/>
              <a:t>Note</a:t>
            </a:r>
            <a:r>
              <a:rPr lang="en-US" sz="1400" dirty="0" smtClean="0"/>
              <a:t>: In children, this may be expressed instead by disorganized or agitated behavior. </a:t>
            </a:r>
          </a:p>
          <a:p>
            <a:pPr lvl="0" algn="l" rtl="0"/>
            <a:r>
              <a:rPr lang="en-US" sz="1400" dirty="0" smtClean="0"/>
              <a:t>The traumatic event is persistently </a:t>
            </a:r>
            <a:r>
              <a:rPr lang="en-US" sz="1400" dirty="0" err="1" smtClean="0"/>
              <a:t>reexperienced</a:t>
            </a:r>
            <a:r>
              <a:rPr lang="en-US" sz="1400" dirty="0" smtClean="0"/>
              <a:t> in one (or more) of the following ways: </a:t>
            </a:r>
          </a:p>
          <a:p>
            <a:pPr lvl="1" algn="l" rtl="0"/>
            <a:r>
              <a:rPr lang="en-US" sz="1400" dirty="0" smtClean="0"/>
              <a:t>recurrent and intrusive distressing recollections of the event, including images, thoughts, or perceptions. </a:t>
            </a:r>
            <a:r>
              <a:rPr lang="en-US" sz="1400" b="1" dirty="0" smtClean="0"/>
              <a:t>Note</a:t>
            </a:r>
            <a:r>
              <a:rPr lang="en-US" sz="1400" dirty="0" smtClean="0"/>
              <a:t>: In young children, repetitive play may occur in which themes or aspects of the trauma are expressed. </a:t>
            </a:r>
          </a:p>
          <a:p>
            <a:pPr lvl="1" algn="l" rtl="0"/>
            <a:r>
              <a:rPr lang="en-US" sz="1400" dirty="0" smtClean="0"/>
              <a:t>recurrent distressing dreams of the event.  </a:t>
            </a:r>
            <a:r>
              <a:rPr lang="en-US" sz="1400" b="1" dirty="0" smtClean="0"/>
              <a:t>Note</a:t>
            </a:r>
            <a:r>
              <a:rPr lang="en-US" sz="1400" dirty="0" smtClean="0"/>
              <a:t>: In children, there may be frightening dreams without recognizable content. </a:t>
            </a:r>
          </a:p>
          <a:p>
            <a:pPr lvl="1" algn="l" rtl="0"/>
            <a:r>
              <a:rPr lang="en-US" sz="1400" dirty="0" smtClean="0"/>
              <a:t>acting or feeling as if the traumatic event were recurring (includes a sense of reliving the experience, illusions, hallucinations, and dissociative flashback episodes, including those that occur on awakening or when intoxicated). </a:t>
            </a:r>
            <a:r>
              <a:rPr lang="en-US" sz="1400" b="1" dirty="0" smtClean="0"/>
              <a:t>Note</a:t>
            </a:r>
            <a:r>
              <a:rPr lang="en-US" sz="1400" dirty="0" smtClean="0"/>
              <a:t>: In young children, trauma-specific reenactment may occur. </a:t>
            </a:r>
          </a:p>
          <a:p>
            <a:pPr lvl="1" algn="l" rtl="0"/>
            <a:r>
              <a:rPr lang="en-US" sz="1400" dirty="0" smtClean="0"/>
              <a:t>intense psychological distress at exposure to internal or external cues that symbolize or resemble an aspect of the traumatic event </a:t>
            </a:r>
          </a:p>
          <a:p>
            <a:pPr lvl="1" algn="l" rtl="0"/>
            <a:r>
              <a:rPr lang="en-US" sz="1400" dirty="0" smtClean="0"/>
              <a:t>physiological reactivity on exposure to internal or external cues that symbolize or resemble an aspect of the traumatic event</a:t>
            </a:r>
            <a:r>
              <a:rPr lang="en-US" sz="900" dirty="0" smtClean="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55000" lnSpcReduction="20000"/>
          </a:bodyPr>
          <a:lstStyle/>
          <a:p>
            <a:pPr lvl="0" algn="l" rtl="0"/>
            <a:r>
              <a:rPr lang="en-US" dirty="0" smtClean="0"/>
              <a:t>Persistent avoidance of stimuli associated with the trauma and numbing of general responsiveness (not present before the trauma), as indicated by three (or more) of the following: </a:t>
            </a:r>
          </a:p>
          <a:p>
            <a:pPr lvl="1" algn="l" rtl="0"/>
            <a:r>
              <a:rPr lang="en-US" dirty="0" smtClean="0"/>
              <a:t>efforts to avoid thoughts, feelings, or conversations associated with the trauma </a:t>
            </a:r>
          </a:p>
          <a:p>
            <a:pPr lvl="1" algn="l" rtl="0"/>
            <a:r>
              <a:rPr lang="en-US" dirty="0" smtClean="0"/>
              <a:t>efforts to avoid activities, places, or people that arouse recollections of the trauma </a:t>
            </a:r>
          </a:p>
          <a:p>
            <a:pPr lvl="1" algn="l" rtl="0"/>
            <a:r>
              <a:rPr lang="en-US" dirty="0" smtClean="0"/>
              <a:t>inability to recall an important aspect of the trauma </a:t>
            </a:r>
          </a:p>
          <a:p>
            <a:pPr lvl="1" algn="l" rtl="0"/>
            <a:r>
              <a:rPr lang="en-US" dirty="0" smtClean="0"/>
              <a:t>markedly diminished interest or participation in significant activities </a:t>
            </a:r>
          </a:p>
          <a:p>
            <a:pPr lvl="1" algn="l" rtl="0"/>
            <a:r>
              <a:rPr lang="en-US" dirty="0" smtClean="0"/>
              <a:t>feeling of detachment or estrangement from others </a:t>
            </a:r>
          </a:p>
          <a:p>
            <a:pPr lvl="1" algn="l" rtl="0"/>
            <a:r>
              <a:rPr lang="en-US" dirty="0" smtClean="0"/>
              <a:t>restricted range of affect (e.g., unable to have loving feelings) </a:t>
            </a:r>
          </a:p>
          <a:p>
            <a:pPr lvl="1" algn="l" rtl="0"/>
            <a:r>
              <a:rPr lang="en-US" dirty="0" smtClean="0"/>
              <a:t>sense of a foreshortened future (e.g., does not expect to have a career, marriage, children, or a normal life span) </a:t>
            </a:r>
          </a:p>
          <a:p>
            <a:pPr lvl="0" algn="l" rtl="0"/>
            <a:r>
              <a:rPr lang="en-US" dirty="0" smtClean="0"/>
              <a:t>Persistent symptoms of increased arousal (not present before the trauma), as indicated by two (or more) of the following: </a:t>
            </a:r>
          </a:p>
          <a:p>
            <a:pPr lvl="1" algn="l" rtl="0"/>
            <a:r>
              <a:rPr lang="en-US" dirty="0" smtClean="0"/>
              <a:t>difficulty falling or staying asleep </a:t>
            </a:r>
          </a:p>
          <a:p>
            <a:pPr lvl="1" algn="l" rtl="0"/>
            <a:r>
              <a:rPr lang="en-US" dirty="0" smtClean="0"/>
              <a:t>irritability or outbursts of anger </a:t>
            </a:r>
          </a:p>
          <a:p>
            <a:pPr lvl="1" algn="l" rtl="0"/>
            <a:r>
              <a:rPr lang="en-US" dirty="0" smtClean="0"/>
              <a:t>difficulty concentrating </a:t>
            </a:r>
          </a:p>
          <a:p>
            <a:pPr lvl="1" algn="l" rtl="0"/>
            <a:r>
              <a:rPr lang="en-US" dirty="0" err="1" smtClean="0"/>
              <a:t>hypervigilance</a:t>
            </a:r>
            <a:r>
              <a:rPr lang="en-US" dirty="0" smtClean="0"/>
              <a:t> </a:t>
            </a:r>
          </a:p>
          <a:p>
            <a:pPr lvl="1" algn="l" rtl="0"/>
            <a:r>
              <a:rPr lang="en-US" dirty="0" smtClean="0"/>
              <a:t>exaggerated startle response </a:t>
            </a:r>
          </a:p>
          <a:p>
            <a:pPr algn="l" rtl="0"/>
            <a:endParaRPr lang="ar-EG" dirty="0" smtClean="0"/>
          </a:p>
          <a:p>
            <a:endParaRPr lang="ar-E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92500" lnSpcReduction="20000"/>
          </a:bodyPr>
          <a:lstStyle/>
          <a:p>
            <a:pPr lvl="0" algn="l" rtl="0"/>
            <a:r>
              <a:rPr lang="en-US" dirty="0" smtClean="0"/>
              <a:t>Duration of the disturbance (symptoms in Criteria B, C, and D) is more than 1 month. </a:t>
            </a:r>
          </a:p>
          <a:p>
            <a:pPr lvl="0" algn="l" rtl="0"/>
            <a:r>
              <a:rPr lang="en-US" i="1" dirty="0" smtClean="0"/>
              <a:t>Social/occupational dysfunction</a:t>
            </a:r>
            <a:endParaRPr lang="ar-EG" dirty="0" smtClean="0"/>
          </a:p>
          <a:p>
            <a:pPr algn="l" rtl="0"/>
            <a:r>
              <a:rPr lang="en-US" i="1" dirty="0" smtClean="0"/>
              <a:t>Specify</a:t>
            </a:r>
            <a:r>
              <a:rPr lang="en-US" dirty="0" smtClean="0"/>
              <a:t> if:</a:t>
            </a:r>
            <a:br>
              <a:rPr lang="en-US" dirty="0" smtClean="0"/>
            </a:br>
            <a:r>
              <a:rPr lang="en-US" dirty="0" smtClean="0"/>
              <a:t>   </a:t>
            </a:r>
            <a:r>
              <a:rPr lang="en-US" b="1" dirty="0" smtClean="0"/>
              <a:t>Acute</a:t>
            </a:r>
            <a:r>
              <a:rPr lang="en-US" dirty="0" smtClean="0"/>
              <a:t>: if </a:t>
            </a:r>
            <a:r>
              <a:rPr lang="en-US" u="sng" dirty="0" smtClean="0"/>
              <a:t>duration</a:t>
            </a:r>
            <a:r>
              <a:rPr lang="en-US" dirty="0" smtClean="0"/>
              <a:t> of symptoms is less than 3 months</a:t>
            </a:r>
            <a:br>
              <a:rPr lang="en-US" dirty="0" smtClean="0"/>
            </a:br>
            <a:r>
              <a:rPr lang="en-US" dirty="0" smtClean="0"/>
              <a:t>   </a:t>
            </a:r>
            <a:r>
              <a:rPr lang="en-US" b="1" dirty="0" smtClean="0"/>
              <a:t>Chronic</a:t>
            </a:r>
            <a:r>
              <a:rPr lang="en-US" dirty="0" smtClean="0"/>
              <a:t>: if </a:t>
            </a:r>
            <a:r>
              <a:rPr lang="en-US" u="sng" dirty="0" smtClean="0"/>
              <a:t>duration</a:t>
            </a:r>
            <a:r>
              <a:rPr lang="en-US" dirty="0" smtClean="0"/>
              <a:t> of symptoms is 3 months or more</a:t>
            </a:r>
            <a:br>
              <a:rPr lang="en-US" dirty="0" smtClean="0"/>
            </a:br>
            <a:r>
              <a:rPr lang="en-US" i="1" dirty="0" smtClean="0"/>
              <a:t>Specify</a:t>
            </a:r>
            <a:r>
              <a:rPr lang="en-US" dirty="0" smtClean="0"/>
              <a:t> if:</a:t>
            </a:r>
            <a:br>
              <a:rPr lang="en-US" dirty="0" smtClean="0"/>
            </a:br>
            <a:r>
              <a:rPr lang="en-US" dirty="0" smtClean="0"/>
              <a:t>   </a:t>
            </a:r>
            <a:r>
              <a:rPr lang="en-US" b="1" dirty="0" smtClean="0"/>
              <a:t>With delayed onset</a:t>
            </a:r>
            <a:r>
              <a:rPr lang="en-US" dirty="0" smtClean="0"/>
              <a:t>: if </a:t>
            </a:r>
            <a:r>
              <a:rPr lang="en-US" u="sng" dirty="0" smtClean="0"/>
              <a:t>onset</a:t>
            </a:r>
            <a:r>
              <a:rPr lang="en-US" dirty="0" smtClean="0"/>
              <a:t> of symptoms is at least 6 months after the stressor</a:t>
            </a:r>
          </a:p>
          <a:p>
            <a:endParaRPr lang="ar-E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0"/>
            <a:r>
              <a:rPr lang="en-US" dirty="0" smtClean="0"/>
              <a:t>Case Study</a:t>
            </a:r>
            <a:endParaRPr lang="ar-E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se Files Psychiatry (2).jpg"/>
          <p:cNvPicPr>
            <a:picLocks noGrp="1" noChangeAspect="1"/>
          </p:cNvPicPr>
          <p:nvPr>
            <p:ph idx="1"/>
          </p:nvPr>
        </p:nvPicPr>
        <p:blipFill>
          <a:blip r:embed="rId2"/>
          <a:stretch>
            <a:fillRect/>
          </a:stretch>
        </p:blipFill>
        <p:spPr>
          <a:xfrm>
            <a:off x="1219200" y="2438400"/>
            <a:ext cx="6919722" cy="3717036"/>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se Files Psychiatry (2) - Copy.jpg"/>
          <p:cNvPicPr>
            <a:picLocks noGrp="1" noChangeAspect="1"/>
          </p:cNvPicPr>
          <p:nvPr>
            <p:ph idx="1"/>
          </p:nvPr>
        </p:nvPicPr>
        <p:blipFill>
          <a:blip r:embed="rId2"/>
          <a:stretch>
            <a:fillRect/>
          </a:stretch>
        </p:blipFill>
        <p:spPr>
          <a:xfrm>
            <a:off x="1066800" y="1905000"/>
            <a:ext cx="6919722" cy="4382262"/>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se Files Psychiatry (1).jpg"/>
          <p:cNvPicPr>
            <a:picLocks noGrp="1" noChangeAspect="1"/>
          </p:cNvPicPr>
          <p:nvPr>
            <p:ph idx="1"/>
          </p:nvPr>
        </p:nvPicPr>
        <p:blipFill>
          <a:blip r:embed="rId2"/>
          <a:stretch>
            <a:fillRect/>
          </a:stretch>
        </p:blipFill>
        <p:spPr>
          <a:xfrm>
            <a:off x="1143000" y="2209800"/>
            <a:ext cx="6864858" cy="3819906"/>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0"/>
            <a:r>
              <a:rPr lang="en-US" dirty="0" smtClean="0"/>
              <a:t>Thank You</a:t>
            </a:r>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Anxiety Disorders</a:t>
            </a:r>
            <a:endParaRPr lang="ar-EG" dirty="0"/>
          </a:p>
        </p:txBody>
      </p:sp>
      <p:sp>
        <p:nvSpPr>
          <p:cNvPr id="3" name="Content Placeholder 2"/>
          <p:cNvSpPr>
            <a:spLocks noGrp="1"/>
          </p:cNvSpPr>
          <p:nvPr>
            <p:ph idx="1"/>
          </p:nvPr>
        </p:nvSpPr>
        <p:spPr/>
        <p:txBody>
          <a:bodyPr/>
          <a:lstStyle/>
          <a:p>
            <a:pPr algn="l" rtl="0"/>
            <a:r>
              <a:rPr lang="en-US" dirty="0" smtClean="0"/>
              <a:t>Panic Disorder and Agoraphobia</a:t>
            </a:r>
          </a:p>
          <a:p>
            <a:pPr algn="l" rtl="0"/>
            <a:r>
              <a:rPr lang="en-US" dirty="0" smtClean="0"/>
              <a:t>Specific Phobia</a:t>
            </a:r>
          </a:p>
          <a:p>
            <a:pPr algn="l" rtl="0"/>
            <a:r>
              <a:rPr lang="en-US" dirty="0" smtClean="0"/>
              <a:t>Social Phobia</a:t>
            </a:r>
          </a:p>
          <a:p>
            <a:pPr algn="l" rtl="0"/>
            <a:r>
              <a:rPr lang="en-US" dirty="0" smtClean="0"/>
              <a:t>Generalized Anxiety Disorder</a:t>
            </a:r>
            <a:endParaRPr lang="ar-E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Generalized Anxiety Disorder</a:t>
            </a:r>
            <a:endParaRPr lang="ar-EG" dirty="0"/>
          </a:p>
        </p:txBody>
      </p:sp>
      <p:sp>
        <p:nvSpPr>
          <p:cNvPr id="3" name="Content Placeholder 2"/>
          <p:cNvSpPr>
            <a:spLocks noGrp="1"/>
          </p:cNvSpPr>
          <p:nvPr>
            <p:ph idx="1"/>
          </p:nvPr>
        </p:nvSpPr>
        <p:spPr/>
        <p:txBody>
          <a:bodyPr>
            <a:normAutofit fontScale="70000" lnSpcReduction="20000"/>
          </a:bodyPr>
          <a:lstStyle/>
          <a:p>
            <a:pPr algn="l" rtl="0">
              <a:buNone/>
            </a:pPr>
            <a:r>
              <a:rPr lang="en-US" b="1" u="sng" dirty="0" smtClean="0"/>
              <a:t>Diagnostic Criteria for Generalized Anxiety Disorder</a:t>
            </a:r>
            <a:endParaRPr lang="en-US" u="sng" dirty="0" smtClean="0"/>
          </a:p>
          <a:p>
            <a:pPr lvl="0" algn="l" rtl="0"/>
            <a:r>
              <a:rPr lang="en-US" i="1" dirty="0" smtClean="0"/>
              <a:t>Excessive anxiety and worry (apprehensive expectation), occurring more days than not for at least 6 months, about a number of events or activities (such as work or school performance). </a:t>
            </a:r>
            <a:endParaRPr lang="en-US" dirty="0" smtClean="0"/>
          </a:p>
          <a:p>
            <a:pPr lvl="0" algn="l" rtl="0"/>
            <a:r>
              <a:rPr lang="en-US" dirty="0" smtClean="0"/>
              <a:t>The person finds it difficult to control the worry.</a:t>
            </a:r>
          </a:p>
          <a:p>
            <a:pPr lvl="0" algn="l" rtl="0"/>
            <a:r>
              <a:rPr lang="en-US" dirty="0" smtClean="0"/>
              <a:t>The anxiety and worry are associated with three (or more) of the following six symptoms (with at least some symptoms present for more days than not for the past 6 months).</a:t>
            </a:r>
          </a:p>
          <a:p>
            <a:pPr lvl="1" algn="l" rtl="0"/>
            <a:r>
              <a:rPr lang="en-US" dirty="0" smtClean="0"/>
              <a:t>restlessness or feeling keyed up or on edge </a:t>
            </a:r>
          </a:p>
          <a:p>
            <a:pPr lvl="1" algn="l" rtl="0"/>
            <a:r>
              <a:rPr lang="en-US" dirty="0" smtClean="0"/>
              <a:t>being easily fatigued </a:t>
            </a:r>
          </a:p>
          <a:p>
            <a:pPr lvl="1" algn="l" rtl="0"/>
            <a:r>
              <a:rPr lang="en-US" dirty="0" smtClean="0"/>
              <a:t>difficulty concentrating or mind going blank </a:t>
            </a:r>
          </a:p>
          <a:p>
            <a:pPr lvl="1" algn="l" rtl="0"/>
            <a:r>
              <a:rPr lang="en-US" dirty="0" smtClean="0"/>
              <a:t>irritability </a:t>
            </a:r>
          </a:p>
          <a:p>
            <a:pPr lvl="1" algn="l" rtl="0"/>
            <a:r>
              <a:rPr lang="en-US" dirty="0" smtClean="0"/>
              <a:t>muscle tension </a:t>
            </a:r>
          </a:p>
          <a:p>
            <a:pPr lvl="1" algn="l" rtl="0"/>
            <a:r>
              <a:rPr lang="en-US" dirty="0" smtClean="0"/>
              <a:t>sleep disturbance (difficulty falling or staying asleep, or restless unsatisfying sleep) </a:t>
            </a:r>
          </a:p>
          <a:p>
            <a:pPr algn="l" rtl="0"/>
            <a:endParaRPr lang="ar-E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lvl="0" algn="l" rtl="0"/>
            <a:r>
              <a:rPr lang="en-US" dirty="0" smtClean="0"/>
              <a:t>Exclusion of other psychiatric disorder. </a:t>
            </a:r>
          </a:p>
          <a:p>
            <a:pPr lvl="0" algn="l" rtl="0"/>
            <a:r>
              <a:rPr lang="en-US" i="1" dirty="0" smtClean="0"/>
              <a:t>Exclusion of substance/general medical condition. </a:t>
            </a:r>
          </a:p>
          <a:p>
            <a:pPr lvl="0" algn="l" rtl="0"/>
            <a:r>
              <a:rPr lang="en-US" i="1" dirty="0" smtClean="0"/>
              <a:t>Social/occupational dysfunction</a:t>
            </a:r>
            <a:endParaRPr lang="ar-E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Panic Disorder and Agoraphobia</a:t>
            </a:r>
            <a:endParaRPr lang="ar-EG" dirty="0"/>
          </a:p>
        </p:txBody>
      </p:sp>
      <p:sp>
        <p:nvSpPr>
          <p:cNvPr id="3" name="Content Placeholder 2"/>
          <p:cNvSpPr>
            <a:spLocks noGrp="1"/>
          </p:cNvSpPr>
          <p:nvPr>
            <p:ph idx="1"/>
          </p:nvPr>
        </p:nvSpPr>
        <p:spPr/>
        <p:txBody>
          <a:bodyPr>
            <a:normAutofit fontScale="62500" lnSpcReduction="20000"/>
          </a:bodyPr>
          <a:lstStyle/>
          <a:p>
            <a:pPr algn="l" rtl="0">
              <a:buNone/>
            </a:pPr>
            <a:r>
              <a:rPr lang="en-US" b="1" u="sng" dirty="0" smtClean="0"/>
              <a:t>Criteria for Panic Attack</a:t>
            </a:r>
            <a:endParaRPr lang="en-US" u="sng" dirty="0" smtClean="0"/>
          </a:p>
          <a:p>
            <a:pPr algn="l" rtl="0"/>
            <a:r>
              <a:rPr lang="en-US" i="1" dirty="0" smtClean="0"/>
              <a:t>A discrete period of intense fear or discomfort, in which four (or more) of the following symptoms developed abruptly and reached a peak within 10 minutes: </a:t>
            </a:r>
            <a:endParaRPr lang="en-US" dirty="0" smtClean="0"/>
          </a:p>
          <a:p>
            <a:pPr lvl="0" algn="l" rtl="0"/>
            <a:r>
              <a:rPr lang="en-US" dirty="0" smtClean="0"/>
              <a:t>palpitations, pounding heart, or accelerated heart rate </a:t>
            </a:r>
          </a:p>
          <a:p>
            <a:pPr lvl="0" algn="l" rtl="0"/>
            <a:r>
              <a:rPr lang="en-US" dirty="0" smtClean="0"/>
              <a:t>sweating </a:t>
            </a:r>
          </a:p>
          <a:p>
            <a:pPr lvl="0" algn="l" rtl="0"/>
            <a:r>
              <a:rPr lang="en-US" dirty="0" smtClean="0"/>
              <a:t>trembling or shaking </a:t>
            </a:r>
          </a:p>
          <a:p>
            <a:pPr lvl="0" algn="l" rtl="0"/>
            <a:r>
              <a:rPr lang="en-US" dirty="0" smtClean="0"/>
              <a:t>sensations of shortness of breath or smothering </a:t>
            </a:r>
          </a:p>
          <a:p>
            <a:pPr lvl="0" algn="l" rtl="0"/>
            <a:r>
              <a:rPr lang="en-US" dirty="0" smtClean="0"/>
              <a:t>feeling of choking </a:t>
            </a:r>
          </a:p>
          <a:p>
            <a:pPr lvl="0" algn="l" rtl="0"/>
            <a:r>
              <a:rPr lang="en-US" dirty="0" smtClean="0"/>
              <a:t>chest pain or discomfort </a:t>
            </a:r>
          </a:p>
          <a:p>
            <a:pPr lvl="0" algn="l" rtl="0"/>
            <a:r>
              <a:rPr lang="en-US" dirty="0" smtClean="0"/>
              <a:t>nausea or abdominal distress </a:t>
            </a:r>
          </a:p>
          <a:p>
            <a:pPr lvl="0" algn="l" rtl="0"/>
            <a:r>
              <a:rPr lang="en-US" dirty="0" smtClean="0"/>
              <a:t>feeling dizzy, unsteady, lightheaded, or faint </a:t>
            </a:r>
          </a:p>
          <a:p>
            <a:pPr lvl="0" algn="l" rtl="0"/>
            <a:r>
              <a:rPr lang="en-US" dirty="0" err="1" smtClean="0"/>
              <a:t>derealization</a:t>
            </a:r>
            <a:r>
              <a:rPr lang="en-US" dirty="0" smtClean="0"/>
              <a:t> (feelings of unreality) or depersonalization (being detached from oneself) </a:t>
            </a:r>
          </a:p>
          <a:p>
            <a:pPr lvl="0" algn="l" rtl="0"/>
            <a:r>
              <a:rPr lang="en-US" dirty="0" smtClean="0"/>
              <a:t>fear of losing control or going crazy </a:t>
            </a:r>
          </a:p>
          <a:p>
            <a:pPr lvl="0" algn="l" rtl="0"/>
            <a:r>
              <a:rPr lang="en-US" dirty="0" smtClean="0"/>
              <a:t>fear of dying </a:t>
            </a:r>
          </a:p>
          <a:p>
            <a:pPr lvl="0" algn="l" rtl="0"/>
            <a:r>
              <a:rPr lang="en-US" dirty="0" err="1" smtClean="0"/>
              <a:t>paresthesias</a:t>
            </a:r>
            <a:r>
              <a:rPr lang="en-US" dirty="0" smtClean="0"/>
              <a:t> (numbness or tingling sensations) </a:t>
            </a:r>
          </a:p>
          <a:p>
            <a:pPr lvl="0" algn="l" rtl="0"/>
            <a:r>
              <a:rPr lang="en-US" dirty="0" smtClean="0"/>
              <a:t>chills or hot flushes </a:t>
            </a:r>
          </a:p>
          <a:p>
            <a:pPr algn="l" rtl="0"/>
            <a:endParaRPr lang="ar-E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Panic Disorder and Agoraphobia</a:t>
            </a:r>
            <a:endParaRPr lang="ar-EG" dirty="0"/>
          </a:p>
        </p:txBody>
      </p:sp>
      <p:sp>
        <p:nvSpPr>
          <p:cNvPr id="3" name="Content Placeholder 2"/>
          <p:cNvSpPr>
            <a:spLocks noGrp="1"/>
          </p:cNvSpPr>
          <p:nvPr>
            <p:ph idx="1"/>
          </p:nvPr>
        </p:nvSpPr>
        <p:spPr/>
        <p:txBody>
          <a:bodyPr>
            <a:normAutofit fontScale="85000" lnSpcReduction="20000"/>
          </a:bodyPr>
          <a:lstStyle/>
          <a:p>
            <a:pPr algn="l" rtl="0">
              <a:buNone/>
            </a:pPr>
            <a:r>
              <a:rPr lang="en-US" b="1" u="sng" dirty="0" smtClean="0"/>
              <a:t>Diagnostic Criteria for Panic Disorder without Agoraphobia</a:t>
            </a:r>
            <a:endParaRPr lang="en-US" u="sng" dirty="0" smtClean="0"/>
          </a:p>
          <a:p>
            <a:pPr lvl="0" algn="l" rtl="0"/>
            <a:r>
              <a:rPr lang="en-US" dirty="0" smtClean="0"/>
              <a:t>Both (1) and (2): </a:t>
            </a:r>
          </a:p>
          <a:p>
            <a:pPr lvl="1" algn="l" rtl="0"/>
            <a:r>
              <a:rPr lang="en-US" dirty="0" smtClean="0"/>
              <a:t>recurrent unexpected panic attacks </a:t>
            </a:r>
          </a:p>
          <a:p>
            <a:pPr lvl="1" algn="l" rtl="0"/>
            <a:r>
              <a:rPr lang="en-US" dirty="0" smtClean="0"/>
              <a:t>at least one of the attacks has been followed by 1 month (or more) of one (or more) of the following: </a:t>
            </a:r>
          </a:p>
          <a:p>
            <a:pPr lvl="2" algn="l" rtl="0"/>
            <a:r>
              <a:rPr lang="en-US" dirty="0" smtClean="0"/>
              <a:t>persistent concern about having additional attacks </a:t>
            </a:r>
          </a:p>
          <a:p>
            <a:pPr lvl="2" algn="l" rtl="0"/>
            <a:r>
              <a:rPr lang="en-US" dirty="0" smtClean="0"/>
              <a:t>worry about the implications of the attack or its consequences (e.g., losing control, having a heart attack, “going crazy”‌) </a:t>
            </a:r>
          </a:p>
          <a:p>
            <a:pPr lvl="2" algn="l" rtl="0"/>
            <a:r>
              <a:rPr lang="en-US" dirty="0" smtClean="0"/>
              <a:t>a significant change in behavior related to the attacks</a:t>
            </a:r>
          </a:p>
          <a:p>
            <a:pPr lvl="0" algn="l" rtl="0"/>
            <a:r>
              <a:rPr lang="en-US" dirty="0" smtClean="0"/>
              <a:t>Absence of agoraphobia </a:t>
            </a:r>
          </a:p>
          <a:p>
            <a:pPr algn="l" rtl="0"/>
            <a:r>
              <a:rPr lang="en-US" i="1" dirty="0" smtClean="0"/>
              <a:t>Exclusion of other psychiatric disorders. </a:t>
            </a:r>
          </a:p>
          <a:p>
            <a:pPr lvl="0" algn="l" rtl="0"/>
            <a:r>
              <a:rPr lang="en-US" i="1" dirty="0" smtClean="0"/>
              <a:t>Exclusion of substance/general medical condition.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Panic Disorder and Agoraphobia</a:t>
            </a:r>
            <a:endParaRPr lang="ar-EG" dirty="0"/>
          </a:p>
        </p:txBody>
      </p:sp>
      <p:sp>
        <p:nvSpPr>
          <p:cNvPr id="3" name="Content Placeholder 2"/>
          <p:cNvSpPr>
            <a:spLocks noGrp="1"/>
          </p:cNvSpPr>
          <p:nvPr>
            <p:ph idx="1"/>
          </p:nvPr>
        </p:nvSpPr>
        <p:spPr/>
        <p:txBody>
          <a:bodyPr>
            <a:normAutofit fontScale="85000" lnSpcReduction="20000"/>
          </a:bodyPr>
          <a:lstStyle/>
          <a:p>
            <a:pPr algn="l" rtl="0">
              <a:buNone/>
            </a:pPr>
            <a:r>
              <a:rPr lang="en-US" b="1" u="sng" dirty="0" smtClean="0"/>
              <a:t>Diagnostic Criteria for Panic Disorder with Agoraphobia</a:t>
            </a:r>
            <a:endParaRPr lang="en-US" u="sng" dirty="0" smtClean="0"/>
          </a:p>
          <a:p>
            <a:pPr lvl="0" algn="l" rtl="0"/>
            <a:r>
              <a:rPr lang="en-US" dirty="0" smtClean="0"/>
              <a:t>Both (1) and (2): </a:t>
            </a:r>
          </a:p>
          <a:p>
            <a:pPr lvl="1" algn="l" rtl="0"/>
            <a:r>
              <a:rPr lang="en-US" dirty="0" smtClean="0"/>
              <a:t>recurrent unexpected panic attacks </a:t>
            </a:r>
          </a:p>
          <a:p>
            <a:pPr lvl="1" algn="l" rtl="0"/>
            <a:r>
              <a:rPr lang="en-US" dirty="0" smtClean="0"/>
              <a:t>at least one of the attacks has been followed by 1 month (or more) of one (or more) of the following: </a:t>
            </a:r>
          </a:p>
          <a:p>
            <a:pPr lvl="2" algn="l" rtl="0"/>
            <a:r>
              <a:rPr lang="en-US" dirty="0" smtClean="0"/>
              <a:t>persistent concern about having additional attacks </a:t>
            </a:r>
          </a:p>
          <a:p>
            <a:pPr lvl="2" algn="l" rtl="0"/>
            <a:r>
              <a:rPr lang="en-US" dirty="0" smtClean="0"/>
              <a:t>worry about the implications of the attack or its consequences (e.g., losing control, having a heart attack, “going crazy”‌) </a:t>
            </a:r>
          </a:p>
          <a:p>
            <a:pPr lvl="2" algn="l" rtl="0"/>
            <a:r>
              <a:rPr lang="en-US" dirty="0" smtClean="0"/>
              <a:t>a significant change in behavior related to the attacks</a:t>
            </a:r>
          </a:p>
          <a:p>
            <a:pPr lvl="0" algn="l" rtl="0"/>
            <a:r>
              <a:rPr lang="en-US" dirty="0" smtClean="0"/>
              <a:t>The presence of agoraphobia </a:t>
            </a:r>
          </a:p>
          <a:p>
            <a:pPr algn="l" rtl="0"/>
            <a:r>
              <a:rPr lang="en-US" i="1" dirty="0" smtClean="0"/>
              <a:t>Exclusion of other psychiatric disorders. </a:t>
            </a:r>
          </a:p>
          <a:p>
            <a:pPr lvl="0" algn="l" rtl="0"/>
            <a:r>
              <a:rPr lang="en-US" i="1" dirty="0" smtClean="0"/>
              <a:t>Exclusion of substance/general medical condition.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l" rtl="0">
              <a:buNone/>
            </a:pPr>
            <a:r>
              <a:rPr lang="en-US" b="1" u="sng" dirty="0" smtClean="0"/>
              <a:t>Criteria for Agoraphobia</a:t>
            </a:r>
            <a:endParaRPr lang="en-US" u="sng" dirty="0" smtClean="0"/>
          </a:p>
          <a:p>
            <a:pPr lvl="0" algn="l" rtl="0"/>
            <a:r>
              <a:rPr lang="en-US" dirty="0" smtClean="0"/>
              <a:t>Anxiety about being in places or situations from which escape might be difficult (or embarrassing) or in which help may not be available in the event of having an unexpected or </a:t>
            </a:r>
            <a:r>
              <a:rPr lang="en-US" dirty="0" err="1" smtClean="0"/>
              <a:t>situationally</a:t>
            </a:r>
            <a:r>
              <a:rPr lang="en-US" dirty="0" smtClean="0"/>
              <a:t> predisposed panic attack or panic-like symptoms. Agoraphobic fears typically involve characteristic clusters of situations that include being outside the home alone; being in a crowd or standing in a line; being on a bridge; and traveling in a bus, train, or automobile.</a:t>
            </a:r>
          </a:p>
          <a:p>
            <a:pPr algn="l" rtl="0"/>
            <a:r>
              <a:rPr lang="en-US" b="1" dirty="0" smtClean="0"/>
              <a:t>Note</a:t>
            </a:r>
            <a:r>
              <a:rPr lang="en-US" dirty="0" smtClean="0"/>
              <a:t>: Consider the diagnosis of specific phobia if the avoidance is limited to one or only a few specific situations, or social phobia if the avoidance is limited to social situations. </a:t>
            </a:r>
          </a:p>
          <a:p>
            <a:pPr lvl="0" algn="l" rtl="0"/>
            <a:r>
              <a:rPr lang="en-US" dirty="0" smtClean="0"/>
              <a:t>The situations are avoided (e.g., travel is restricted) or else are endured with marked distress or with anxiety about having a panic attack or panic-like symptoms, or require the presence of a companion. </a:t>
            </a:r>
          </a:p>
          <a:p>
            <a:pPr algn="l" rtl="0"/>
            <a:r>
              <a:rPr lang="en-US" i="1" dirty="0" smtClean="0"/>
              <a:t>Exclusion of other psychiatric disorders. </a:t>
            </a:r>
          </a:p>
          <a:p>
            <a:pPr lvl="0" algn="l" rtl="0"/>
            <a:r>
              <a:rPr lang="en-US" i="1" dirty="0" smtClean="0"/>
              <a:t>Exclusion of substance/general medical condition. </a:t>
            </a:r>
          </a:p>
          <a:p>
            <a:pPr algn="l" rtl="0"/>
            <a:endParaRPr lang="ar-EG" dirty="0"/>
          </a:p>
        </p:txBody>
      </p:sp>
      <p:sp>
        <p:nvSpPr>
          <p:cNvPr id="4" name="Title 1"/>
          <p:cNvSpPr>
            <a:spLocks noGrp="1"/>
          </p:cNvSpPr>
          <p:nvPr>
            <p:ph type="title"/>
          </p:nvPr>
        </p:nvSpPr>
        <p:spPr/>
        <p:txBody>
          <a:bodyPr/>
          <a:lstStyle/>
          <a:p>
            <a:r>
              <a:rPr lang="en-US" u="sng" dirty="0" smtClean="0"/>
              <a:t>Panic Disorder and Agoraphobia</a:t>
            </a:r>
            <a:endParaRPr lang="ar-E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173</TotalTime>
  <Words>1390</Words>
  <Application>Microsoft Office PowerPoint</Application>
  <PresentationFormat>On-screen Show (4:3)</PresentationFormat>
  <Paragraphs>156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Module</vt:lpstr>
      <vt:lpstr>Psychiatric disorders</vt:lpstr>
      <vt:lpstr>III - Anxiety Disorders</vt:lpstr>
      <vt:lpstr>Anxiety Disorders</vt:lpstr>
      <vt:lpstr>Generalized Anxiety Disorder</vt:lpstr>
      <vt:lpstr>Slide 5</vt:lpstr>
      <vt:lpstr>Panic Disorder and Agoraphobia</vt:lpstr>
      <vt:lpstr>Panic Disorder and Agoraphobia</vt:lpstr>
      <vt:lpstr>Panic Disorder and Agoraphobia</vt:lpstr>
      <vt:lpstr>Panic Disorder and Agoraphobia</vt:lpstr>
      <vt:lpstr>Specific Phobia</vt:lpstr>
      <vt:lpstr>Slide 11</vt:lpstr>
      <vt:lpstr>Social Phobia</vt:lpstr>
      <vt:lpstr>Slide 13</vt:lpstr>
      <vt:lpstr>IV- Obsessive compulsive and related disorders</vt:lpstr>
      <vt:lpstr>Obsessive-Compulsive Disorder</vt:lpstr>
      <vt:lpstr>Slide 16</vt:lpstr>
      <vt:lpstr>Slide 17</vt:lpstr>
      <vt:lpstr>OCD Related Disorders</vt:lpstr>
      <vt:lpstr>V- Trauma and stress related disorders</vt:lpstr>
      <vt:lpstr>Posttraumatic Stress Disorder </vt:lpstr>
      <vt:lpstr>Slide 21</vt:lpstr>
      <vt:lpstr>Slide 22</vt:lpstr>
      <vt:lpstr>Case Study</vt:lpstr>
      <vt:lpstr>Slide 24</vt:lpstr>
      <vt:lpstr>Slide 25</vt:lpstr>
      <vt:lpstr>Slide 26</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Mohamed Moslem</dc:creator>
  <cp:lastModifiedBy>lenovo</cp:lastModifiedBy>
  <cp:revision>66</cp:revision>
  <dcterms:created xsi:type="dcterms:W3CDTF">2006-08-16T00:00:00Z</dcterms:created>
  <dcterms:modified xsi:type="dcterms:W3CDTF">2020-03-17T22:33:43Z</dcterms:modified>
</cp:coreProperties>
</file>