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3" r:id="rId4"/>
    <p:sldId id="271" r:id="rId5"/>
    <p:sldId id="274" r:id="rId6"/>
    <p:sldId id="275" r:id="rId7"/>
    <p:sldId id="276" r:id="rId8"/>
    <p:sldId id="277" r:id="rId9"/>
    <p:sldId id="299" r:id="rId10"/>
    <p:sldId id="278" r:id="rId11"/>
    <p:sldId id="300" r:id="rId12"/>
    <p:sldId id="279" r:id="rId13"/>
    <p:sldId id="301" r:id="rId14"/>
    <p:sldId id="280" r:id="rId15"/>
    <p:sldId id="302" r:id="rId16"/>
    <p:sldId id="282" r:id="rId17"/>
    <p:sldId id="283" r:id="rId18"/>
    <p:sldId id="284" r:id="rId19"/>
    <p:sldId id="285" r:id="rId20"/>
    <p:sldId id="296" r:id="rId21"/>
    <p:sldId id="312" r:id="rId22"/>
    <p:sldId id="313" r:id="rId23"/>
    <p:sldId id="314" r:id="rId24"/>
    <p:sldId id="31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06" autoAdjust="0"/>
    <p:restoredTop sz="94660"/>
  </p:normalViewPr>
  <p:slideViewPr>
    <p:cSldViewPr>
      <p:cViewPr varScale="1">
        <p:scale>
          <a:sx n="64" d="100"/>
          <a:sy n="64" d="100"/>
        </p:scale>
        <p:origin x="-16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r" rtl="1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r" rtl="1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r" rtl="1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r" rtl="1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Psychiatric disorders</a:t>
            </a:r>
            <a:endParaRPr lang="ar-EG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5486400"/>
            <a:ext cx="8077200" cy="1673352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 Mohamed Moslem Al-</a:t>
            </a:r>
            <a:r>
              <a:rPr kumimoji="0" lang="en-US" sz="4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Hefny</a:t>
            </a:r>
            <a:endParaRPr kumimoji="0" lang="ar-EG" sz="47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Criteria for Manic Episode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 algn="l" rtl="0"/>
            <a:r>
              <a:rPr lang="en-US" dirty="0" smtClean="0"/>
              <a:t>A distinct period of abnormally and persistently elevated, expansive, or irritable mood, lasting at least 1 week (or any duration if hospitalization is necessary). </a:t>
            </a:r>
          </a:p>
          <a:p>
            <a:pPr lvl="0" algn="l" rtl="0"/>
            <a:r>
              <a:rPr lang="en-US" dirty="0" smtClean="0"/>
              <a:t>During the period of mood disturbance, three (or more) of the following symptoms have persisted (four if the mood is only irritable) and have been present to a significant degree: </a:t>
            </a:r>
          </a:p>
          <a:p>
            <a:pPr lvl="1" algn="l" rtl="0"/>
            <a:r>
              <a:rPr lang="en-US" dirty="0" smtClean="0"/>
              <a:t>inflated self-esteem or grandiosity </a:t>
            </a:r>
          </a:p>
          <a:p>
            <a:pPr lvl="1" algn="l" rtl="0"/>
            <a:r>
              <a:rPr lang="en-US" dirty="0" smtClean="0"/>
              <a:t>decreased need for sleep (e.g., feels rested after only 3 hours of sleep) </a:t>
            </a:r>
          </a:p>
          <a:p>
            <a:pPr lvl="1" algn="l" rtl="0"/>
            <a:r>
              <a:rPr lang="en-US" dirty="0" smtClean="0"/>
              <a:t>more talkative than usual or pressure to keep talking </a:t>
            </a:r>
          </a:p>
          <a:p>
            <a:pPr lvl="1" algn="l" rtl="0"/>
            <a:r>
              <a:rPr lang="en-US" dirty="0" smtClean="0"/>
              <a:t>flight of ideas or subjective experience that thoughts are racing </a:t>
            </a:r>
          </a:p>
          <a:p>
            <a:pPr lvl="1" algn="l" rtl="0"/>
            <a:r>
              <a:rPr lang="en-US" dirty="0" smtClean="0"/>
              <a:t>distractibility (i.e., attention too easily drawn to unimportant or irrelevant external stimuli) </a:t>
            </a:r>
          </a:p>
          <a:p>
            <a:pPr lvl="1" algn="l" rtl="0"/>
            <a:r>
              <a:rPr lang="en-US" dirty="0" smtClean="0"/>
              <a:t>increase in goal-directed activity (either socially, at work or school, or sexually) or psychomotor agitation </a:t>
            </a:r>
          </a:p>
          <a:p>
            <a:pPr lvl="1" algn="l" rtl="0"/>
            <a:r>
              <a:rPr lang="en-US" dirty="0" smtClean="0"/>
              <a:t>excessive involvement in pleasurable activities that have a high potential for painful consequences (e.g., engaging in unrestrained buying sprees, sexual indiscretions, or foolish business investments)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Manic Episode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i="1" dirty="0" smtClean="0"/>
              <a:t>Social/occupational dysfunction</a:t>
            </a:r>
            <a:r>
              <a:rPr lang="en-US" dirty="0" smtClean="0"/>
              <a:t>. </a:t>
            </a:r>
          </a:p>
          <a:p>
            <a:pPr lvl="0" algn="l" rtl="0"/>
            <a:r>
              <a:rPr lang="en-US" i="1" dirty="0" smtClean="0"/>
              <a:t>Exclusion of mixed episode. </a:t>
            </a:r>
          </a:p>
          <a:p>
            <a:pPr lvl="0" algn="l" rtl="0"/>
            <a:r>
              <a:rPr lang="en-US" i="1" dirty="0" smtClean="0"/>
              <a:t>Exclusion of substance/general medical condition. </a:t>
            </a:r>
          </a:p>
          <a:p>
            <a:pPr marL="1262063" lvl="0" indent="87313" algn="l" rtl="0">
              <a:buNone/>
            </a:pPr>
            <a:r>
              <a:rPr lang="en-US" sz="2400" b="1" dirty="0" smtClean="0"/>
              <a:t>Note:</a:t>
            </a:r>
            <a:r>
              <a:rPr lang="en-US" sz="2400" dirty="0" smtClean="0"/>
              <a:t> Manic-like episodes that are clearly caused by somatic antidepressant treatment (e.g., medication, electroconvulsive therapy, light therapy) should not count toward a diagnosis of bipolar I disorder.</a:t>
            </a:r>
          </a:p>
          <a:p>
            <a:pPr algn="l" rtl="0"/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Criteria for Hypomanic Episode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 algn="l" rtl="0"/>
            <a:r>
              <a:rPr lang="en-US" dirty="0" smtClean="0"/>
              <a:t>A distinct period of persistently elevated, expansive, or irritable mood, lasting throughout at least 4 days, that is clearly different from the usual </a:t>
            </a:r>
            <a:r>
              <a:rPr lang="en-US" dirty="0" err="1" smtClean="0"/>
              <a:t>nondepressed</a:t>
            </a:r>
            <a:r>
              <a:rPr lang="en-US" dirty="0" smtClean="0"/>
              <a:t> mood. </a:t>
            </a:r>
          </a:p>
          <a:p>
            <a:pPr lvl="0" algn="l" rtl="0"/>
            <a:r>
              <a:rPr lang="en-US" dirty="0" smtClean="0"/>
              <a:t>During the period of mood disturbance, three (or more) of the following symptoms have persisted (four if the mood is only irritable) and have been present to a significant degree: </a:t>
            </a:r>
          </a:p>
          <a:p>
            <a:pPr lvl="1" algn="l" rtl="0"/>
            <a:r>
              <a:rPr lang="en-US" dirty="0" smtClean="0"/>
              <a:t>inflated self-esteem or grandiosity </a:t>
            </a:r>
          </a:p>
          <a:p>
            <a:pPr lvl="1" algn="l" rtl="0"/>
            <a:r>
              <a:rPr lang="en-US" dirty="0" smtClean="0"/>
              <a:t>decreased need for sleep (e.g., feels rested after only 3 hours of sleep) </a:t>
            </a:r>
          </a:p>
          <a:p>
            <a:pPr lvl="1" algn="l" rtl="0"/>
            <a:r>
              <a:rPr lang="en-US" dirty="0" smtClean="0"/>
              <a:t>more talkative than usual or pressure to keep talking </a:t>
            </a:r>
          </a:p>
          <a:p>
            <a:pPr lvl="1" algn="l" rtl="0"/>
            <a:r>
              <a:rPr lang="en-US" dirty="0" smtClean="0"/>
              <a:t>flight of ideas or subjective experience that thoughts are racing </a:t>
            </a:r>
          </a:p>
          <a:p>
            <a:pPr lvl="1" algn="l" rtl="0"/>
            <a:r>
              <a:rPr lang="en-US" dirty="0" smtClean="0"/>
              <a:t>distractibility (i.e., attention too easily drawn to unimportant or irrelevant external stimuli) </a:t>
            </a:r>
          </a:p>
          <a:p>
            <a:pPr lvl="1" algn="l" rtl="0"/>
            <a:r>
              <a:rPr lang="en-US" dirty="0" smtClean="0"/>
              <a:t>increase in goal-directed activity (either socially, at work or school, or sexually) or psychomotor agitation </a:t>
            </a:r>
          </a:p>
          <a:p>
            <a:pPr lvl="1" algn="l" rtl="0"/>
            <a:r>
              <a:rPr lang="en-US" dirty="0" smtClean="0"/>
              <a:t>excessive involvement in pleasurable activities that have a high potential for painful consequences (e.g., the person engages in unrestrained buying sprees, sexual indiscretions, or foolish business investments)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l" rtl="0"/>
            <a:r>
              <a:rPr lang="en-US" dirty="0" smtClean="0"/>
              <a:t>The episode is associated with an unequivocal change in functioning that is uncharacteristic of the person when not symptomatic. </a:t>
            </a:r>
          </a:p>
          <a:p>
            <a:pPr lvl="0" algn="l" rtl="0"/>
            <a:r>
              <a:rPr lang="en-US" dirty="0" smtClean="0"/>
              <a:t>The disturbance in mood and the change in functioning are observable by others. </a:t>
            </a:r>
          </a:p>
          <a:p>
            <a:pPr lvl="0" algn="l" rtl="0"/>
            <a:r>
              <a:rPr lang="en-US" dirty="0" smtClean="0"/>
              <a:t>The episode is not severe enough to cause marked impairment in social or occupational functioning, or to necessitate hospitalization, and there are no psychotic features. </a:t>
            </a:r>
          </a:p>
          <a:p>
            <a:pPr algn="l" rtl="0"/>
            <a:endParaRPr lang="ar-EG" dirty="0" smtClean="0"/>
          </a:p>
          <a:p>
            <a:pPr lvl="0" algn="l" rtl="0"/>
            <a:r>
              <a:rPr lang="en-US" i="1" dirty="0" smtClean="0"/>
              <a:t>Exclusion of substance/general medical condition. </a:t>
            </a:r>
          </a:p>
          <a:p>
            <a:pPr marL="1265238" indent="-3175" algn="l" rtl="0">
              <a:buNone/>
              <a:tabLst>
                <a:tab pos="1262063" algn="l"/>
              </a:tabLst>
            </a:pPr>
            <a:r>
              <a:rPr lang="en-US" b="1" dirty="0" smtClean="0"/>
              <a:t>Note:</a:t>
            </a:r>
            <a:r>
              <a:rPr lang="en-US" dirty="0" smtClean="0"/>
              <a:t> Hypomanic-like episodes that are clearly caused by somatic antidepressant treatment (e.g., medication, electroconvulsive therapy, light therapy) should not count toward a diagnosis of bipolar II disorder.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Criteria for Hypomanic Episode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/>
              <a:t>Unipolar </a:t>
            </a:r>
            <a:r>
              <a:rPr lang="en-US" dirty="0" smtClean="0"/>
              <a:t>Depression treatment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19088" indent="-319088" algn="l" rtl="0">
              <a:buFont typeface="Wingdings" pitchFamily="2" charset="2"/>
              <a:buChar char="v"/>
            </a:pPr>
            <a:r>
              <a:rPr lang="en-US" b="1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Psychosocial Therapies (psychotherapy)</a:t>
            </a:r>
            <a:endParaRPr lang="en-US" dirty="0" smtClean="0"/>
          </a:p>
          <a:p>
            <a:pPr marL="882650" lvl="0" indent="-319088" algn="l" rtl="0">
              <a:buFont typeface="Wingdings" pitchFamily="2" charset="2"/>
              <a:buChar char="§"/>
            </a:pPr>
            <a:r>
              <a:rPr lang="en-US" dirty="0" smtClean="0"/>
              <a:t>Cognitive therapy </a:t>
            </a:r>
          </a:p>
          <a:p>
            <a:pPr marL="882650" lvl="0" indent="-319088" algn="l" rtl="0">
              <a:buFont typeface="Wingdings" pitchFamily="2" charset="2"/>
              <a:buChar char="§"/>
            </a:pPr>
            <a:r>
              <a:rPr lang="en-US" dirty="0" smtClean="0"/>
              <a:t>Behavior therapy</a:t>
            </a:r>
          </a:p>
          <a:p>
            <a:pPr marL="319088" indent="-319088" algn="l" rtl="0">
              <a:buFont typeface="Wingdings" pitchFamily="2" charset="2"/>
              <a:buChar char="v"/>
            </a:pPr>
            <a:r>
              <a:rPr lang="en-US" b="1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Biological therapies</a:t>
            </a:r>
            <a:endParaRPr lang="en-US" dirty="0" smtClean="0"/>
          </a:p>
          <a:p>
            <a:pPr marL="882650" indent="-319088" algn="l" rtl="0"/>
            <a:r>
              <a:rPr lang="en-US" dirty="0" smtClean="0"/>
              <a:t>Pharmacotherapy </a:t>
            </a:r>
          </a:p>
          <a:p>
            <a:pPr marL="1797050" indent="-319088" algn="l" rtl="0">
              <a:buFont typeface="Wingdings" pitchFamily="2" charset="2"/>
              <a:buChar char="ü"/>
              <a:tabLst>
                <a:tab pos="1087438" algn="l"/>
              </a:tabLst>
            </a:pPr>
            <a:r>
              <a:rPr lang="en-US" dirty="0" smtClean="0"/>
              <a:t>Antidepressant Medications</a:t>
            </a:r>
          </a:p>
          <a:p>
            <a:pPr marL="1797050" indent="-319088" algn="l" rtl="0">
              <a:buFont typeface="Wingdings" pitchFamily="2" charset="2"/>
              <a:buChar char="ü"/>
              <a:tabLst>
                <a:tab pos="1087438" algn="l"/>
              </a:tabLst>
            </a:pPr>
            <a:r>
              <a:rPr lang="en-US" dirty="0" smtClean="0"/>
              <a:t>Augmentation drugs: lithium, antiepileptics, antipsychotics, thyroid</a:t>
            </a:r>
          </a:p>
          <a:p>
            <a:pPr marL="982663" lvl="0" indent="-319088" algn="l" rtl="0"/>
            <a:r>
              <a:rPr lang="en-US" dirty="0" smtClean="0"/>
              <a:t>ECT </a:t>
            </a:r>
          </a:p>
          <a:p>
            <a:pPr marL="982663" lvl="0" indent="-319088" algn="l" rtl="0"/>
            <a:r>
              <a:rPr lang="en-US" dirty="0" smtClean="0"/>
              <a:t>Vagal Nerve Stimulation</a:t>
            </a:r>
          </a:p>
          <a:p>
            <a:pPr marL="982663" lvl="0" indent="-319088" algn="l" rtl="0"/>
            <a:r>
              <a:rPr lang="en-US" dirty="0" smtClean="0"/>
              <a:t>Sleep Deprivation</a:t>
            </a:r>
          </a:p>
          <a:p>
            <a:pPr marL="982663" lvl="0" indent="-319088" algn="l" rtl="0"/>
            <a:r>
              <a:rPr lang="en-US" dirty="0" smtClean="0"/>
              <a:t>Phototherapy</a:t>
            </a:r>
            <a:endParaRPr lang="ar-EG" dirty="0" smtClean="0"/>
          </a:p>
          <a:p>
            <a:pPr lvl="0" algn="l" rt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l" rtl="0"/>
            <a:r>
              <a:rPr lang="en-US" b="1" i="1" dirty="0" smtClean="0"/>
              <a:t>MAO inhibitors </a:t>
            </a:r>
            <a:r>
              <a:rPr lang="en-US" dirty="0" smtClean="0"/>
              <a:t>(Tranylcypromine)</a:t>
            </a:r>
          </a:p>
          <a:p>
            <a:pPr algn="l" rtl="0"/>
            <a:r>
              <a:rPr lang="en-US" b="1" i="1" u="sng" dirty="0" smtClean="0"/>
              <a:t>Tricyclic antidepressnats</a:t>
            </a:r>
            <a:r>
              <a:rPr lang="en-US" b="1" i="1" dirty="0" smtClean="0"/>
              <a:t> </a:t>
            </a:r>
            <a:r>
              <a:rPr lang="en-US" dirty="0" smtClean="0"/>
              <a:t>(Clomipramine, Imipramine, Amitryptyline, </a:t>
            </a:r>
            <a:r>
              <a:rPr lang="en-US" dirty="0" err="1" smtClean="0"/>
              <a:t>Dothiepin,Tianeptine</a:t>
            </a:r>
            <a:r>
              <a:rPr lang="en-US" dirty="0" smtClean="0"/>
              <a:t>)</a:t>
            </a:r>
          </a:p>
          <a:p>
            <a:pPr lvl="0" algn="l" rtl="0"/>
            <a:r>
              <a:rPr lang="en-US" b="1" i="1" u="sng" dirty="0" smtClean="0"/>
              <a:t>Selective serotonin reuptake inhibitors </a:t>
            </a:r>
            <a:r>
              <a:rPr lang="en-US" dirty="0" smtClean="0"/>
              <a:t>(Citalopram, Escitalopram, Fluoxetine, Paroxetine, Sertraline, Fluvoxamine)</a:t>
            </a:r>
          </a:p>
          <a:p>
            <a:pPr lvl="0" algn="l" rtl="0"/>
            <a:r>
              <a:rPr lang="en-US" b="1" i="1" u="sng" dirty="0" smtClean="0"/>
              <a:t>Serotonin–norepinephrine reuptake inhibitors </a:t>
            </a:r>
            <a:r>
              <a:rPr lang="en-US" dirty="0" smtClean="0"/>
              <a:t>(Venlafaxine, Duloxetine)</a:t>
            </a:r>
            <a:endParaRPr lang="en-US" b="1" dirty="0" smtClean="0"/>
          </a:p>
          <a:p>
            <a:pPr lvl="0" algn="l" rtl="0"/>
            <a:r>
              <a:rPr lang="en-US" b="1" i="1" u="sng" dirty="0" smtClean="0"/>
              <a:t>Norepinephrine reuptake inhibitors </a:t>
            </a:r>
            <a:r>
              <a:rPr lang="en-US" i="1" u="sng" dirty="0" smtClean="0"/>
              <a:t>(</a:t>
            </a:r>
            <a:r>
              <a:rPr lang="en-US" dirty="0" smtClean="0"/>
              <a:t>Reboxetine)</a:t>
            </a:r>
          </a:p>
          <a:p>
            <a:pPr lvl="0" algn="l" rtl="0"/>
            <a:r>
              <a:rPr lang="en-US" b="1" i="1" u="sng" dirty="0" smtClean="0"/>
              <a:t>Atypical antidepressants</a:t>
            </a:r>
            <a:r>
              <a:rPr lang="en-US" b="1" i="1" dirty="0" smtClean="0"/>
              <a:t> </a:t>
            </a:r>
            <a:r>
              <a:rPr lang="en-US" dirty="0" smtClean="0"/>
              <a:t>(Mirtazapine, Bubrobione, Trazodone)</a:t>
            </a:r>
          </a:p>
          <a:p>
            <a:pPr lvl="0" algn="l" rtl="0"/>
            <a:endParaRPr lang="en-US" b="1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Antidepressant Medications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pharmacological treatment of bipolar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>
              <a:buNone/>
            </a:pPr>
            <a:r>
              <a:rPr lang="en-US" dirty="0" smtClean="0"/>
              <a:t>The pharmacological treatment of bipolar disorders is divided into both </a:t>
            </a:r>
          </a:p>
          <a:p>
            <a:pPr lvl="0" algn="l" rtl="0"/>
            <a:r>
              <a:rPr lang="en-US" u="sng" dirty="0" smtClean="0"/>
              <a:t>Treatment of acute episode </a:t>
            </a:r>
            <a:endParaRPr lang="en-US" dirty="0" smtClean="0"/>
          </a:p>
          <a:p>
            <a:pPr marL="1352550" lvl="0" indent="-319088" algn="l" rtl="0">
              <a:buNone/>
            </a:pPr>
            <a:r>
              <a:rPr lang="en-US" dirty="0" smtClean="0"/>
              <a:t>Treatment of acute mania or hypomania</a:t>
            </a:r>
          </a:p>
          <a:p>
            <a:pPr marL="1352550" lvl="0" indent="-319088" algn="l" rtl="0">
              <a:buNone/>
            </a:pPr>
            <a:r>
              <a:rPr lang="en-US" dirty="0" smtClean="0"/>
              <a:t>Treatment of acute depression </a:t>
            </a:r>
          </a:p>
          <a:p>
            <a:pPr algn="l" rtl="0"/>
            <a:r>
              <a:rPr lang="en-US" u="sng" dirty="0" smtClean="0"/>
              <a:t>Maintenance treatment</a:t>
            </a:r>
            <a:r>
              <a:rPr lang="en-US" dirty="0" smtClean="0"/>
              <a:t> 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 of Acute Mania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Lithium Carbonate</a:t>
            </a:r>
            <a:endParaRPr lang="en-US" dirty="0" smtClean="0"/>
          </a:p>
          <a:p>
            <a:pPr algn="l" rtl="0"/>
            <a:r>
              <a:rPr lang="en-US" b="1" dirty="0" err="1" smtClean="0"/>
              <a:t>Antieplieptic</a:t>
            </a:r>
            <a:r>
              <a:rPr lang="en-US" b="1" dirty="0" smtClean="0"/>
              <a:t> drugs </a:t>
            </a:r>
            <a:r>
              <a:rPr lang="en-US" dirty="0" smtClean="0"/>
              <a:t>(</a:t>
            </a:r>
            <a:r>
              <a:rPr lang="en-US" dirty="0" err="1" smtClean="0"/>
              <a:t>Valproate</a:t>
            </a:r>
            <a:r>
              <a:rPr lang="en-US" dirty="0" smtClean="0"/>
              <a:t>, </a:t>
            </a:r>
            <a:r>
              <a:rPr lang="en-US" dirty="0" err="1" smtClean="0"/>
              <a:t>Carbamazepine</a:t>
            </a:r>
            <a:r>
              <a:rPr lang="en-US" dirty="0" smtClean="0"/>
              <a:t>, </a:t>
            </a:r>
            <a:r>
              <a:rPr lang="en-US" dirty="0" err="1" smtClean="0"/>
              <a:t>Oxcarba-zepine</a:t>
            </a:r>
            <a:r>
              <a:rPr lang="en-US" dirty="0" smtClean="0"/>
              <a:t>, </a:t>
            </a:r>
            <a:r>
              <a:rPr lang="en-US" dirty="0" err="1" smtClean="0"/>
              <a:t>Clonazepam</a:t>
            </a:r>
            <a:r>
              <a:rPr lang="en-US" dirty="0" smtClean="0"/>
              <a:t> &amp; </a:t>
            </a:r>
            <a:r>
              <a:rPr lang="en-US" dirty="0" err="1" smtClean="0"/>
              <a:t>Lorazepam</a:t>
            </a:r>
            <a:r>
              <a:rPr lang="en-US" dirty="0" smtClean="0"/>
              <a:t>)</a:t>
            </a:r>
          </a:p>
          <a:p>
            <a:pPr algn="l" rtl="0"/>
            <a:r>
              <a:rPr lang="en-US" b="1" dirty="0" smtClean="0"/>
              <a:t>Anti-psychotics </a:t>
            </a:r>
            <a:r>
              <a:rPr lang="en-US" dirty="0" smtClean="0"/>
              <a:t>(Atypical &amp; Typical)</a:t>
            </a:r>
          </a:p>
          <a:p>
            <a:pPr algn="l" rtl="0"/>
            <a:r>
              <a:rPr lang="en-US" b="1" dirty="0" smtClean="0"/>
              <a:t>ECT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 of Acute Bipolar Depression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Standard anti-depressants </a:t>
            </a:r>
            <a:r>
              <a:rPr lang="en-US" b="1" dirty="0" smtClean="0">
                <a:sym typeface="Symbol"/>
              </a:rPr>
              <a:t>+</a:t>
            </a:r>
            <a:r>
              <a:rPr lang="en-US" b="1" dirty="0" smtClean="0"/>
              <a:t> mood stabilizer </a:t>
            </a:r>
            <a:endParaRPr lang="en-US" dirty="0" smtClean="0"/>
          </a:p>
          <a:p>
            <a:pPr algn="l" rtl="0"/>
            <a:r>
              <a:rPr lang="en-US" b="1" dirty="0" smtClean="0"/>
              <a:t>Mood stabilizers</a:t>
            </a:r>
            <a:endParaRPr lang="en-US" dirty="0" smtClean="0"/>
          </a:p>
          <a:p>
            <a:pPr algn="l" rtl="0"/>
            <a:r>
              <a:rPr lang="en-US" b="1" dirty="0" smtClean="0"/>
              <a:t>ECT</a:t>
            </a:r>
            <a:endParaRPr lang="en-US" dirty="0" smtClean="0"/>
          </a:p>
          <a:p>
            <a:pPr algn="l" rtl="0"/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Maintenance Treatment of Bipolar Disorder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Lithium Carbonate</a:t>
            </a:r>
            <a:endParaRPr lang="en-US" dirty="0" smtClean="0"/>
          </a:p>
          <a:p>
            <a:pPr algn="l" rtl="0"/>
            <a:r>
              <a:rPr lang="en-US" b="1" dirty="0" err="1" smtClean="0"/>
              <a:t>Antieplieptic</a:t>
            </a:r>
            <a:r>
              <a:rPr lang="en-US" b="1" dirty="0" smtClean="0"/>
              <a:t> drugs </a:t>
            </a:r>
            <a:r>
              <a:rPr lang="en-US" dirty="0" smtClean="0"/>
              <a:t>(</a:t>
            </a:r>
            <a:r>
              <a:rPr lang="en-US" dirty="0" err="1" smtClean="0"/>
              <a:t>Valproate</a:t>
            </a:r>
            <a:r>
              <a:rPr lang="en-US" dirty="0" smtClean="0"/>
              <a:t>, </a:t>
            </a:r>
            <a:r>
              <a:rPr lang="en-US" dirty="0" err="1" smtClean="0"/>
              <a:t>Carbamazepine</a:t>
            </a:r>
            <a:r>
              <a:rPr lang="en-US" dirty="0" smtClean="0"/>
              <a:t>, </a:t>
            </a:r>
            <a:r>
              <a:rPr lang="en-US" u="sng" dirty="0" err="1" smtClean="0"/>
              <a:t>Lamotrigine</a:t>
            </a:r>
            <a:r>
              <a:rPr lang="en-US" dirty="0" smtClean="0"/>
              <a:t>)</a:t>
            </a:r>
          </a:p>
          <a:p>
            <a:pPr algn="l" rtl="0"/>
            <a:r>
              <a:rPr lang="en-US" b="1" dirty="0" smtClean="0"/>
              <a:t>Anti-psychotics </a:t>
            </a:r>
            <a:r>
              <a:rPr lang="en-US" dirty="0" smtClean="0"/>
              <a:t>(</a:t>
            </a:r>
            <a:r>
              <a:rPr lang="en-US" u="sng" dirty="0" err="1" smtClean="0"/>
              <a:t>Olanzapine</a:t>
            </a:r>
            <a:r>
              <a:rPr lang="en-US" dirty="0" smtClean="0"/>
              <a:t>)</a:t>
            </a:r>
          </a:p>
          <a:p>
            <a:pPr algn="l" rtl="0"/>
            <a:r>
              <a:rPr lang="en-US" b="1" dirty="0" smtClean="0"/>
              <a:t>Thyroid supplementation</a:t>
            </a:r>
            <a:endParaRPr lang="en-US" dirty="0" smtClean="0"/>
          </a:p>
          <a:p>
            <a:pPr algn="l" rtl="0"/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-US" dirty="0" smtClean="0"/>
              <a:t>II – Mood Disorders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-US" dirty="0" smtClean="0"/>
              <a:t>Case Study</a:t>
            </a:r>
            <a:endParaRPr lang="ar-EG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se Files Psychiatryس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905000"/>
            <a:ext cx="6569964" cy="417652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se Files Psychiatr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447800"/>
            <a:ext cx="6816852" cy="517779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se Files Psychiatry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057400"/>
            <a:ext cx="6809994" cy="419709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-US" dirty="0" smtClean="0"/>
              <a:t>Thank You</a:t>
            </a:r>
            <a:endParaRPr lang="ar-E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 Disorders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US" b="1" dirty="0" smtClean="0"/>
              <a:t>Mood</a:t>
            </a:r>
            <a:r>
              <a:rPr lang="en-US" dirty="0" smtClean="0"/>
              <a:t> is a pervasive and sustained feeling tone that is experienced internally and that influences a person's behavior and perception of the world.</a:t>
            </a:r>
          </a:p>
          <a:p>
            <a:pPr algn="l" rtl="0"/>
            <a:r>
              <a:rPr lang="en-US" b="1" dirty="0" smtClean="0"/>
              <a:t>Affect</a:t>
            </a:r>
            <a:r>
              <a:rPr lang="en-US" dirty="0" smtClean="0"/>
              <a:t> is the external expression of mood.</a:t>
            </a:r>
          </a:p>
          <a:p>
            <a:pPr algn="l" rtl="0"/>
            <a:r>
              <a:rPr lang="en-US" dirty="0" smtClean="0"/>
              <a:t>Mood can be </a:t>
            </a:r>
            <a:r>
              <a:rPr lang="en-US" b="1" dirty="0" smtClean="0"/>
              <a:t>normal, elevated, or depressed</a:t>
            </a:r>
            <a:r>
              <a:rPr lang="en-US" dirty="0" smtClean="0"/>
              <a:t>. </a:t>
            </a:r>
          </a:p>
          <a:p>
            <a:pPr algn="l" rtl="0"/>
            <a:r>
              <a:rPr lang="en-US" b="1" dirty="0" smtClean="0"/>
              <a:t>Healthy persons </a:t>
            </a:r>
            <a:r>
              <a:rPr lang="en-US" dirty="0" smtClean="0"/>
              <a:t>experience a wide range of moods and have an equally large repertoire of affective expressions; they feel in control of their moods and affects.</a:t>
            </a:r>
          </a:p>
          <a:p>
            <a:pPr algn="l" rtl="0"/>
            <a:r>
              <a:rPr lang="en-US" b="1" dirty="0" smtClean="0"/>
              <a:t>Mood disorders </a:t>
            </a:r>
            <a:r>
              <a:rPr lang="en-US" dirty="0" smtClean="0"/>
              <a:t>are a group of clinical conditions characterized by a loss of that sense of control and a subjective experience of great distress. </a:t>
            </a:r>
          </a:p>
          <a:p>
            <a:pPr algn="l" rtl="0"/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u="sng" dirty="0" smtClean="0"/>
              <a:t>Classification of Mood Disorders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u="sng" dirty="0" smtClean="0"/>
              <a:t>Major depressive disorder</a:t>
            </a:r>
            <a:r>
              <a:rPr lang="en-US" dirty="0" smtClean="0"/>
              <a:t> (MDD) or </a:t>
            </a:r>
            <a:r>
              <a:rPr lang="en-US" dirty="0" err="1" smtClean="0"/>
              <a:t>unipolar</a:t>
            </a:r>
            <a:r>
              <a:rPr lang="en-US" dirty="0" smtClean="0"/>
              <a:t> depression is a disorder with </a:t>
            </a:r>
            <a:r>
              <a:rPr lang="en-US" u="sng" dirty="0" smtClean="0"/>
              <a:t>only major depressive episodes</a:t>
            </a:r>
            <a:r>
              <a:rPr lang="en-US" dirty="0" smtClean="0"/>
              <a:t>, without a history of a manic, mixed, or hypomanic episode. </a:t>
            </a:r>
          </a:p>
          <a:p>
            <a:pPr algn="l" rtl="0"/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u="sng" dirty="0" smtClean="0"/>
              <a:t>Bipolar disorder</a:t>
            </a:r>
          </a:p>
          <a:p>
            <a:pPr algn="l" rtl="0"/>
            <a:r>
              <a:rPr lang="en-US" b="1" u="sng" dirty="0" smtClean="0"/>
              <a:t>Bipolar I disorder</a:t>
            </a:r>
            <a:r>
              <a:rPr lang="en-US" u="sng" dirty="0" smtClean="0"/>
              <a:t> </a:t>
            </a:r>
            <a:r>
              <a:rPr lang="en-US" dirty="0" smtClean="0"/>
              <a:t>is a disorder with </a:t>
            </a:r>
            <a:r>
              <a:rPr lang="en-US" u="sng" dirty="0" smtClean="0"/>
              <a:t>one or more manic episodes</a:t>
            </a:r>
            <a:r>
              <a:rPr lang="en-US" dirty="0" smtClean="0"/>
              <a:t>, and sometimes </a:t>
            </a:r>
            <a:r>
              <a:rPr lang="en-US" u="sng" dirty="0" smtClean="0"/>
              <a:t>major depressive episodes</a:t>
            </a:r>
            <a:r>
              <a:rPr lang="en-US" dirty="0" smtClean="0"/>
              <a:t>. </a:t>
            </a:r>
          </a:p>
          <a:p>
            <a:pPr algn="l" rtl="0"/>
            <a:r>
              <a:rPr lang="en-US" b="1" u="sng" dirty="0" smtClean="0"/>
              <a:t>Bipolar II disorder</a:t>
            </a:r>
            <a:r>
              <a:rPr lang="en-US" u="sng" dirty="0" smtClean="0"/>
              <a:t> </a:t>
            </a:r>
            <a:r>
              <a:rPr lang="en-US" dirty="0" smtClean="0"/>
              <a:t>is a disorder with episodes of </a:t>
            </a:r>
            <a:r>
              <a:rPr lang="en-US" u="sng" dirty="0" smtClean="0"/>
              <a:t>major depression</a:t>
            </a:r>
            <a:r>
              <a:rPr lang="en-US" dirty="0" smtClean="0"/>
              <a:t> and </a:t>
            </a:r>
            <a:r>
              <a:rPr lang="en-US" u="sng" dirty="0" smtClean="0"/>
              <a:t>hypomania</a:t>
            </a:r>
            <a:r>
              <a:rPr lang="en-US" dirty="0" smtClean="0"/>
              <a:t> rather than mania.</a:t>
            </a:r>
          </a:p>
          <a:p>
            <a:pPr algn="l" rtl="0"/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rtl="0"/>
            <a:r>
              <a:rPr lang="en-US" dirty="0" smtClean="0"/>
              <a:t> </a:t>
            </a:r>
          </a:p>
          <a:p>
            <a:pPr algn="l" rtl="0"/>
            <a:r>
              <a:rPr lang="en-US" b="1" u="sng" dirty="0" smtClean="0"/>
              <a:t>Dysthymia</a:t>
            </a:r>
            <a:r>
              <a:rPr lang="en-US" u="sng" dirty="0" smtClean="0"/>
              <a:t> (</a:t>
            </a:r>
            <a:r>
              <a:rPr lang="en-US" b="1" u="sng" dirty="0" smtClean="0"/>
              <a:t>dysthymic disorder</a:t>
            </a:r>
            <a:r>
              <a:rPr lang="en-US" b="1" dirty="0" smtClean="0"/>
              <a:t>)</a:t>
            </a:r>
            <a:r>
              <a:rPr lang="en-US" dirty="0" smtClean="0"/>
              <a:t> is characterized by at least 2 years of </a:t>
            </a:r>
            <a:r>
              <a:rPr lang="en-US" u="sng" dirty="0" smtClean="0"/>
              <a:t>depressed mood</a:t>
            </a:r>
            <a:r>
              <a:rPr lang="en-US" dirty="0" smtClean="0"/>
              <a:t> that is not sufficiently severe to fit the diagnosis of major depressive episode. </a:t>
            </a:r>
            <a:r>
              <a:rPr lang="en-US" i="1" dirty="0" smtClean="0"/>
              <a:t>It represents less severe form of major depression.</a:t>
            </a:r>
            <a:endParaRPr lang="en-US" dirty="0" smtClean="0"/>
          </a:p>
          <a:p>
            <a:pPr lvl="0" algn="l" rtl="0">
              <a:buNone/>
            </a:pPr>
            <a:endParaRPr lang="en-US" dirty="0" smtClean="0"/>
          </a:p>
          <a:p>
            <a:pPr algn="l" rtl="0"/>
            <a:r>
              <a:rPr lang="en-US" b="1" u="sng" dirty="0" smtClean="0"/>
              <a:t>Cyclothymia</a:t>
            </a:r>
            <a:r>
              <a:rPr lang="en-US" u="sng" dirty="0" smtClean="0"/>
              <a:t> (c</a:t>
            </a:r>
            <a:r>
              <a:rPr lang="en-US" b="1" u="sng" dirty="0" smtClean="0"/>
              <a:t>yclothymic disorder)</a:t>
            </a:r>
            <a:r>
              <a:rPr lang="en-US" dirty="0" smtClean="0"/>
              <a:t> is characterized by at least 2 years of frequently occurring </a:t>
            </a:r>
            <a:r>
              <a:rPr lang="en-US" u="sng" dirty="0" smtClean="0"/>
              <a:t>hypomanic symptoms</a:t>
            </a:r>
            <a:r>
              <a:rPr lang="en-US" dirty="0" smtClean="0"/>
              <a:t> that cannot fit the diagnosis of manic episode and of </a:t>
            </a:r>
            <a:r>
              <a:rPr lang="en-US" u="sng" dirty="0" smtClean="0"/>
              <a:t>depressive symptoms</a:t>
            </a:r>
            <a:r>
              <a:rPr lang="en-US" dirty="0" smtClean="0"/>
              <a:t> that cannot fit the diagnosis of major depressive episode. </a:t>
            </a:r>
            <a:r>
              <a:rPr lang="en-US" i="1" dirty="0" smtClean="0"/>
              <a:t>It represents a less severe form of bipolar disorder.</a:t>
            </a:r>
            <a:endParaRPr lang="en-US" dirty="0" smtClean="0"/>
          </a:p>
          <a:p>
            <a:pPr algn="l" rtl="0"/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/>
            <a:r>
              <a:rPr lang="en-US" dirty="0" smtClean="0"/>
              <a:t>Minor depressive disorder</a:t>
            </a:r>
          </a:p>
          <a:p>
            <a:pPr lvl="0" algn="l" rtl="0"/>
            <a:r>
              <a:rPr lang="en-US" dirty="0" smtClean="0"/>
              <a:t>Recurrent brief depressive disorder</a:t>
            </a:r>
          </a:p>
          <a:p>
            <a:pPr algn="l" rtl="0"/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Major Depressive Episode – Diagnostic Criteria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 algn="l" rtl="0"/>
            <a:r>
              <a:rPr lang="en-US" dirty="0" smtClean="0"/>
              <a:t>Five (or more) of the following symptoms have been present during the same 2-week period and represent a change from previous functioning; at least one of the symptoms is either (1) depressed mood or (2) loss of interest or pleasure.</a:t>
            </a:r>
            <a:br>
              <a:rPr lang="en-US" dirty="0" smtClean="0"/>
            </a:br>
            <a:r>
              <a:rPr lang="en-US" b="1" dirty="0" smtClean="0"/>
              <a:t>Note:</a:t>
            </a:r>
            <a:r>
              <a:rPr lang="en-US" dirty="0" smtClean="0"/>
              <a:t> Do not include symptoms that are clearly due to a general medical condition, or mood-incongruent delusions or hallucinations. </a:t>
            </a:r>
          </a:p>
          <a:p>
            <a:pPr lvl="1" algn="l" rtl="0"/>
            <a:r>
              <a:rPr lang="en-US" dirty="0" smtClean="0"/>
              <a:t>depressed mood most of the day, nearly every day, as indicated by either subjective report (e.g., feels sad or empty) or observation made by others (e.g., appears tearful). </a:t>
            </a:r>
            <a:r>
              <a:rPr lang="en-US" b="1" dirty="0" smtClean="0"/>
              <a:t>Note:</a:t>
            </a:r>
            <a:r>
              <a:rPr lang="en-US" dirty="0" smtClean="0"/>
              <a:t> In children and adolescents, can be irritable mood </a:t>
            </a:r>
          </a:p>
          <a:p>
            <a:pPr lvl="1" algn="l" rtl="0"/>
            <a:r>
              <a:rPr lang="en-US" dirty="0" smtClean="0"/>
              <a:t>markedly diminished interest or pleasure in all, or almost all, activities most of the day, nearly every day (as indicated by either subjective account or observation made by others) </a:t>
            </a:r>
          </a:p>
          <a:p>
            <a:pPr lvl="1" algn="l" rtl="0"/>
            <a:r>
              <a:rPr lang="en-US" dirty="0" smtClean="0"/>
              <a:t>significant weight loss when not dieting or weight gain (e.g., a change of more than 5% of body weight in a month), or decrease or increase in appetite nearly every day. </a:t>
            </a:r>
            <a:r>
              <a:rPr lang="en-US" b="1" dirty="0" smtClean="0"/>
              <a:t>Note:</a:t>
            </a:r>
            <a:r>
              <a:rPr lang="en-US" dirty="0" smtClean="0"/>
              <a:t> In children, consider failure to make expected weight gains. </a:t>
            </a:r>
          </a:p>
          <a:p>
            <a:pPr lvl="1" algn="l" rtl="0"/>
            <a:r>
              <a:rPr lang="en-US" dirty="0" smtClean="0"/>
              <a:t>insomnia or </a:t>
            </a:r>
            <a:r>
              <a:rPr lang="en-US" dirty="0" err="1" smtClean="0"/>
              <a:t>hypersomnia</a:t>
            </a:r>
            <a:r>
              <a:rPr lang="en-US" dirty="0" smtClean="0"/>
              <a:t> nearly every day </a:t>
            </a:r>
          </a:p>
          <a:p>
            <a:pPr lvl="1" algn="l" rtl="0"/>
            <a:r>
              <a:rPr lang="en-US" dirty="0" smtClean="0"/>
              <a:t>psychomotor agitation or retardation nearly every day (observable by others, not merely subjective feelings of restlessness or being slowed down) </a:t>
            </a:r>
          </a:p>
          <a:p>
            <a:pPr lvl="1" algn="l" rtl="0"/>
            <a:r>
              <a:rPr lang="en-US" dirty="0" smtClean="0"/>
              <a:t>fatigue or loss of energy nearly every day </a:t>
            </a:r>
          </a:p>
          <a:p>
            <a:pPr lvl="1" algn="l" rtl="0"/>
            <a:r>
              <a:rPr lang="en-US" dirty="0" smtClean="0"/>
              <a:t>feelings of worthlessness or excessive or inappropriate guilt (which may be delusional) nearly every day (not merely self-reproach or guilt about being sick) </a:t>
            </a:r>
          </a:p>
          <a:p>
            <a:pPr lvl="1" algn="l" rtl="0"/>
            <a:r>
              <a:rPr lang="en-US" dirty="0" smtClean="0"/>
              <a:t>diminished ability to think or concentrate, or indecisiveness, nearly every day (either by subjective account or as observed by others) </a:t>
            </a:r>
          </a:p>
          <a:p>
            <a:pPr lvl="1" algn="l" rtl="0"/>
            <a:r>
              <a:rPr lang="en-US" dirty="0" smtClean="0"/>
              <a:t>recurrent thoughts of death (not just fear of dying), recurrent suicidal ideation without a specific plan, or a suicide attempt or a specific plan for committing suicide </a:t>
            </a:r>
          </a:p>
          <a:p>
            <a:pPr algn="l" rtl="0"/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Depressive Episode – Diagnostic Criteria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i="1" dirty="0" smtClean="0"/>
              <a:t>Social/occupational dysfunction</a:t>
            </a:r>
            <a:r>
              <a:rPr lang="en-US" dirty="0" smtClean="0"/>
              <a:t>. </a:t>
            </a:r>
          </a:p>
          <a:p>
            <a:pPr lvl="0" algn="l" rtl="0"/>
            <a:r>
              <a:rPr lang="en-US" i="1" dirty="0" smtClean="0"/>
              <a:t>Exclusion of mixed episode. </a:t>
            </a:r>
          </a:p>
          <a:p>
            <a:pPr lvl="0" algn="l" rtl="0"/>
            <a:r>
              <a:rPr lang="en-US" i="1" dirty="0" smtClean="0"/>
              <a:t>Exclusion of substance/general medical condition. </a:t>
            </a:r>
          </a:p>
          <a:p>
            <a:pPr lvl="0" algn="l" rtl="0"/>
            <a:r>
              <a:rPr lang="en-US" i="1" dirty="0" smtClean="0"/>
              <a:t>Exclusion of  </a:t>
            </a:r>
            <a:r>
              <a:rPr lang="en-US" dirty="0" smtClean="0"/>
              <a:t>bereavement </a:t>
            </a:r>
            <a:r>
              <a:rPr lang="en-US" sz="2600" dirty="0" smtClean="0"/>
              <a:t>(The symptoms are not better accounted for by bereavement, i.e., after the loss of a loved one, the symptoms persist for longer than 2 months or are characterized by marked functional impairment, morbid preoccupation with worthlessness, suicidal ideation, psychotic symptoms, or psychomotor retardation.)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171</TotalTime>
  <Words>981</Words>
  <Application>Microsoft Office PowerPoint</Application>
  <PresentationFormat>On-screen Show (4:3)</PresentationFormat>
  <Paragraphs>109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Module</vt:lpstr>
      <vt:lpstr>Psychiatric disorders</vt:lpstr>
      <vt:lpstr>II – Mood Disorders</vt:lpstr>
      <vt:lpstr>Mood Disorders</vt:lpstr>
      <vt:lpstr>Classification of Mood Disorders</vt:lpstr>
      <vt:lpstr>Slide 5</vt:lpstr>
      <vt:lpstr>Slide 6</vt:lpstr>
      <vt:lpstr>Slide 7</vt:lpstr>
      <vt:lpstr>Major Depressive Episode – Diagnostic Criteria</vt:lpstr>
      <vt:lpstr>Major Depressive Episode – Diagnostic Criteria</vt:lpstr>
      <vt:lpstr>Criteria for Manic Episode</vt:lpstr>
      <vt:lpstr>Criteria for Manic Episode</vt:lpstr>
      <vt:lpstr>Criteria for Hypomanic Episode</vt:lpstr>
      <vt:lpstr>Criteria for Hypomanic Episode</vt:lpstr>
      <vt:lpstr>Unipolar Depression treatment</vt:lpstr>
      <vt:lpstr>Antidepressant Medications</vt:lpstr>
      <vt:lpstr>The pharmacological treatment of bipolar disorders</vt:lpstr>
      <vt:lpstr>Treatment of Acute Mania</vt:lpstr>
      <vt:lpstr>Treatment of Acute Bipolar Depression</vt:lpstr>
      <vt:lpstr>Maintenance Treatment of Bipolar Disorder</vt:lpstr>
      <vt:lpstr>Case Study</vt:lpstr>
      <vt:lpstr>Slide 21</vt:lpstr>
      <vt:lpstr>Slide 22</vt:lpstr>
      <vt:lpstr>Slide 23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Mohamed Moslem</dc:creator>
  <cp:lastModifiedBy>lenovo</cp:lastModifiedBy>
  <cp:revision>66</cp:revision>
  <dcterms:created xsi:type="dcterms:W3CDTF">2006-08-16T00:00:00Z</dcterms:created>
  <dcterms:modified xsi:type="dcterms:W3CDTF">2020-03-17T22:26:17Z</dcterms:modified>
</cp:coreProperties>
</file>