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8" r:id="rId3"/>
    <p:sldId id="299" r:id="rId4"/>
    <p:sldId id="300" r:id="rId5"/>
    <p:sldId id="301" r:id="rId6"/>
    <p:sldId id="302" r:id="rId7"/>
    <p:sldId id="303" r:id="rId8"/>
    <p:sldId id="282" r:id="rId9"/>
    <p:sldId id="283" r:id="rId10"/>
    <p:sldId id="284" r:id="rId11"/>
    <p:sldId id="311" r:id="rId12"/>
    <p:sldId id="312" r:id="rId13"/>
    <p:sldId id="314" r:id="rId14"/>
    <p:sldId id="259" r:id="rId15"/>
    <p:sldId id="318" r:id="rId16"/>
    <p:sldId id="260" r:id="rId17"/>
    <p:sldId id="261" r:id="rId18"/>
    <p:sldId id="262" r:id="rId19"/>
    <p:sldId id="263" r:id="rId20"/>
    <p:sldId id="265" r:id="rId21"/>
    <p:sldId id="266" r:id="rId22"/>
    <p:sldId id="257" r:id="rId23"/>
    <p:sldId id="285" r:id="rId2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34FBB77-8FC6-46A8-A5C5-E696633DE680}" type="datetimeFigureOut">
              <a:rPr lang="ar-EG" smtClean="0"/>
              <a:pPr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1C63ED-7441-4B8D-83C7-3E2ADE8946E5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r" rtl="1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r" rtl="1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r" rtl="1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r" rtl="1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214554"/>
            <a:ext cx="8458200" cy="1470025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sz="6600" dirty="0" smtClean="0"/>
              <a:t>Psychiatric Symptoms and </a:t>
            </a:r>
            <a:r>
              <a:rPr lang="en-US" sz="6600" dirty="0" smtClean="0"/>
              <a:t>signs 2</a:t>
            </a:r>
            <a:endParaRPr lang="ar-EG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5357826"/>
            <a:ext cx="8072494" cy="114300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Dr Mohamed Moslem  Al-</a:t>
            </a:r>
            <a:r>
              <a:rPr lang="en-US" sz="4400" b="1" dirty="0" err="1" smtClean="0"/>
              <a:t>Hefny</a:t>
            </a:r>
            <a:endParaRPr lang="ar-EG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Hallucination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Olfactory hallucinations:</a:t>
            </a:r>
            <a:r>
              <a:rPr lang="en-US" dirty="0" smtClean="0"/>
              <a:t> smell</a:t>
            </a:r>
          </a:p>
          <a:p>
            <a:pPr algn="l" rtl="0"/>
            <a:r>
              <a:rPr lang="en-US" b="1" dirty="0" smtClean="0"/>
              <a:t>Gustatory</a:t>
            </a:r>
            <a:r>
              <a:rPr lang="en-US" dirty="0" smtClean="0"/>
              <a:t> </a:t>
            </a:r>
            <a:r>
              <a:rPr lang="en-US" b="1" dirty="0" smtClean="0"/>
              <a:t>hallucinations:</a:t>
            </a:r>
            <a:r>
              <a:rPr lang="en-US" dirty="0" smtClean="0"/>
              <a:t> taste</a:t>
            </a:r>
          </a:p>
          <a:p>
            <a:pPr algn="l" rtl="0"/>
            <a:r>
              <a:rPr lang="en-US" b="1" dirty="0" smtClean="0"/>
              <a:t>Tactile hallucinations</a:t>
            </a:r>
            <a:r>
              <a:rPr lang="en-US" dirty="0" smtClean="0"/>
              <a:t>: sexual hallucinations</a:t>
            </a:r>
          </a:p>
          <a:p>
            <a:pPr algn="l" rtl="0"/>
            <a:r>
              <a:rPr lang="en-US" b="1" dirty="0" smtClean="0"/>
              <a:t>Hallucination of pain, deep sensation</a:t>
            </a:r>
            <a:endParaRPr lang="en-US" dirty="0" smtClean="0"/>
          </a:p>
          <a:p>
            <a:pPr algn="l">
              <a:buNone/>
            </a:pPr>
            <a:endParaRPr lang="ar-E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Abnormal behaviours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l" rtl="0"/>
            <a:r>
              <a:rPr lang="en-US" dirty="0" smtClean="0"/>
              <a:t>Manic and impulse control disorder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pleasure seeking behavior</a:t>
            </a:r>
          </a:p>
          <a:p>
            <a:pPr lvl="0" algn="l" rtl="0"/>
            <a:r>
              <a:rPr lang="en-US" dirty="0" smtClean="0"/>
              <a:t>Histrionic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attention seeking behavior</a:t>
            </a:r>
          </a:p>
          <a:p>
            <a:pPr lvl="0" algn="l" rtl="0"/>
            <a:r>
              <a:rPr lang="en-US" dirty="0" smtClean="0"/>
              <a:t>SUD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drug seeking behavior</a:t>
            </a:r>
          </a:p>
          <a:p>
            <a:pPr lvl="0" algn="l" rtl="0"/>
            <a:r>
              <a:rPr lang="en-US" dirty="0" smtClean="0"/>
              <a:t>Psychotic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disorganized or bizarre behavior (collecting things from the floor)</a:t>
            </a:r>
          </a:p>
          <a:p>
            <a:pPr lvl="0" algn="l" rtl="0"/>
            <a:r>
              <a:rPr lang="en-US" dirty="0" smtClean="0"/>
              <a:t>Catatonia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catatonic behavior</a:t>
            </a:r>
          </a:p>
          <a:p>
            <a:pPr lvl="0" algn="l" rtl="0"/>
            <a:r>
              <a:rPr lang="en-US" dirty="0" smtClean="0"/>
              <a:t>Unexplained behavior</a:t>
            </a:r>
          </a:p>
          <a:p>
            <a:pPr lvl="0" algn="l" rtl="0"/>
            <a:r>
              <a:rPr lang="en-US" dirty="0" err="1" smtClean="0"/>
              <a:t>Disinhibited</a:t>
            </a:r>
            <a:r>
              <a:rPr lang="en-US" dirty="0" smtClean="0"/>
              <a:t> behavior [socially, sexually]</a:t>
            </a:r>
          </a:p>
          <a:p>
            <a:pPr lvl="0" algn="l" rtl="0"/>
            <a:r>
              <a:rPr lang="en-US" dirty="0" smtClean="0"/>
              <a:t>Autism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Ritualistic behaviour</a:t>
            </a:r>
          </a:p>
          <a:p>
            <a:pPr lvl="0" algn="l" rtl="0"/>
            <a:r>
              <a:rPr lang="en-US" dirty="0" smtClean="0"/>
              <a:t>Autism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Stereotyped behaviour</a:t>
            </a:r>
          </a:p>
          <a:p>
            <a:pPr lvl="0" algn="l" rtl="0"/>
            <a:r>
              <a:rPr lang="en-US" dirty="0" smtClean="0"/>
              <a:t>Stereotyped behavior (due to any cause)</a:t>
            </a:r>
          </a:p>
          <a:p>
            <a:pPr lvl="0" algn="l" rtl="0"/>
            <a:r>
              <a:rPr lang="en-US" dirty="0" smtClean="0"/>
              <a:t>Impulsive behavior</a:t>
            </a:r>
          </a:p>
          <a:p>
            <a:pPr lvl="0" algn="l" rtl="0"/>
            <a:r>
              <a:rPr lang="en-US" dirty="0" smtClean="0"/>
              <a:t>Manipulative behavior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Abnormal behaviours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l" rtl="0"/>
            <a:r>
              <a:rPr lang="en-US" dirty="0" smtClean="0"/>
              <a:t>Compulsive/ ritualistic behavior</a:t>
            </a:r>
          </a:p>
          <a:p>
            <a:pPr lvl="0" algn="l" rtl="0"/>
            <a:r>
              <a:rPr lang="en-US" dirty="0" smtClean="0"/>
              <a:t>Aggressive/violent behavior</a:t>
            </a:r>
          </a:p>
          <a:p>
            <a:pPr lvl="0" algn="l" rtl="0"/>
            <a:r>
              <a:rPr lang="en-US" dirty="0" smtClean="0"/>
              <a:t>Antisocial/conduct behavior</a:t>
            </a:r>
          </a:p>
          <a:p>
            <a:pPr lvl="0" algn="l" rtl="0"/>
            <a:r>
              <a:rPr lang="en-US" dirty="0" smtClean="0"/>
              <a:t>Oppositional/defiant behavior</a:t>
            </a:r>
          </a:p>
          <a:p>
            <a:pPr lvl="0" algn="l" rtl="0"/>
            <a:r>
              <a:rPr lang="en-US" dirty="0" smtClean="0"/>
              <a:t>Psychotic with hallucinations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hallucinatory behavior</a:t>
            </a:r>
          </a:p>
          <a:p>
            <a:pPr lvl="0" algn="l" rtl="0"/>
            <a:r>
              <a:rPr lang="en-US" dirty="0" smtClean="0"/>
              <a:t>Maladaptive behavior</a:t>
            </a:r>
          </a:p>
          <a:p>
            <a:pPr lvl="0" algn="l" rtl="0"/>
            <a:r>
              <a:rPr lang="en-US" dirty="0" smtClean="0"/>
              <a:t>Suicidal/homicidal behavior</a:t>
            </a:r>
          </a:p>
          <a:p>
            <a:pPr lvl="0" algn="l" rtl="0"/>
            <a:r>
              <a:rPr lang="en-US" dirty="0" smtClean="0"/>
              <a:t>BPD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self mutilating behavior</a:t>
            </a:r>
          </a:p>
          <a:p>
            <a:pPr lvl="0" algn="l" rtl="0"/>
            <a:r>
              <a:rPr lang="en-US" dirty="0" smtClean="0"/>
              <a:t>Sexually abused child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oversexualized</a:t>
            </a:r>
            <a:r>
              <a:rPr lang="en-US" dirty="0" smtClean="0"/>
              <a:t>/sexual promiscuity behavior</a:t>
            </a:r>
          </a:p>
          <a:p>
            <a:pPr algn="l" rtl="0"/>
            <a:r>
              <a:rPr lang="en-US" dirty="0" smtClean="0"/>
              <a:t>GID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Cross gender identification behavior [cross dressing, play, games &amp; activities]</a:t>
            </a:r>
            <a:endParaRPr lang="ar-E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Abnormal behaviours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smtClean="0"/>
              <a:t>Catatonic behaviours</a:t>
            </a:r>
          </a:p>
          <a:p>
            <a:pPr algn="l" rtl="0"/>
            <a:r>
              <a:rPr lang="en-US" dirty="0" smtClean="0"/>
              <a:t>Excessive motor activity (excitement) </a:t>
            </a:r>
          </a:p>
          <a:p>
            <a:pPr algn="l" rtl="0"/>
            <a:r>
              <a:rPr lang="en-US" dirty="0" smtClean="0"/>
              <a:t>Peculiarities of voluntary movement </a:t>
            </a:r>
          </a:p>
          <a:p>
            <a:pPr marL="1328738" indent="-319088" algn="l" rtl="0">
              <a:buFont typeface="Wingdings" pitchFamily="2" charset="2"/>
              <a:buChar char="ü"/>
            </a:pPr>
            <a:r>
              <a:rPr lang="en-US" i="1" dirty="0" smtClean="0"/>
              <a:t>Posturing </a:t>
            </a:r>
            <a:endParaRPr lang="en-US" dirty="0" smtClean="0"/>
          </a:p>
          <a:p>
            <a:pPr marL="1328738" indent="-319088" algn="l" rtl="0">
              <a:buFont typeface="Wingdings" pitchFamily="2" charset="2"/>
              <a:buChar char="ü"/>
            </a:pPr>
            <a:r>
              <a:rPr lang="en-US" i="1" dirty="0" smtClean="0"/>
              <a:t>Stereotyped movements </a:t>
            </a:r>
            <a:endParaRPr lang="en-US" dirty="0" smtClean="0"/>
          </a:p>
          <a:p>
            <a:pPr marL="1328738" indent="-319088" algn="l" rtl="0">
              <a:buFont typeface="Wingdings" pitchFamily="2" charset="2"/>
              <a:buChar char="ü"/>
            </a:pPr>
            <a:r>
              <a:rPr lang="en-US" i="1" dirty="0" smtClean="0"/>
              <a:t>Prominent mannerisms </a:t>
            </a:r>
            <a:endParaRPr lang="en-US" dirty="0" smtClean="0"/>
          </a:p>
          <a:p>
            <a:pPr marL="1328738" indent="-319088" algn="l" rtl="0">
              <a:buFont typeface="Wingdings" pitchFamily="2" charset="2"/>
              <a:buChar char="ü"/>
            </a:pPr>
            <a:r>
              <a:rPr lang="en-US" i="1" dirty="0" smtClean="0"/>
              <a:t>Prominent grimacing </a:t>
            </a:r>
            <a:endParaRPr lang="en-US" dirty="0" smtClean="0"/>
          </a:p>
          <a:p>
            <a:pPr algn="l" rtl="0"/>
            <a:r>
              <a:rPr lang="en-US" dirty="0" err="1" smtClean="0"/>
              <a:t>Echopraxia</a:t>
            </a:r>
            <a:endParaRPr lang="en-US" b="1" dirty="0" smtClean="0"/>
          </a:p>
          <a:p>
            <a:pPr algn="l" rtl="0"/>
            <a:r>
              <a:rPr lang="en-US" dirty="0" err="1" smtClean="0"/>
              <a:t>Motoric</a:t>
            </a:r>
            <a:r>
              <a:rPr lang="en-US" dirty="0" smtClean="0"/>
              <a:t> immobility </a:t>
            </a:r>
          </a:p>
          <a:p>
            <a:pPr marL="1427163" indent="-319088" algn="l" rtl="0">
              <a:buFont typeface="Wingdings" pitchFamily="2" charset="2"/>
              <a:buChar char="ü"/>
            </a:pPr>
            <a:r>
              <a:rPr lang="en-US" i="1" dirty="0" smtClean="0"/>
              <a:t>Stupor </a:t>
            </a:r>
            <a:endParaRPr lang="en-US" dirty="0" smtClean="0"/>
          </a:p>
          <a:p>
            <a:pPr marL="1427163" indent="-319088" algn="l" rtl="0">
              <a:buFont typeface="Wingdings" pitchFamily="2" charset="2"/>
              <a:buChar char="ü"/>
            </a:pPr>
            <a:r>
              <a:rPr lang="en-US" i="1" dirty="0" smtClean="0"/>
              <a:t>Catalepsy (including waxy flexibility) </a:t>
            </a:r>
            <a:endParaRPr lang="en-US" dirty="0" smtClean="0"/>
          </a:p>
          <a:p>
            <a:pPr algn="l" rtl="0"/>
            <a:r>
              <a:rPr lang="en-US" dirty="0" smtClean="0"/>
              <a:t>Extreme negativism</a:t>
            </a:r>
            <a:endParaRPr lang="ar-EG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i="1" dirty="0" smtClean="0"/>
              <a:t>Psychotic symptoms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z="4000" b="1" dirty="0" smtClean="0"/>
              <a:t>Positive symptoms</a:t>
            </a:r>
          </a:p>
          <a:p>
            <a:pPr marL="1871663" indent="-784225" algn="l" rtl="0">
              <a:buFont typeface="Wingdings" pitchFamily="2" charset="2"/>
              <a:buChar char="ü"/>
            </a:pPr>
            <a:r>
              <a:rPr lang="en-US" sz="4000" b="1" dirty="0" smtClean="0"/>
              <a:t>Delusion </a:t>
            </a:r>
          </a:p>
          <a:p>
            <a:pPr marL="1871663" indent="-784225" algn="l" rtl="0">
              <a:buFont typeface="Wingdings" pitchFamily="2" charset="2"/>
              <a:buChar char="ü"/>
            </a:pPr>
            <a:r>
              <a:rPr lang="en-US" sz="4000" b="1" dirty="0" smtClean="0"/>
              <a:t>Hallucination </a:t>
            </a:r>
          </a:p>
          <a:p>
            <a:pPr marL="1871663" indent="-784225" algn="l" rtl="0">
              <a:buFont typeface="Wingdings" pitchFamily="2" charset="2"/>
              <a:buChar char="ü"/>
            </a:pPr>
            <a:r>
              <a:rPr lang="en-US" sz="4000" dirty="0" smtClean="0"/>
              <a:t>Incomprehensible speech (disorganized speech)</a:t>
            </a:r>
          </a:p>
          <a:p>
            <a:pPr marL="1871663" indent="-784225" algn="l" rtl="0">
              <a:buFont typeface="Wingdings" pitchFamily="2" charset="2"/>
              <a:buChar char="ü"/>
            </a:pPr>
            <a:r>
              <a:rPr lang="en-US" sz="4000" dirty="0" smtClean="0"/>
              <a:t>Disorganized behaviors</a:t>
            </a:r>
          </a:p>
          <a:p>
            <a:pPr marL="1871663" indent="-784225" algn="l" rtl="0">
              <a:buFont typeface="Wingdings" pitchFamily="2" charset="2"/>
              <a:buChar char="ü"/>
            </a:pPr>
            <a:r>
              <a:rPr lang="en-US" sz="4000" dirty="0" smtClean="0"/>
              <a:t>Catatonic behaviours </a:t>
            </a:r>
          </a:p>
          <a:p>
            <a:pPr algn="l" rtl="0"/>
            <a:r>
              <a:rPr lang="en-US" sz="4000" b="1" dirty="0" smtClean="0"/>
              <a:t>Negative symptoms</a:t>
            </a:r>
          </a:p>
          <a:p>
            <a:pPr algn="l" rtl="0"/>
            <a:endParaRPr lang="ar-E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Mood symptoms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b="1" dirty="0" smtClean="0"/>
              <a:t>Mood</a:t>
            </a:r>
            <a:endParaRPr lang="en-US" dirty="0" smtClean="0"/>
          </a:p>
          <a:p>
            <a:pPr lvl="0" algn="l" rtl="0"/>
            <a:r>
              <a:rPr lang="en-US" dirty="0" smtClean="0"/>
              <a:t>Mood is a </a:t>
            </a:r>
            <a:r>
              <a:rPr lang="en-US" u="sng" dirty="0" smtClean="0"/>
              <a:t>pervasive and sustained emotion</a:t>
            </a:r>
            <a:r>
              <a:rPr lang="en-US" dirty="0" smtClean="0"/>
              <a:t> that </a:t>
            </a:r>
            <a:r>
              <a:rPr lang="en-US" dirty="0" err="1" smtClean="0"/>
              <a:t>colours</a:t>
            </a:r>
            <a:r>
              <a:rPr lang="en-US" dirty="0" smtClean="0"/>
              <a:t> the </a:t>
            </a:r>
            <a:r>
              <a:rPr lang="en-US" u="sng" dirty="0" smtClean="0"/>
              <a:t>person’s perception of the world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b="1" dirty="0" smtClean="0"/>
              <a:t>Affect</a:t>
            </a:r>
            <a:endParaRPr lang="en-US" dirty="0" smtClean="0"/>
          </a:p>
          <a:p>
            <a:pPr lvl="0" algn="l" rtl="0"/>
            <a:r>
              <a:rPr lang="en-US" dirty="0" smtClean="0"/>
              <a:t>Affect, meaning </a:t>
            </a:r>
            <a:r>
              <a:rPr lang="en-US" u="sng" dirty="0" smtClean="0"/>
              <a:t>short-lived emotion</a:t>
            </a:r>
            <a:r>
              <a:rPr lang="en-US" dirty="0" smtClean="0"/>
              <a:t>, is defined as </a:t>
            </a:r>
            <a:r>
              <a:rPr lang="en-US" u="sng" dirty="0" smtClean="0"/>
              <a:t>the patient’s present emotional responsiveness</a:t>
            </a:r>
            <a:r>
              <a:rPr lang="en-US" dirty="0" smtClean="0"/>
              <a:t>. It is what the doctor infers from the patient’s </a:t>
            </a:r>
            <a:r>
              <a:rPr lang="en-US" i="1" dirty="0" smtClean="0"/>
              <a:t>body language including facial expression</a:t>
            </a:r>
            <a:r>
              <a:rPr lang="en-US" dirty="0" smtClean="0"/>
              <a:t> and it </a:t>
            </a:r>
            <a:r>
              <a:rPr lang="en-US" i="1" dirty="0" smtClean="0"/>
              <a:t>may or may not be congruent with mood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/>
            <a:r>
              <a:rPr lang="en-US" i="1" dirty="0" smtClean="0"/>
              <a:t>1- Depressive symptoms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smtClean="0"/>
              <a:t>Depressed mood</a:t>
            </a:r>
            <a:endParaRPr lang="en-US" b="1" dirty="0" smtClean="0"/>
          </a:p>
          <a:p>
            <a:pPr algn="l" rtl="0"/>
            <a:r>
              <a:rPr lang="en-US" b="1" dirty="0" smtClean="0"/>
              <a:t>Loss of interest</a:t>
            </a:r>
            <a:r>
              <a:rPr lang="en-US" dirty="0" smtClean="0"/>
              <a:t> (markedly diminished interest or pleasure in all, or almost all, activities most of the day, nearly every day (as indicated by either subjective account or observation made by others) </a:t>
            </a:r>
          </a:p>
          <a:p>
            <a:pPr algn="l" rtl="0"/>
            <a:r>
              <a:rPr lang="en-US" b="1" dirty="0" smtClean="0"/>
              <a:t>Guilt feeling</a:t>
            </a:r>
          </a:p>
          <a:p>
            <a:pPr algn="l" rtl="0"/>
            <a:r>
              <a:rPr lang="en-US" b="1" dirty="0" smtClean="0"/>
              <a:t>Feelings of worthlessness</a:t>
            </a:r>
          </a:p>
          <a:p>
            <a:pPr algn="l" rtl="0"/>
            <a:r>
              <a:rPr lang="en-US" b="1" dirty="0" smtClean="0"/>
              <a:t>Lack of concentration</a:t>
            </a:r>
          </a:p>
          <a:p>
            <a:pPr algn="l" rtl="0"/>
            <a:r>
              <a:rPr lang="en-US" b="1" dirty="0" smtClean="0"/>
              <a:t>Lack of energy</a:t>
            </a:r>
          </a:p>
          <a:p>
            <a:pPr algn="l" rtl="0"/>
            <a:r>
              <a:rPr lang="en-US" b="1" dirty="0" smtClean="0"/>
              <a:t>Psychomotor agitation/retardation </a:t>
            </a:r>
            <a:r>
              <a:rPr lang="en-US" dirty="0" smtClean="0"/>
              <a:t>     </a:t>
            </a:r>
          </a:p>
          <a:p>
            <a:pPr algn="l" rtl="0"/>
            <a:endParaRPr lang="ar-E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0"/>
            <a:r>
              <a:rPr lang="en-US" i="1" dirty="0" smtClean="0"/>
              <a:t>2- Manic symptoms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b="1" dirty="0" smtClean="0"/>
              <a:t>Elevated mood</a:t>
            </a:r>
          </a:p>
          <a:p>
            <a:pPr algn="l" rtl="0"/>
            <a:r>
              <a:rPr lang="en-US" b="1" dirty="0" smtClean="0"/>
              <a:t>Inflated esteem / Grandiosity</a:t>
            </a:r>
          </a:p>
          <a:p>
            <a:pPr algn="l" rtl="0"/>
            <a:r>
              <a:rPr lang="en-US" b="1" dirty="0" smtClean="0"/>
              <a:t>More talkative than usual</a:t>
            </a:r>
            <a:r>
              <a:rPr lang="en-US" dirty="0" smtClean="0"/>
              <a:t> or pressure to keep talking </a:t>
            </a:r>
          </a:p>
          <a:p>
            <a:pPr algn="l" rtl="0"/>
            <a:r>
              <a:rPr lang="en-US" b="1" dirty="0" smtClean="0"/>
              <a:t>Flight of ideas</a:t>
            </a:r>
            <a:endParaRPr lang="en-US" dirty="0" smtClean="0"/>
          </a:p>
          <a:p>
            <a:pPr algn="l" rtl="0"/>
            <a:r>
              <a:rPr lang="en-US" b="1" dirty="0" smtClean="0"/>
              <a:t>Distractibility</a:t>
            </a:r>
            <a:r>
              <a:rPr lang="en-US" dirty="0" smtClean="0"/>
              <a:t> (i.e., attention too easily drawn to unimportant or irrelevant external stimuli) </a:t>
            </a:r>
          </a:p>
          <a:p>
            <a:pPr algn="l" rtl="0"/>
            <a:r>
              <a:rPr lang="en-US" dirty="0" smtClean="0"/>
              <a:t>Increase in goal-directed activity (either socially, at work or school, or sexually) or psychomotor agitation </a:t>
            </a:r>
          </a:p>
          <a:p>
            <a:pPr algn="l" rtl="0"/>
            <a:r>
              <a:rPr lang="en-US" dirty="0" smtClean="0"/>
              <a:t>Excessive involvement in pleasurable activities that have a high potential for painful consequences (e.g., engaging in unrestrained buying sprees, sexual indiscretions, or foolish business investments) </a:t>
            </a:r>
          </a:p>
          <a:p>
            <a:pPr algn="l" rtl="0"/>
            <a:endParaRPr lang="ar-E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i="1" dirty="0" smtClean="0"/>
              <a:t>Suicide / Homicide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Death thoughts</a:t>
            </a:r>
          </a:p>
          <a:p>
            <a:pPr algn="l" rtl="0"/>
            <a:r>
              <a:rPr lang="en-US" dirty="0" smtClean="0"/>
              <a:t>Death wishes </a:t>
            </a:r>
          </a:p>
          <a:p>
            <a:pPr algn="l" rtl="0"/>
            <a:r>
              <a:rPr lang="en-US" dirty="0" smtClean="0"/>
              <a:t>Suicidal ideation</a:t>
            </a:r>
          </a:p>
          <a:p>
            <a:pPr algn="l" rtl="0"/>
            <a:r>
              <a:rPr lang="en-US" dirty="0" smtClean="0"/>
              <a:t>Suicidal intent</a:t>
            </a:r>
          </a:p>
          <a:p>
            <a:pPr algn="l" rtl="0"/>
            <a:r>
              <a:rPr lang="en-US" dirty="0" smtClean="0"/>
              <a:t>Suicidal plan</a:t>
            </a:r>
          </a:p>
          <a:p>
            <a:pPr algn="l" rtl="0"/>
            <a:r>
              <a:rPr lang="en-US" dirty="0" smtClean="0"/>
              <a:t>Suicidal attempt</a:t>
            </a:r>
          </a:p>
          <a:p>
            <a:pPr algn="l"/>
            <a:endParaRPr lang="ar-E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i="1" dirty="0" smtClean="0"/>
              <a:t>Vegetative symptoms: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dirty="0" smtClean="0"/>
              <a:t>    Appetite and Weight</a:t>
            </a:r>
          </a:p>
          <a:p>
            <a:pPr algn="l" rtl="0"/>
            <a:r>
              <a:rPr lang="en-US" dirty="0" smtClean="0"/>
              <a:t>    Sleep</a:t>
            </a:r>
          </a:p>
          <a:p>
            <a:pPr algn="l" rtl="0"/>
            <a:r>
              <a:rPr lang="en-US" dirty="0" smtClean="0"/>
              <a:t>    Sex</a:t>
            </a:r>
          </a:p>
          <a:p>
            <a:pPr algn="l" rtl="0"/>
            <a:r>
              <a:rPr lang="en-US" dirty="0" smtClean="0"/>
              <a:t>    Self hygiene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Psychiatric symptoms and signs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l" rtl="0"/>
            <a:r>
              <a:rPr lang="en-US" b="1" i="1" dirty="0" smtClean="0"/>
              <a:t>Abnormalities of thinking</a:t>
            </a:r>
          </a:p>
          <a:p>
            <a:pPr algn="l" rtl="0"/>
            <a:r>
              <a:rPr lang="en-US" b="1" i="1" dirty="0" smtClean="0"/>
              <a:t>Abnormalities of perception</a:t>
            </a:r>
          </a:p>
          <a:p>
            <a:pPr algn="l" rtl="0"/>
            <a:r>
              <a:rPr lang="en-US" b="1" i="1" dirty="0" smtClean="0"/>
              <a:t>Abnormal behaviours</a:t>
            </a:r>
          </a:p>
          <a:p>
            <a:pPr marL="1260475" lvl="0" indent="-371475" algn="l" rtl="0">
              <a:buFont typeface="Wingdings" pitchFamily="2" charset="2"/>
              <a:buChar char="q"/>
            </a:pPr>
            <a:r>
              <a:rPr lang="en-US" b="1" i="1" dirty="0" smtClean="0"/>
              <a:t>Psychotic symptoms</a:t>
            </a:r>
          </a:p>
          <a:p>
            <a:pPr lvl="0" algn="l" rtl="0"/>
            <a:r>
              <a:rPr lang="en-US" b="1" i="1" dirty="0" smtClean="0"/>
              <a:t>Mood symptoms</a:t>
            </a:r>
          </a:p>
          <a:p>
            <a:pPr marL="1254125" lvl="0" indent="-319088" algn="l" rtl="0">
              <a:buFont typeface="Wingdings" pitchFamily="2" charset="2"/>
              <a:buChar char="Ø"/>
            </a:pPr>
            <a:r>
              <a:rPr lang="en-US" b="1" i="1" dirty="0" smtClean="0"/>
              <a:t>Depressive symptoms</a:t>
            </a:r>
            <a:endParaRPr lang="en-US" dirty="0" smtClean="0"/>
          </a:p>
          <a:p>
            <a:pPr marL="1254125" lvl="0" indent="-319088" algn="l" rtl="0">
              <a:buFont typeface="Wingdings" pitchFamily="2" charset="2"/>
              <a:buChar char="Ø"/>
            </a:pPr>
            <a:r>
              <a:rPr lang="en-US" b="1" i="1" dirty="0" smtClean="0"/>
              <a:t>Manic symptoms</a:t>
            </a:r>
            <a:endParaRPr lang="en-US" dirty="0" smtClean="0"/>
          </a:p>
          <a:p>
            <a:pPr algn="l" rtl="0"/>
            <a:r>
              <a:rPr lang="en-US" b="1" i="1" dirty="0" smtClean="0"/>
              <a:t>Suicide / Homicide </a:t>
            </a:r>
            <a:endParaRPr lang="en-US" dirty="0" smtClean="0"/>
          </a:p>
          <a:p>
            <a:pPr lvl="0" algn="l" rtl="0"/>
            <a:r>
              <a:rPr lang="en-US" b="1" i="1" dirty="0" smtClean="0"/>
              <a:t>Vegetative symptoms:</a:t>
            </a:r>
            <a:endParaRPr lang="en-US" dirty="0" smtClean="0"/>
          </a:p>
          <a:p>
            <a:pPr lvl="0" algn="l" rtl="0"/>
            <a:r>
              <a:rPr lang="en-US" b="1" i="1" dirty="0" smtClean="0"/>
              <a:t>Catatonic features</a:t>
            </a:r>
            <a:endParaRPr lang="en-US" dirty="0" smtClean="0"/>
          </a:p>
          <a:p>
            <a:pPr lvl="0" algn="l" rtl="0"/>
            <a:r>
              <a:rPr lang="en-US" b="1" i="1" dirty="0" smtClean="0"/>
              <a:t>Anxiety symptoms</a:t>
            </a:r>
            <a:endParaRPr lang="en-US" dirty="0" smtClean="0"/>
          </a:p>
          <a:p>
            <a:pPr lvl="0" algn="l" rtl="0"/>
            <a:r>
              <a:rPr lang="en-US" b="1" dirty="0" smtClean="0"/>
              <a:t>ADHD symptoms</a:t>
            </a:r>
            <a:endParaRPr lang="en-US" dirty="0" smtClean="0"/>
          </a:p>
          <a:p>
            <a:pPr algn="l" rtl="0"/>
            <a:r>
              <a:rPr lang="en-US" b="1" dirty="0" smtClean="0"/>
              <a:t>Eating disorders symptoms</a:t>
            </a:r>
            <a:endParaRPr lang="ar-E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i="1" dirty="0" smtClean="0"/>
              <a:t>Anxiety symptoms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Generalized Anxiety Disorder</a:t>
            </a:r>
          </a:p>
          <a:p>
            <a:pPr algn="l" rtl="0"/>
            <a:r>
              <a:rPr lang="en-US" dirty="0" smtClean="0"/>
              <a:t>Panic disorder: somatic symptoms, agoraphobia</a:t>
            </a:r>
          </a:p>
          <a:p>
            <a:pPr algn="l" rtl="0"/>
            <a:r>
              <a:rPr lang="en-US" dirty="0" smtClean="0"/>
              <a:t>Social anxiety disorder: symptoms</a:t>
            </a:r>
          </a:p>
          <a:p>
            <a:pPr algn="l" rtl="0"/>
            <a:r>
              <a:rPr lang="en-US" dirty="0" smtClean="0"/>
              <a:t>Simple phobias</a:t>
            </a:r>
          </a:p>
          <a:p>
            <a:pPr algn="l"/>
            <a:endParaRPr lang="ar-E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Eating disorders symptoms: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dirty="0" smtClean="0"/>
              <a:t>Binge eating</a:t>
            </a:r>
          </a:p>
          <a:p>
            <a:pPr lvl="0" algn="l" rtl="0"/>
            <a:r>
              <a:rPr lang="en-US" dirty="0" smtClean="0"/>
              <a:t>Purging</a:t>
            </a:r>
          </a:p>
          <a:p>
            <a:pPr lvl="0" algn="l" rtl="0"/>
            <a:r>
              <a:rPr lang="en-US" dirty="0" smtClean="0"/>
              <a:t>Excessive fasting or exercise</a:t>
            </a:r>
          </a:p>
          <a:p>
            <a:pPr algn="l"/>
            <a:endParaRPr lang="ar-E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psychiatric disorders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97081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Psychotic Disorders (schizophrenia)</a:t>
            </a:r>
          </a:p>
          <a:p>
            <a:pPr algn="l" rtl="0"/>
            <a:r>
              <a:rPr lang="en-US" dirty="0" smtClean="0"/>
              <a:t>Mood Disorders (depression, bipolar)</a:t>
            </a:r>
          </a:p>
          <a:p>
            <a:pPr algn="l" rtl="0"/>
            <a:r>
              <a:rPr lang="en-US" dirty="0" smtClean="0"/>
              <a:t>Anxiety Disorders</a:t>
            </a:r>
          </a:p>
          <a:p>
            <a:pPr algn="l" rtl="0"/>
            <a:r>
              <a:rPr lang="en-US" dirty="0" smtClean="0"/>
              <a:t>Dissociative Disorders</a:t>
            </a:r>
            <a:endParaRPr lang="ar-EG" dirty="0" smtClean="0"/>
          </a:p>
          <a:p>
            <a:pPr algn="l" rtl="0"/>
            <a:r>
              <a:rPr lang="en-US" dirty="0" smtClean="0"/>
              <a:t>Obsessive Compulsive Disorders</a:t>
            </a:r>
          </a:p>
          <a:p>
            <a:pPr algn="l" rtl="0"/>
            <a:r>
              <a:rPr lang="en-US" dirty="0" smtClean="0"/>
              <a:t>Psychosomatic (Somatoform) Disorders</a:t>
            </a:r>
          </a:p>
          <a:p>
            <a:pPr algn="l" rtl="0"/>
            <a:r>
              <a:rPr lang="en-US" dirty="0" smtClean="0"/>
              <a:t>Eating Disorders</a:t>
            </a:r>
          </a:p>
          <a:p>
            <a:pPr algn="l" rtl="0"/>
            <a:r>
              <a:rPr lang="en-US" dirty="0" smtClean="0"/>
              <a:t>Sexual Disorders</a:t>
            </a:r>
          </a:p>
          <a:p>
            <a:pPr algn="l" rtl="0"/>
            <a:r>
              <a:rPr lang="en-US" dirty="0" smtClean="0"/>
              <a:t>Substance use disorders</a:t>
            </a:r>
          </a:p>
          <a:p>
            <a:pPr algn="l" rtl="0"/>
            <a:r>
              <a:rPr lang="en-US" dirty="0" smtClean="0"/>
              <a:t>Personality disorders</a:t>
            </a:r>
          </a:p>
          <a:p>
            <a:pPr algn="l" rtl="0"/>
            <a:r>
              <a:rPr lang="en-US" dirty="0" smtClean="0"/>
              <a:t>Childhood psychiatry (Autism, ADHD)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smtClean="0"/>
              <a:t>Thank you</a:t>
            </a:r>
            <a:endParaRPr lang="ar-EG" sz="13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Abnormalities of perception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dirty="0" smtClean="0"/>
              <a:t>Disorders of perception can be divided into </a:t>
            </a:r>
          </a:p>
          <a:p>
            <a:pPr marL="977900" lvl="0" indent="-514350" algn="l" rtl="0">
              <a:buFont typeface="+mj-lt"/>
              <a:buAutoNum type="arabicPeriod"/>
            </a:pPr>
            <a:r>
              <a:rPr lang="en-US" b="1" dirty="0" smtClean="0"/>
              <a:t>Sensory distortions</a:t>
            </a:r>
            <a:r>
              <a:rPr lang="en-US" dirty="0" smtClean="0"/>
              <a:t>: there is a constant real perceptual object, which is perceived in a distorted way.</a:t>
            </a:r>
          </a:p>
          <a:p>
            <a:pPr marL="977900" indent="-514350" algn="l" rtl="0">
              <a:buFont typeface="+mj-lt"/>
              <a:buAutoNum type="arabicPeriod"/>
            </a:pPr>
            <a:r>
              <a:rPr lang="en-US" b="1" dirty="0" smtClean="0"/>
              <a:t>Sensory deceptions:</a:t>
            </a:r>
            <a:r>
              <a:rPr lang="en-US" dirty="0" smtClean="0"/>
              <a:t> a new perception occurs that may or may not be in response to an external stimulus.</a:t>
            </a:r>
            <a:endParaRPr lang="ar-E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Sensory distortions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u="sng" dirty="0" smtClean="0"/>
              <a:t>Sensory distortions</a:t>
            </a:r>
            <a:r>
              <a:rPr lang="en-US" b="1" dirty="0" smtClean="0"/>
              <a:t>: </a:t>
            </a:r>
            <a:r>
              <a:rPr lang="en-US" dirty="0" smtClean="0"/>
              <a:t>These are changes in perception that are the result of a change in the intensity and quality of the stimulus or the spatial form of the perception.</a:t>
            </a:r>
          </a:p>
          <a:p>
            <a:pPr marL="633222" indent="-514350" algn="l" rtl="0">
              <a:buFont typeface="+mj-lt"/>
              <a:buAutoNum type="arabicPeriod"/>
            </a:pPr>
            <a:r>
              <a:rPr lang="en-US" b="1" u="sng" dirty="0" smtClean="0"/>
              <a:t>Changes in intensity </a:t>
            </a:r>
          </a:p>
          <a:p>
            <a:pPr marL="633222" indent="-514350" algn="l" rtl="0">
              <a:buFont typeface="+mj-lt"/>
              <a:buAutoNum type="arabicPeriod"/>
            </a:pPr>
            <a:r>
              <a:rPr lang="en-US" b="1" u="sng" dirty="0" smtClean="0"/>
              <a:t>Changes in quality</a:t>
            </a:r>
          </a:p>
          <a:p>
            <a:pPr marL="633222" indent="-514350" algn="l" rtl="0">
              <a:buFont typeface="+mj-lt"/>
              <a:buAutoNum type="arabicPeriod"/>
            </a:pPr>
            <a:r>
              <a:rPr lang="en-US" b="1" u="sng" dirty="0" smtClean="0"/>
              <a:t>Changes in spatial form (</a:t>
            </a:r>
            <a:r>
              <a:rPr lang="en-US" b="1" u="sng" dirty="0" err="1" smtClean="0"/>
              <a:t>dysmegalopsia</a:t>
            </a:r>
            <a:r>
              <a:rPr lang="en-US" b="1" u="sng" dirty="0" smtClean="0"/>
              <a:t>)</a:t>
            </a:r>
            <a:endParaRPr lang="ar-E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Sensory distortions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u="sng" dirty="0" smtClean="0"/>
              <a:t>Changes in intensity </a:t>
            </a:r>
          </a:p>
          <a:p>
            <a:pPr marL="982663" indent="-319088" algn="l" rtl="0">
              <a:buFont typeface="Wingdings" pitchFamily="2" charset="2"/>
              <a:buChar char="Ø"/>
            </a:pPr>
            <a:r>
              <a:rPr lang="en-US" b="1" u="sng" dirty="0" smtClean="0"/>
              <a:t>Increased intensity of sensations</a:t>
            </a:r>
            <a:endParaRPr lang="en-US" dirty="0" smtClean="0"/>
          </a:p>
          <a:p>
            <a:pPr marL="1600200" lvl="0" indent="-319088" algn="l" rtl="0">
              <a:buFont typeface="Courier New" pitchFamily="49" charset="0"/>
              <a:buChar char="o"/>
            </a:pPr>
            <a:r>
              <a:rPr lang="en-US" dirty="0" smtClean="0"/>
              <a:t>Ex. </a:t>
            </a:r>
            <a:r>
              <a:rPr lang="en-US" u="sng" dirty="0" smtClean="0"/>
              <a:t>migraine</a:t>
            </a:r>
            <a:r>
              <a:rPr lang="en-US" dirty="0" smtClean="0"/>
              <a:t> is associated with </a:t>
            </a:r>
            <a:r>
              <a:rPr lang="en-US" b="1" dirty="0" smtClean="0"/>
              <a:t>increased sensitivity to noise (</a:t>
            </a:r>
            <a:r>
              <a:rPr lang="en-US" b="1" dirty="0" err="1" smtClean="0"/>
              <a:t>hyperacusis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</a:p>
          <a:p>
            <a:pPr marL="982663" indent="-319088" algn="l" rtl="0">
              <a:buFont typeface="Wingdings" pitchFamily="2" charset="2"/>
              <a:buChar char="Ø"/>
            </a:pPr>
            <a:r>
              <a:rPr lang="en-US" b="1" u="sng" dirty="0" smtClean="0"/>
              <a:t>Decreased intensity of sensations</a:t>
            </a:r>
            <a:endParaRPr lang="en-US" dirty="0" smtClean="0"/>
          </a:p>
          <a:p>
            <a:pPr marL="1600200" lvl="0" indent="-319088" algn="l" rtl="0">
              <a:buFont typeface="Courier New" pitchFamily="49" charset="0"/>
              <a:buChar char="o"/>
            </a:pPr>
            <a:r>
              <a:rPr lang="en-US" b="1" dirty="0" err="1" smtClean="0"/>
              <a:t>Ex.Hypoacusis</a:t>
            </a:r>
            <a:r>
              <a:rPr lang="en-US" dirty="0" smtClean="0"/>
              <a:t> occurs in </a:t>
            </a:r>
            <a:r>
              <a:rPr lang="en-US" u="sng" dirty="0" smtClean="0"/>
              <a:t>delirium</a:t>
            </a:r>
            <a:endParaRPr lang="en-US" dirty="0" smtClean="0"/>
          </a:p>
          <a:p>
            <a:pPr algn="l" rtl="0"/>
            <a:endParaRPr lang="ar-E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Sensory distortions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u="sng" dirty="0" smtClean="0"/>
              <a:t>Changes in quality </a:t>
            </a:r>
          </a:p>
          <a:p>
            <a:pPr marL="1162050" lvl="0" indent="-544513" algn="l" rtl="0">
              <a:buFont typeface="Wingdings" pitchFamily="2" charset="2"/>
              <a:buChar char="Ø"/>
            </a:pPr>
            <a:r>
              <a:rPr lang="en-US" b="1" i="1" dirty="0" smtClean="0"/>
              <a:t>Ex. </a:t>
            </a:r>
            <a:r>
              <a:rPr lang="en-US" b="1" i="1" dirty="0" err="1" smtClean="0"/>
              <a:t>Colouring</a:t>
            </a:r>
            <a:r>
              <a:rPr lang="en-US" i="1" dirty="0" smtClean="0"/>
              <a:t> of yellow, green and red</a:t>
            </a:r>
            <a:r>
              <a:rPr lang="en-US" dirty="0" smtClean="0"/>
              <a:t>. These are mainly the result of </a:t>
            </a:r>
            <a:r>
              <a:rPr lang="en-US" u="sng" dirty="0" smtClean="0"/>
              <a:t>drugs</a:t>
            </a:r>
            <a:r>
              <a:rPr lang="en-US" dirty="0" smtClean="0"/>
              <a:t> (for example, digitalis)</a:t>
            </a:r>
          </a:p>
          <a:p>
            <a:pPr marL="1600200" lvl="0" indent="-319088" algn="l" rtl="0">
              <a:buFont typeface="Courier New" pitchFamily="49" charset="0"/>
              <a:buChar char="o"/>
            </a:pPr>
            <a:endParaRPr lang="en-US" dirty="0" smtClean="0"/>
          </a:p>
          <a:p>
            <a:pPr algn="l" rtl="0"/>
            <a:r>
              <a:rPr lang="en-US" b="1" u="sng" dirty="0" smtClean="0"/>
              <a:t>Changes in spatial form</a:t>
            </a:r>
          </a:p>
          <a:p>
            <a:pPr marL="1155700" indent="-319088" algn="l" rtl="0">
              <a:buFont typeface="Wingdings" pitchFamily="2" charset="2"/>
              <a:buChar char="Ø"/>
            </a:pPr>
            <a:r>
              <a:rPr lang="en-US" b="1" dirty="0" err="1" smtClean="0"/>
              <a:t>Micropsia</a:t>
            </a:r>
            <a:r>
              <a:rPr lang="en-US" dirty="0" smtClean="0"/>
              <a:t> is a visual disorder in which the patient sees objects as smaller than they really are.</a:t>
            </a:r>
          </a:p>
          <a:p>
            <a:pPr marL="1155700" indent="-319088" algn="l" rtl="0">
              <a:buFont typeface="Wingdings" pitchFamily="2" charset="2"/>
              <a:buChar char="Ø"/>
            </a:pPr>
            <a:r>
              <a:rPr lang="en-US" b="1" dirty="0" err="1" smtClean="0"/>
              <a:t>Macropsia</a:t>
            </a:r>
            <a:r>
              <a:rPr lang="en-US" dirty="0" smtClean="0"/>
              <a:t> is a visual disorder in which the patient sees objects as larger than they really are.</a:t>
            </a:r>
          </a:p>
          <a:p>
            <a:pPr algn="l" rtl="0"/>
            <a:endParaRPr lang="ar-E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Sensory deceptions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u="sng" dirty="0" smtClean="0"/>
              <a:t>Sensory deceptions</a:t>
            </a:r>
            <a:endParaRPr lang="en-US" dirty="0" smtClean="0"/>
          </a:p>
          <a:p>
            <a:pPr lvl="0" algn="l" rtl="0"/>
            <a:r>
              <a:rPr lang="en-US" dirty="0" smtClean="0"/>
              <a:t>These can be divided into</a:t>
            </a:r>
          </a:p>
          <a:p>
            <a:pPr marL="1693863" lvl="0" indent="-514350" algn="l" rtl="0">
              <a:buFont typeface="+mj-lt"/>
              <a:buAutoNum type="arabicPeriod"/>
            </a:pPr>
            <a:r>
              <a:rPr lang="en-US" b="1" dirty="0" smtClean="0"/>
              <a:t>Illusions</a:t>
            </a:r>
            <a:r>
              <a:rPr lang="en-US" dirty="0" smtClean="0"/>
              <a:t> = misinterpretations of stimuli arising from an external object.</a:t>
            </a:r>
          </a:p>
          <a:p>
            <a:pPr marL="1693863" indent="-514350" algn="l" rtl="0">
              <a:buFont typeface="+mj-lt"/>
              <a:buAutoNum type="arabicPeriod"/>
            </a:pPr>
            <a:r>
              <a:rPr lang="en-US" b="1" dirty="0" smtClean="0"/>
              <a:t>Hallucinations</a:t>
            </a:r>
            <a:r>
              <a:rPr lang="en-US" dirty="0" smtClean="0"/>
              <a:t> = perceptions without an adequate external stimulus.</a:t>
            </a:r>
            <a:endParaRPr lang="ar-E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Hallucination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b="1" u="sng" dirty="0" smtClean="0"/>
              <a:t>Definition:</a:t>
            </a:r>
          </a:p>
          <a:p>
            <a:pPr algn="l" rtl="0"/>
            <a:r>
              <a:rPr lang="en-US" dirty="0" smtClean="0"/>
              <a:t>Perception without actual stimulus present</a:t>
            </a:r>
          </a:p>
          <a:p>
            <a:pPr algn="l" rtl="0"/>
            <a:r>
              <a:rPr lang="en-US" dirty="0" smtClean="0"/>
              <a:t>They care from &lt;within&gt; although the subject reacts if they were true preceptors coming from &lt; without&gt;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u="sng" dirty="0" smtClean="0"/>
              <a:t>DD from illusions</a:t>
            </a:r>
          </a:p>
          <a:p>
            <a:pPr algn="l" rtl="0"/>
            <a:r>
              <a:rPr lang="en-US" dirty="0" smtClean="0"/>
              <a:t>Hallucination: no actual stimulus</a:t>
            </a:r>
          </a:p>
          <a:p>
            <a:pPr algn="l" rtl="0"/>
            <a:r>
              <a:rPr lang="en-US" dirty="0" smtClean="0"/>
              <a:t>Illusions: with actual stimulus</a:t>
            </a:r>
          </a:p>
          <a:p>
            <a:pPr algn="l"/>
            <a:endParaRPr lang="ar-E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Hallucination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>
              <a:buNone/>
            </a:pPr>
            <a:r>
              <a:rPr lang="en-US" b="1" u="sng" dirty="0" smtClean="0"/>
              <a:t>Types</a:t>
            </a:r>
          </a:p>
          <a:p>
            <a:pPr algn="l" rtl="0"/>
            <a:r>
              <a:rPr lang="en-US" b="1" dirty="0" smtClean="0"/>
              <a:t>Auditory hallucination:</a:t>
            </a:r>
            <a:endParaRPr lang="en-US" dirty="0" smtClean="0"/>
          </a:p>
          <a:p>
            <a:pPr lvl="0" algn="l" rtl="0"/>
            <a:r>
              <a:rPr lang="en-US" u="sng" dirty="0" smtClean="0"/>
              <a:t>Elementary</a:t>
            </a:r>
            <a:r>
              <a:rPr lang="en-US" dirty="0" smtClean="0"/>
              <a:t>: noises</a:t>
            </a:r>
          </a:p>
          <a:p>
            <a:pPr lvl="0" algn="l" rtl="0"/>
            <a:r>
              <a:rPr lang="en-US" u="sng" dirty="0" smtClean="0"/>
              <a:t>Partly organized</a:t>
            </a:r>
            <a:r>
              <a:rPr lang="en-US" dirty="0" smtClean="0"/>
              <a:t>: music</a:t>
            </a:r>
          </a:p>
          <a:p>
            <a:pPr lvl="0" algn="l" rtl="0"/>
            <a:r>
              <a:rPr lang="en-US" u="sng" dirty="0" smtClean="0"/>
              <a:t>Completely organized</a:t>
            </a:r>
            <a:r>
              <a:rPr lang="en-US" dirty="0" smtClean="0"/>
              <a:t>: hallucinatory voice</a:t>
            </a:r>
            <a:endParaRPr lang="en-US" i="1" dirty="0" smtClean="0"/>
          </a:p>
          <a:p>
            <a:pPr marL="882650" lvl="0" indent="-319088" algn="l" rtl="0">
              <a:buFont typeface="Wingdings" pitchFamily="2" charset="2"/>
              <a:buChar char="Ø"/>
            </a:pPr>
            <a:r>
              <a:rPr lang="en-US" i="1" dirty="0" smtClean="0"/>
              <a:t>Commanding , ordering, threatening, praising</a:t>
            </a:r>
            <a:r>
              <a:rPr lang="en-US" i="1" smtClean="0"/>
              <a:t>, abusive</a:t>
            </a:r>
            <a:endParaRPr lang="en-US" i="1" dirty="0" smtClean="0"/>
          </a:p>
          <a:p>
            <a:pPr marL="882650" lvl="0" indent="-319088" algn="l" rtl="0">
              <a:buFont typeface="Wingdings" pitchFamily="2" charset="2"/>
              <a:buChar char="Ø"/>
            </a:pPr>
            <a:r>
              <a:rPr lang="en-US" i="1" dirty="0" smtClean="0"/>
              <a:t>Audible </a:t>
            </a:r>
            <a:r>
              <a:rPr lang="en-US" sz="3100" i="1" dirty="0" smtClean="0"/>
              <a:t>thought</a:t>
            </a:r>
          </a:p>
          <a:p>
            <a:pPr marL="882650" lvl="0" indent="-319088" algn="l" rtl="0">
              <a:buFont typeface="Wingdings" pitchFamily="2" charset="2"/>
              <a:buChar char="Ø"/>
            </a:pPr>
            <a:r>
              <a:rPr lang="en-US" sz="3100" i="1" dirty="0" smtClean="0"/>
              <a:t>Third person hallucinations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Visual hallucination:</a:t>
            </a:r>
            <a:endParaRPr lang="en-US" dirty="0" smtClean="0"/>
          </a:p>
          <a:p>
            <a:pPr lvl="0" algn="l" rtl="0"/>
            <a:r>
              <a:rPr lang="en-US" u="sng" dirty="0" smtClean="0"/>
              <a:t>Elementary</a:t>
            </a:r>
            <a:r>
              <a:rPr lang="en-US" dirty="0" smtClean="0"/>
              <a:t>: flashes of light</a:t>
            </a:r>
          </a:p>
          <a:p>
            <a:pPr lvl="0" algn="l" rtl="0"/>
            <a:r>
              <a:rPr lang="en-US" u="sng" dirty="0" smtClean="0"/>
              <a:t>Partly organized </a:t>
            </a:r>
          </a:p>
          <a:p>
            <a:pPr lvl="0" algn="l" rtl="0"/>
            <a:r>
              <a:rPr lang="en-US" u="sng" dirty="0" smtClean="0"/>
              <a:t>Completely organized</a:t>
            </a:r>
            <a:r>
              <a:rPr lang="en-US" dirty="0" smtClean="0"/>
              <a:t>: vision of people, animals</a:t>
            </a:r>
          </a:p>
          <a:p>
            <a:pPr algn="l"/>
            <a:endParaRPr lang="ar-E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147</TotalTime>
  <Words>850</Words>
  <Application>Microsoft Office PowerPoint</Application>
  <PresentationFormat>On-screen Show (4:3)</PresentationFormat>
  <Paragraphs>172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Module</vt:lpstr>
      <vt:lpstr>Psychiatric Symptoms and signs 2</vt:lpstr>
      <vt:lpstr>Psychiatric symptoms and signs</vt:lpstr>
      <vt:lpstr>Abnormalities of perception</vt:lpstr>
      <vt:lpstr>Sensory distortions</vt:lpstr>
      <vt:lpstr>Sensory distortions</vt:lpstr>
      <vt:lpstr>Sensory distortions</vt:lpstr>
      <vt:lpstr>Sensory deceptions</vt:lpstr>
      <vt:lpstr>Hallucination</vt:lpstr>
      <vt:lpstr>Hallucination</vt:lpstr>
      <vt:lpstr>Hallucination</vt:lpstr>
      <vt:lpstr>Abnormal behaviours</vt:lpstr>
      <vt:lpstr>Abnormal behaviours</vt:lpstr>
      <vt:lpstr>Abnormal behaviours</vt:lpstr>
      <vt:lpstr>Psychotic symptoms</vt:lpstr>
      <vt:lpstr>Mood symptoms</vt:lpstr>
      <vt:lpstr>1- Depressive symptoms</vt:lpstr>
      <vt:lpstr>2- Manic symptoms</vt:lpstr>
      <vt:lpstr>Suicide / Homicide </vt:lpstr>
      <vt:lpstr>Vegetative symptoms:</vt:lpstr>
      <vt:lpstr>Anxiety symptoms</vt:lpstr>
      <vt:lpstr>Eating disorders symptoms:</vt:lpstr>
      <vt:lpstr>Major psychiatric disorders</vt:lpstr>
      <vt:lpstr>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Psychiatric Symptoms</dc:title>
  <dc:creator>Mohamed Moslem</dc:creator>
  <cp:lastModifiedBy>lenovo</cp:lastModifiedBy>
  <cp:revision>64</cp:revision>
  <dcterms:created xsi:type="dcterms:W3CDTF">2013-11-11T05:55:34Z</dcterms:created>
  <dcterms:modified xsi:type="dcterms:W3CDTF">2020-03-16T21:26:40Z</dcterms:modified>
</cp:coreProperties>
</file>