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0DFBD77-F41F-42F2-B1ED-5A054D011E1D}" type="datetimeFigureOut">
              <a:rPr lang="ar-EG" smtClean="0"/>
              <a:t>27/07/1441</a:t>
            </a:fld>
            <a:endParaRPr lang="ar-E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EF6745C-7867-434F-A908-F5352B23C6A2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15325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6745C-7867-434F-A908-F5352B23C6A2}" type="slidenum">
              <a:rPr lang="ar-EG" smtClean="0"/>
              <a:t>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96334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Content Placeholder 5" descr="C:\Documents and Settings\Eslam\Desktop\simple-partial1.jpg"/>
          <p:cNvPicPr>
            <a:picLocks noGrp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57200" y="304800"/>
            <a:ext cx="8382000" cy="5791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52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7"/>
    </mc:Choice>
    <mc:Fallback>
      <p:transition spd="slow" advTm="5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362"/>
          </a:xfrm>
        </p:spPr>
        <p:txBody>
          <a:bodyPr>
            <a:normAutofit fontScale="90000"/>
          </a:bodyPr>
          <a:lstStyle/>
          <a:p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b="1" dirty="0"/>
              <a:t>1-Prodromal phase: </a:t>
            </a:r>
            <a:r>
              <a:rPr lang="en-US" dirty="0"/>
              <a:t>It the time immediately before a seizure and consists of vague emotional changes as depression, anxiety and nervousness.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n-US" b="1" dirty="0"/>
              <a:t>2- </a:t>
            </a:r>
            <a:r>
              <a:rPr lang="en-US" sz="3600" b="1" dirty="0"/>
              <a:t>The epileptic cry: </a:t>
            </a:r>
            <a:r>
              <a:rPr lang="en-US" dirty="0"/>
              <a:t>It characterized by spasm of the respiratory, throat and glottis muscles.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600" b="1" dirty="0"/>
              <a:t>3- Postictal phase: </a:t>
            </a:r>
            <a:r>
              <a:rPr lang="en-US" dirty="0"/>
              <a:t>It characterized by headache, fatigue, deep sleep, confusion, and nausea and muscle soreness</a:t>
            </a:r>
          </a:p>
          <a:p>
            <a:pPr marL="0" indent="0">
              <a:lnSpc>
                <a:spcPct val="150000"/>
              </a:lnSpc>
              <a:buNone/>
            </a:pPr>
            <a:endParaRPr lang="ar-EG" dirty="0"/>
          </a:p>
          <a:p>
            <a:pPr marL="0" indent="0">
              <a:buNone/>
            </a:pPr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99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085"/>
    </mc:Choice>
    <mc:Fallback>
      <p:transition spd="slow" advTm="221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>
            <a:normAutofit fontScale="90000"/>
          </a:bodyPr>
          <a:lstStyle/>
          <a:p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Status epilepticus: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en-US" dirty="0"/>
              <a:t>Is relatively rare, it characterized by a series of tonic-clonic seizures in which the client dose not regain consciousness between seizures</a:t>
            </a:r>
          </a:p>
          <a:p>
            <a:pPr marL="0" indent="0">
              <a:buNone/>
            </a:pPr>
            <a:r>
              <a:rPr lang="en-US" b="1" dirty="0"/>
              <a:t>Nursing intervention during seizure:</a:t>
            </a:r>
            <a:endParaRPr lang="en-US" dirty="0"/>
          </a:p>
          <a:p>
            <a:pPr lvl="0"/>
            <a:r>
              <a:rPr lang="en-US" dirty="0"/>
              <a:t>Provide privacy.</a:t>
            </a:r>
          </a:p>
          <a:p>
            <a:pPr lvl="0"/>
            <a:r>
              <a:rPr lang="en-US" dirty="0"/>
              <a:t>Patient should be lowered to the floor and a soft object placed under his head to prevent injury.</a:t>
            </a:r>
          </a:p>
          <a:p>
            <a:pPr lvl="0"/>
            <a:r>
              <a:rPr lang="en-US" dirty="0"/>
              <a:t>If patient has fallen to the floor, at the onset of a seizure. He should not be moved during the attack.</a:t>
            </a:r>
          </a:p>
          <a:p>
            <a:pPr lvl="0"/>
            <a:r>
              <a:rPr lang="en-US" dirty="0"/>
              <a:t>Loosen constrictive clothing.</a:t>
            </a:r>
          </a:p>
          <a:p>
            <a:pPr marL="0" indent="0">
              <a:buNone/>
            </a:pPr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738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213"/>
    </mc:Choice>
    <mc:Fallback>
      <p:transition spd="slow" advTm="186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>
            <a:normAutofit fontScale="90000"/>
          </a:bodyPr>
          <a:lstStyle/>
          <a:p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US" dirty="0"/>
              <a:t>Push aside any furniture that may injured the patient during the seizure.</a:t>
            </a:r>
          </a:p>
          <a:p>
            <a:pPr lvl="0"/>
            <a:r>
              <a:rPr lang="en-US" dirty="0"/>
              <a:t>If the patient is in bed, remove pillows and raise side rails.</a:t>
            </a:r>
          </a:p>
          <a:p>
            <a:pPr lvl="0"/>
            <a:r>
              <a:rPr lang="en-US" dirty="0"/>
              <a:t>If an aura precedes the seizure, insert an oral airway to educe bite of tongue or cheek.</a:t>
            </a:r>
          </a:p>
          <a:p>
            <a:pPr lvl="0"/>
            <a:r>
              <a:rPr lang="en-US" dirty="0"/>
              <a:t>Do not try to pry open jaws that are clenched in a spasm to insert anything. This can lead to broken teeth and injury to the lips and tongue.</a:t>
            </a:r>
          </a:p>
          <a:p>
            <a:pPr lvl="0"/>
            <a:r>
              <a:rPr lang="en-US" dirty="0"/>
              <a:t>Do not attempt to restrain the patient during the seizure. It can produce injury.</a:t>
            </a:r>
          </a:p>
          <a:p>
            <a:pPr lvl="0"/>
            <a:r>
              <a:rPr lang="en-US" dirty="0"/>
              <a:t>If possible place the patient on one side with head flexed forward, which allow the tongue to fall forward and facilitates drainage of saliva and mucus.</a:t>
            </a:r>
          </a:p>
          <a:p>
            <a:pPr lvl="0"/>
            <a:r>
              <a:rPr lang="en-US" dirty="0"/>
              <a:t>Set up suction equipment at the patient's bedside.</a:t>
            </a:r>
          </a:p>
          <a:p>
            <a:pPr lvl="0"/>
            <a:r>
              <a:rPr lang="en-US" dirty="0"/>
              <a:t>Use during or after a seizure to clear the patient's airway.</a:t>
            </a:r>
          </a:p>
          <a:p>
            <a:pPr lvl="0"/>
            <a:r>
              <a:rPr lang="en-US" dirty="0"/>
              <a:t>Institute and reinforce the importance of anticonvulsant drug therapy</a:t>
            </a:r>
          </a:p>
          <a:p>
            <a:pPr marL="0" indent="0">
              <a:buNone/>
            </a:pPr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9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871"/>
    </mc:Choice>
    <mc:Fallback>
      <p:transition spd="slow" advTm="79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Nursing intervention after seizure:</a:t>
            </a:r>
            <a:endParaRPr lang="en-US" dirty="0"/>
          </a:p>
          <a:p>
            <a:pPr lvl="0"/>
            <a:r>
              <a:rPr lang="en-US" dirty="0"/>
              <a:t>Keep bed flat and patient turned on his side until he is alert to maintain airway patent.</a:t>
            </a:r>
          </a:p>
          <a:p>
            <a:pPr lvl="0"/>
            <a:r>
              <a:rPr lang="en-US" dirty="0"/>
              <a:t>Room lighting should be dim and noise kept to a minimum.</a:t>
            </a:r>
          </a:p>
          <a:p>
            <a:pPr lvl="0"/>
            <a:r>
              <a:rPr lang="en-US" dirty="0"/>
              <a:t>Loosen restrictive clothing (if not done during seizure).</a:t>
            </a:r>
          </a:p>
          <a:p>
            <a:pPr lvl="0"/>
            <a:r>
              <a:rPr lang="en-US" dirty="0"/>
              <a:t>Check vital signs immediately following seizure and every 30 minutes (or as ordered) until patient is alert.</a:t>
            </a:r>
          </a:p>
          <a:p>
            <a:pPr lvl="0"/>
            <a:r>
              <a:rPr lang="en-US" dirty="0"/>
              <a:t>Check lips, tongue and inside of mouth for injuries.</a:t>
            </a:r>
          </a:p>
          <a:p>
            <a:pPr lvl="0"/>
            <a:r>
              <a:rPr lang="en-US" dirty="0"/>
              <a:t>If patient is incontinent, change clothing and bedding with as little disturbance as possible.</a:t>
            </a:r>
          </a:p>
          <a:p>
            <a:pPr lvl="0"/>
            <a:r>
              <a:rPr lang="en-US" dirty="0"/>
              <a:t>If the patient becomes agitated (postictal) use gentle restraint.</a:t>
            </a:r>
          </a:p>
          <a:p>
            <a:pPr lvl="0"/>
            <a:r>
              <a:rPr lang="en-US" dirty="0"/>
              <a:t>Convulsions should be described in details in the nurse's note, and reported to the physician.</a:t>
            </a:r>
          </a:p>
          <a:p>
            <a:pPr marL="0" indent="0">
              <a:buNone/>
            </a:pPr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77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593"/>
    </mc:Choice>
    <mc:Fallback>
      <p:transition spd="slow" advTm="124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362"/>
          </a:xfrm>
        </p:spPr>
        <p:txBody>
          <a:bodyPr>
            <a:normAutofit fontScale="90000"/>
          </a:bodyPr>
          <a:lstStyle/>
          <a:p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/>
              <a:t>Patient teaching after seizure:</a:t>
            </a:r>
            <a:endParaRPr lang="en-US" dirty="0"/>
          </a:p>
          <a:p>
            <a:pPr lvl="0"/>
            <a:r>
              <a:rPr lang="en-US" dirty="0"/>
              <a:t>Give patient information about nature of his disorder, long term plan of treatment, side effects of medications.</a:t>
            </a:r>
          </a:p>
          <a:p>
            <a:r>
              <a:rPr lang="en-US" dirty="0"/>
              <a:t>Instruct patient to keep record of events surrounding his seizures </a:t>
            </a:r>
          </a:p>
          <a:p>
            <a:r>
              <a:rPr lang="en-US" dirty="0"/>
              <a:t>Avoid stimulation hat precipitate seizure activity</a:t>
            </a:r>
          </a:p>
          <a:p>
            <a:pPr lvl="0"/>
            <a:r>
              <a:rPr lang="en-US" dirty="0"/>
              <a:t>Make adjustments in life style to have a life as normal as possible.</a:t>
            </a:r>
          </a:p>
          <a:p>
            <a:r>
              <a:rPr lang="en-US" dirty="0"/>
              <a:t>Patient should carry an identification card </a:t>
            </a:r>
          </a:p>
          <a:p>
            <a:pPr lvl="0"/>
            <a:r>
              <a:rPr lang="en-US" dirty="0"/>
              <a:t>Help family to accept disease and patient.</a:t>
            </a:r>
          </a:p>
          <a:p>
            <a:pPr marL="0" indent="0">
              <a:buNone/>
            </a:pPr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944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119"/>
    </mc:Choice>
    <mc:Fallback>
      <p:transition spd="slow" advTm="101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362"/>
          </a:xfrm>
        </p:spPr>
        <p:txBody>
          <a:bodyPr>
            <a:normAutofit fontScale="90000"/>
          </a:bodyPr>
          <a:lstStyle/>
          <a:p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94360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Medical intervention as:</a:t>
            </a:r>
          </a:p>
          <a:p>
            <a:pPr marL="0" indent="0">
              <a:buNone/>
            </a:pPr>
            <a:r>
              <a:rPr lang="en-US" dirty="0"/>
              <a:t>1- Anticonvulsants:</a:t>
            </a:r>
          </a:p>
          <a:p>
            <a:pPr marL="0" indent="0">
              <a:buNone/>
            </a:pPr>
            <a:r>
              <a:rPr lang="en-US" dirty="0"/>
              <a:t>2- Barbiturates:</a:t>
            </a:r>
          </a:p>
          <a:p>
            <a:pPr marL="0" indent="0">
              <a:buNone/>
            </a:pPr>
            <a:r>
              <a:rPr lang="en-US" dirty="0"/>
              <a:t>3- Benzodiazepines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Surgical intervention: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ar-EG" dirty="0"/>
          </a:p>
        </p:txBody>
      </p:sp>
      <p:pic>
        <p:nvPicPr>
          <p:cNvPr id="4" name="Picture 3" descr="C:\Documents and Settings\Eslam\Desktop\cranial-craniotomy_replacebone_cran13.gif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3886200"/>
            <a:ext cx="3657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Documents and Settings\Eslam\Desktop\2077911_10143_2007_97_Fig1_HTML.pn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2819400"/>
            <a:ext cx="3733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301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373"/>
    </mc:Choice>
    <mc:Fallback>
      <p:transition spd="slow" advTm="481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rtl="1">
              <a:buNone/>
            </a:pPr>
            <a:endParaRPr lang="ar-EG" b="1" dirty="0" smtClean="0"/>
          </a:p>
          <a:p>
            <a:pPr marL="0" indent="0" algn="ctr" rtl="1">
              <a:buNone/>
            </a:pPr>
            <a:r>
              <a:rPr lang="ar-EG" sz="7200" b="1" dirty="0" smtClean="0"/>
              <a:t>شكرا </a:t>
            </a:r>
            <a:r>
              <a:rPr lang="ar-EG" sz="7200" b="1" dirty="0"/>
              <a:t>واتمني لكم التوفيق </a:t>
            </a:r>
          </a:p>
          <a:p>
            <a:pPr marL="0" indent="0" algn="ctr" rtl="1">
              <a:buNone/>
            </a:pPr>
            <a:r>
              <a:rPr lang="ar-EG" sz="7200" b="1" dirty="0"/>
              <a:t>والنجاح الباهر</a:t>
            </a:r>
          </a:p>
          <a:p>
            <a:pPr marL="0" indent="0">
              <a:buNone/>
            </a:pPr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964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78"/>
    </mc:Choice>
    <mc:Fallback>
      <p:transition spd="slow" advTm="15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505</Words>
  <Application>Microsoft Office PowerPoint</Application>
  <PresentationFormat>On-screen Show (4:3)</PresentationFormat>
  <Paragraphs>44</Paragraphs>
  <Slides>8</Slides>
  <Notes>1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 Islam</dc:creator>
  <cp:lastModifiedBy>Dr Islam</cp:lastModifiedBy>
  <cp:revision>3</cp:revision>
  <dcterms:created xsi:type="dcterms:W3CDTF">2006-08-16T00:00:00Z</dcterms:created>
  <dcterms:modified xsi:type="dcterms:W3CDTF">2020-03-21T08:48:32Z</dcterms:modified>
</cp:coreProperties>
</file>